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tags/tag15.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0.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bookmarkIdSeed="3">
  <p:sldMasterIdLst>
    <p:sldMasterId id="2147483806" r:id="rId4"/>
    <p:sldMasterId id="2147483820" r:id="rId5"/>
    <p:sldMasterId id="2147483843" r:id="rId6"/>
    <p:sldMasterId id="2147483884" r:id="rId7"/>
    <p:sldMasterId id="2147483897" r:id="rId8"/>
    <p:sldMasterId id="2147483910" r:id="rId9"/>
    <p:sldMasterId id="2147483920" r:id="rId10"/>
    <p:sldMasterId id="2147483926" r:id="rId11"/>
    <p:sldMasterId id="2147483932" r:id="rId12"/>
    <p:sldMasterId id="2147483938" r:id="rId13"/>
  </p:sldMasterIdLst>
  <p:notesMasterIdLst>
    <p:notesMasterId r:id="rId37"/>
  </p:notesMasterIdLst>
  <p:handoutMasterIdLst>
    <p:handoutMasterId r:id="rId38"/>
  </p:handoutMasterIdLst>
  <p:sldIdLst>
    <p:sldId id="2184" r:id="rId14"/>
    <p:sldId id="1121" r:id="rId15"/>
    <p:sldId id="1065" r:id="rId16"/>
    <p:sldId id="1066" r:id="rId17"/>
    <p:sldId id="1111" r:id="rId18"/>
    <p:sldId id="1147" r:id="rId19"/>
    <p:sldId id="1127" r:id="rId20"/>
    <p:sldId id="2187" r:id="rId21"/>
    <p:sldId id="344" r:id="rId22"/>
    <p:sldId id="678" r:id="rId23"/>
    <p:sldId id="2183" r:id="rId24"/>
    <p:sldId id="2185" r:id="rId25"/>
    <p:sldId id="1134" r:id="rId26"/>
    <p:sldId id="272" r:id="rId27"/>
    <p:sldId id="348" r:id="rId28"/>
    <p:sldId id="1138" r:id="rId29"/>
    <p:sldId id="2182" r:id="rId30"/>
    <p:sldId id="681" r:id="rId31"/>
    <p:sldId id="2186" r:id="rId32"/>
    <p:sldId id="257" r:id="rId33"/>
    <p:sldId id="291" r:id="rId34"/>
    <p:sldId id="1108" r:id="rId35"/>
    <p:sldId id="273" r:id="rId36"/>
  </p:sldIdLst>
  <p:sldSz cx="12192000" cy="6858000"/>
  <p:notesSz cx="7010400" cy="9296400"/>
  <p:defaultTextStyle>
    <a:defPPr>
      <a:defRPr lang="en-US"/>
    </a:defPPr>
    <a:lvl1pPr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1pPr>
    <a:lvl2pPr marL="4572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2pPr>
    <a:lvl3pPr marL="9144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3pPr>
    <a:lvl4pPr marL="13716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4pPr>
    <a:lvl5pPr marL="1828800" algn="ctr" rtl="0" eaLnBrk="0" fontAlgn="base" hangingPunct="0">
      <a:lnSpc>
        <a:spcPct val="85000"/>
      </a:lnSpc>
      <a:spcBef>
        <a:spcPct val="0"/>
      </a:spcBef>
      <a:spcAft>
        <a:spcPct val="0"/>
      </a:spcAft>
      <a:defRPr sz="2400" b="1" kern="1200">
        <a:solidFill>
          <a:schemeClr val="tx1"/>
        </a:solidFill>
        <a:latin typeface="Arial" charset="0"/>
        <a:ea typeface="+mn-ea"/>
        <a:cs typeface="+mn-cs"/>
      </a:defRPr>
    </a:lvl5pPr>
    <a:lvl6pPr marL="2286000" algn="l" defTabSz="914400" rtl="0" eaLnBrk="1" latinLnBrk="0" hangingPunct="1">
      <a:defRPr sz="2400" b="1" kern="1200">
        <a:solidFill>
          <a:schemeClr val="tx1"/>
        </a:solidFill>
        <a:latin typeface="Arial" charset="0"/>
        <a:ea typeface="+mn-ea"/>
        <a:cs typeface="+mn-cs"/>
      </a:defRPr>
    </a:lvl6pPr>
    <a:lvl7pPr marL="2743200" algn="l" defTabSz="914400" rtl="0" eaLnBrk="1" latinLnBrk="0" hangingPunct="1">
      <a:defRPr sz="2400" b="1" kern="1200">
        <a:solidFill>
          <a:schemeClr val="tx1"/>
        </a:solidFill>
        <a:latin typeface="Arial" charset="0"/>
        <a:ea typeface="+mn-ea"/>
        <a:cs typeface="+mn-cs"/>
      </a:defRPr>
    </a:lvl7pPr>
    <a:lvl8pPr marL="3200400" algn="l" defTabSz="914400" rtl="0" eaLnBrk="1" latinLnBrk="0" hangingPunct="1">
      <a:defRPr sz="2400" b="1" kern="1200">
        <a:solidFill>
          <a:schemeClr val="tx1"/>
        </a:solidFill>
        <a:latin typeface="Arial" charset="0"/>
        <a:ea typeface="+mn-ea"/>
        <a:cs typeface="+mn-cs"/>
      </a:defRPr>
    </a:lvl8pPr>
    <a:lvl9pPr marL="3657600" algn="l" defTabSz="914400" rtl="0" eaLnBrk="1" latinLnBrk="0" hangingPunct="1">
      <a:defRPr sz="24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998" userDrawn="1">
          <p15:clr>
            <a:srgbClr val="A4A3A4"/>
          </p15:clr>
        </p15:guide>
        <p15:guide id="2" orient="horz" pos="2209" userDrawn="1">
          <p15:clr>
            <a:srgbClr val="A4A3A4"/>
          </p15:clr>
        </p15:guide>
        <p15:guide id="3" orient="horz" pos="628" userDrawn="1">
          <p15:clr>
            <a:srgbClr val="A4A3A4"/>
          </p15:clr>
        </p15:guide>
        <p15:guide id="4" orient="horz" pos="2317" userDrawn="1">
          <p15:clr>
            <a:srgbClr val="A4A3A4"/>
          </p15:clr>
        </p15:guide>
        <p15:guide id="5" pos="192" userDrawn="1">
          <p15:clr>
            <a:srgbClr val="A4A3A4"/>
          </p15:clr>
        </p15:guide>
        <p15:guide id="6" pos="3956" userDrawn="1">
          <p15:clr>
            <a:srgbClr val="A4A3A4"/>
          </p15:clr>
        </p15:guide>
        <p15:guide id="7" pos="3843" userDrawn="1">
          <p15:clr>
            <a:srgbClr val="A4A3A4"/>
          </p15:clr>
        </p15:guide>
        <p15:guide id="8" pos="7488" userDrawn="1">
          <p15:clr>
            <a:srgbClr val="A4A3A4"/>
          </p15:clr>
        </p15:guide>
        <p15:guide id="9" pos="3724"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Roberts" initials="" lastIdx="3" clrIdx="0"/>
  <p:cmAuthor id="1" name="sbandyop" initials="s" lastIdx="1" clrIdx="1"/>
  <p:cmAuthor id="2" name="Kumar, Ignatius" initials="KI" lastIdx="1" clrIdx="2">
    <p:extLst>
      <p:ext uri="{19B8F6BF-5375-455C-9EA6-DF929625EA0E}">
        <p15:presenceInfo xmlns:p15="http://schemas.microsoft.com/office/powerpoint/2012/main" userId="S::ignatius.kumar@capgemini.com::07d704de-ef81-467d-a7f9-3e43f94caa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ABDB"/>
    <a:srgbClr val="FFFFFF"/>
    <a:srgbClr val="461063"/>
    <a:srgbClr val="E6E7E7"/>
    <a:srgbClr val="C8FF16"/>
    <a:srgbClr val="DDDDDD"/>
    <a:srgbClr val="699419"/>
    <a:srgbClr val="8F143B"/>
    <a:srgbClr val="FF9900"/>
    <a:srgbClr val="4D74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F06C0A-10EE-6D74-872E-CEEDE67AA352}" v="1" dt="2019-10-10T15:17:42.560"/>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1" d="100"/>
          <a:sy n="91" d="100"/>
        </p:scale>
        <p:origin x="504" y="-102"/>
      </p:cViewPr>
      <p:guideLst>
        <p:guide orient="horz" pos="3998"/>
        <p:guide orient="horz" pos="2209"/>
        <p:guide orient="horz" pos="628"/>
        <p:guide orient="horz" pos="2317"/>
        <p:guide pos="192"/>
        <p:guide pos="3956"/>
        <p:guide pos="3843"/>
        <p:guide pos="7488"/>
        <p:guide pos="3724"/>
      </p:guideLst>
    </p:cSldViewPr>
  </p:slideViewPr>
  <p:outlineViewPr>
    <p:cViewPr>
      <p:scale>
        <a:sx n="33" d="100"/>
        <a:sy n="33" d="100"/>
      </p:scale>
      <p:origin x="0" y="-10408"/>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928"/>
        <p:guide pos="22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032754368251699E-2"/>
          <c:y val="1.0053384360635101E-3"/>
          <c:w val="0.90544350741306201"/>
          <c:h val="0.99093416047478999"/>
        </c:manualLayout>
      </c:layout>
      <c:doughnutChart>
        <c:varyColors val="1"/>
        <c:ser>
          <c:idx val="0"/>
          <c:order val="0"/>
          <c:tx>
            <c:strRef>
              <c:f>Feuil1!$B$1</c:f>
              <c:strCache>
                <c:ptCount val="1"/>
                <c:pt idx="0">
                  <c:v>Colonne2</c:v>
                </c:pt>
              </c:strCache>
            </c:strRef>
          </c:tx>
          <c:dPt>
            <c:idx val="0"/>
            <c:bubble3D val="0"/>
            <c:spPr>
              <a:solidFill>
                <a:srgbClr val="FF6326"/>
              </a:solidFill>
              <a:ln>
                <a:noFill/>
              </a:ln>
              <a:effectLst/>
            </c:spPr>
            <c:extLst>
              <c:ext xmlns:c16="http://schemas.microsoft.com/office/drawing/2014/chart" uri="{C3380CC4-5D6E-409C-BE32-E72D297353CC}">
                <c16:uniqueId val="{00000000-C58C-493C-8D1A-A685AA3C80AC}"/>
              </c:ext>
            </c:extLst>
          </c:dPt>
          <c:dPt>
            <c:idx val="1"/>
            <c:bubble3D val="0"/>
            <c:spPr>
              <a:solidFill>
                <a:srgbClr val="CC2980"/>
              </a:solidFill>
              <a:ln>
                <a:noFill/>
              </a:ln>
              <a:effectLst/>
            </c:spPr>
            <c:extLst>
              <c:ext xmlns:c16="http://schemas.microsoft.com/office/drawing/2014/chart" uri="{C3380CC4-5D6E-409C-BE32-E72D297353CC}">
                <c16:uniqueId val="{00000001-C58C-493C-8D1A-A685AA3C80AC}"/>
              </c:ext>
            </c:extLst>
          </c:dPt>
          <c:dPt>
            <c:idx val="2"/>
            <c:bubble3D val="0"/>
            <c:spPr>
              <a:solidFill>
                <a:srgbClr val="7D38BA"/>
              </a:solidFill>
              <a:ln>
                <a:noFill/>
              </a:ln>
              <a:effectLst/>
            </c:spPr>
            <c:extLst>
              <c:ext xmlns:c16="http://schemas.microsoft.com/office/drawing/2014/chart" uri="{C3380CC4-5D6E-409C-BE32-E72D297353CC}">
                <c16:uniqueId val="{00000000-0F30-4C19-AB3E-0A0F3B79E911}"/>
              </c:ext>
            </c:extLst>
          </c:dPt>
          <c:dPt>
            <c:idx val="3"/>
            <c:bubble3D val="0"/>
            <c:spPr>
              <a:solidFill>
                <a:srgbClr val="88D5ED"/>
              </a:solidFill>
              <a:ln>
                <a:noFill/>
              </a:ln>
              <a:effectLst/>
            </c:spPr>
            <c:extLst>
              <c:ext xmlns:c16="http://schemas.microsoft.com/office/drawing/2014/chart" uri="{C3380CC4-5D6E-409C-BE32-E72D297353CC}">
                <c16:uniqueId val="{00000005-C58C-493C-8D1A-A685AA3C80AC}"/>
              </c:ext>
            </c:extLst>
          </c:dPt>
          <c:dPt>
            <c:idx val="4"/>
            <c:bubble3D val="0"/>
            <c:spPr>
              <a:solidFill>
                <a:srgbClr val="10999C"/>
              </a:solidFill>
              <a:ln>
                <a:noFill/>
              </a:ln>
              <a:effectLst/>
            </c:spPr>
            <c:extLst>
              <c:ext xmlns:c16="http://schemas.microsoft.com/office/drawing/2014/chart" uri="{C3380CC4-5D6E-409C-BE32-E72D297353CC}">
                <c16:uniqueId val="{00000003-C58C-493C-8D1A-A685AA3C80AC}"/>
              </c:ext>
            </c:extLst>
          </c:dPt>
          <c:dPt>
            <c:idx val="5"/>
            <c:bubble3D val="0"/>
            <c:spPr>
              <a:solidFill>
                <a:srgbClr val="860864"/>
              </a:solidFill>
              <a:ln>
                <a:noFill/>
              </a:ln>
              <a:effectLst/>
            </c:spPr>
            <c:extLst>
              <c:ext xmlns:c16="http://schemas.microsoft.com/office/drawing/2014/chart" uri="{C3380CC4-5D6E-409C-BE32-E72D297353CC}">
                <c16:uniqueId val="{00000004-C58C-493C-8D1A-A685AA3C80AC}"/>
              </c:ext>
            </c:extLst>
          </c:dPt>
          <c:dPt>
            <c:idx val="6"/>
            <c:bubble3D val="0"/>
            <c:spPr>
              <a:solidFill>
                <a:srgbClr val="95E616"/>
              </a:solidFill>
              <a:ln>
                <a:noFill/>
              </a:ln>
              <a:effectLst/>
            </c:spPr>
            <c:extLst>
              <c:ext xmlns:c16="http://schemas.microsoft.com/office/drawing/2014/chart" uri="{C3380CC4-5D6E-409C-BE32-E72D297353CC}">
                <c16:uniqueId val="{00000001-0F30-4C19-AB3E-0A0F3B79E911}"/>
              </c:ext>
            </c:extLst>
          </c:dPt>
          <c:dLbls>
            <c:dLbl>
              <c:idx val="0"/>
              <c:layout>
                <c:manualLayout>
                  <c:x val="6.4023810808126703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8C-493C-8D1A-A685AA3C80AC}"/>
                </c:ext>
              </c:extLst>
            </c:dLbl>
            <c:dLbl>
              <c:idx val="1"/>
              <c:tx>
                <c:rich>
                  <a:bodyPr/>
                  <a:lstStyle/>
                  <a:p>
                    <a:r>
                      <a:rPr lang="en-US"/>
                      <a:t>27%</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8C-493C-8D1A-A685AA3C80AC}"/>
                </c:ext>
              </c:extLst>
            </c:dLbl>
            <c:dLbl>
              <c:idx val="2"/>
              <c:layout>
                <c:manualLayout>
                  <c:x val="6.7113875693524498E-3"/>
                  <c:y val="-6.4781987119532898E-3"/>
                </c:manualLayout>
              </c:layout>
              <c:tx>
                <c:rich>
                  <a:bodyPr/>
                  <a:lstStyle/>
                  <a:p>
                    <a:r>
                      <a:rPr lang="en-US" dirty="0"/>
                      <a:t>14%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F30-4C19-AB3E-0A0F3B79E911}"/>
                </c:ext>
              </c:extLst>
            </c:dLbl>
            <c:dLbl>
              <c:idx val="3"/>
              <c:layout>
                <c:manualLayout>
                  <c:x val="-6.4023810808127276E-3"/>
                  <c:y val="1.907816127385634E-2"/>
                </c:manualLayout>
              </c:layout>
              <c:tx>
                <c:rich>
                  <a:bodyPr rot="0" spcFirstLastPara="1" vertOverflow="ellipsis" vert="horz" wrap="none" lIns="36000" tIns="36000" rIns="36000" bIns="36000" anchor="ctr" anchorCtr="1"/>
                  <a:lstStyle/>
                  <a:p>
                    <a:pPr>
                      <a:defRPr sz="1800" b="1" i="0" u="none" strike="noStrike" kern="1200" baseline="0">
                        <a:solidFill>
                          <a:schemeClr val="tx1">
                            <a:lumMod val="75000"/>
                            <a:lumOff val="25000"/>
                          </a:schemeClr>
                        </a:solidFill>
                        <a:latin typeface="+mn-lt"/>
                        <a:ea typeface="+mn-ea"/>
                        <a:cs typeface="Arial" panose="020B0604020202020204" pitchFamily="34" charset="0"/>
                      </a:defRPr>
                    </a:pPr>
                    <a:r>
                      <a:rPr lang="en-US" dirty="0">
                        <a:solidFill>
                          <a:schemeClr val="bg1"/>
                        </a:solidFill>
                      </a:rPr>
                      <a:t>3%</a:t>
                    </a:r>
                    <a:endParaRPr lang="en-US" dirty="0"/>
                  </a:p>
                </c:rich>
              </c:tx>
              <c:spPr>
                <a:noFill/>
                <a:ln>
                  <a:noFill/>
                </a:ln>
                <a:effectLst/>
              </c:spPr>
              <c:txPr>
                <a:bodyPr rot="0" spcFirstLastPara="1" vertOverflow="ellipsis" vert="horz" wrap="none" lIns="36000" tIns="36000" rIns="36000" bIns="36000" anchor="ctr" anchorCtr="1"/>
                <a:lstStyle/>
                <a:p>
                  <a:pPr>
                    <a:defRPr sz="1800" b="1" i="0" u="none" strike="noStrike" kern="1200" baseline="0">
                      <a:solidFill>
                        <a:schemeClr val="tx1">
                          <a:lumMod val="75000"/>
                          <a:lumOff val="25000"/>
                        </a:schemeClr>
                      </a:solidFill>
                      <a:latin typeface="+mn-lt"/>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5-C58C-493C-8D1A-A685AA3C80AC}"/>
                </c:ext>
              </c:extLst>
            </c:dLbl>
            <c:dLbl>
              <c:idx val="4"/>
              <c:layout>
                <c:manualLayout>
                  <c:x val="6.4023810808126703E-3"/>
                  <c:y val="0"/>
                </c:manualLayout>
              </c:layout>
              <c:tx>
                <c:rich>
                  <a:bodyPr/>
                  <a:lstStyle/>
                  <a:p>
                    <a:r>
                      <a:rPr lang="en-US" dirty="0"/>
                      <a:t>21%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8C-493C-8D1A-A685AA3C80AC}"/>
                </c:ext>
              </c:extLst>
            </c:dLbl>
            <c:dLbl>
              <c:idx val="5"/>
              <c:layout>
                <c:manualLayout>
                  <c:x val="-4.5891682620349998E-3"/>
                  <c:y val="-1.0044945197705501E-2"/>
                </c:manualLayout>
              </c:layout>
              <c:tx>
                <c:rich>
                  <a:bodyPr/>
                  <a:lstStyle/>
                  <a:p>
                    <a:r>
                      <a:rPr lang="en-US" dirty="0"/>
                      <a:t>6%</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58C-493C-8D1A-A685AA3C80AC}"/>
                </c:ext>
              </c:extLst>
            </c:dLbl>
            <c:dLbl>
              <c:idx val="6"/>
              <c:layout>
                <c:manualLayout>
                  <c:x val="3.7237155790096699E-3"/>
                  <c:y val="3.0377840730702599E-3"/>
                </c:manualLayout>
              </c:layout>
              <c:tx>
                <c:rich>
                  <a:bodyPr rot="0" spcFirstLastPara="1" vertOverflow="ellipsis" vert="horz" wrap="none" lIns="36000" tIns="36000" rIns="36000" bIns="36000" anchor="ctr" anchorCtr="1"/>
                  <a:lstStyle/>
                  <a:p>
                    <a:pPr>
                      <a:defRPr sz="1800" b="1" i="0" u="none" strike="noStrike" kern="1200" baseline="0">
                        <a:solidFill>
                          <a:schemeClr val="tx1">
                            <a:lumMod val="75000"/>
                            <a:lumOff val="25000"/>
                          </a:schemeClr>
                        </a:solidFill>
                        <a:latin typeface="+mn-lt"/>
                        <a:ea typeface="+mn-ea"/>
                        <a:cs typeface="Arial" panose="020B0604020202020204" pitchFamily="34" charset="0"/>
                      </a:defRPr>
                    </a:pPr>
                    <a:r>
                      <a:rPr lang="en-US" dirty="0"/>
                      <a:t>18%</a:t>
                    </a:r>
                  </a:p>
                </c:rich>
              </c:tx>
              <c:spPr>
                <a:noFill/>
                <a:ln>
                  <a:noFill/>
                </a:ln>
                <a:effectLst/>
              </c:spPr>
              <c:txPr>
                <a:bodyPr rot="0" spcFirstLastPara="1" vertOverflow="ellipsis" vert="horz" wrap="none" lIns="36000" tIns="36000" rIns="36000" bIns="36000" anchor="ctr" anchorCtr="1"/>
                <a:lstStyle/>
                <a:p>
                  <a:pPr>
                    <a:defRPr sz="1800" b="1" i="0" u="none" strike="noStrike" kern="1200" baseline="0">
                      <a:solidFill>
                        <a:schemeClr val="tx1">
                          <a:lumMod val="75000"/>
                          <a:lumOff val="25000"/>
                        </a:schemeClr>
                      </a:solidFill>
                      <a:latin typeface="+mn-lt"/>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0F30-4C19-AB3E-0A0F3B79E911}"/>
                </c:ext>
              </c:extLst>
            </c:dLbl>
            <c:spPr>
              <a:noFill/>
              <a:ln>
                <a:noFill/>
              </a:ln>
              <a:effectLst/>
            </c:spPr>
            <c:txPr>
              <a:bodyPr rot="0" spcFirstLastPara="1" vertOverflow="ellipsis" vert="horz" wrap="none" lIns="36000" tIns="36000" rIns="36000" bIns="36000" anchor="ctr" anchorCtr="1"/>
              <a:lstStyle/>
              <a:p>
                <a:pPr>
                  <a:defRPr sz="1800" b="1" i="0" u="none" strike="noStrike" kern="1200" baseline="0">
                    <a:solidFill>
                      <a:schemeClr val="bg1"/>
                    </a:solidFill>
                    <a:latin typeface="+mn-lt"/>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Feuil1!$A$2:$A$8</c:f>
              <c:strCache>
                <c:ptCount val="7"/>
                <c:pt idx="0">
                  <c:v>EUC</c:v>
                </c:pt>
                <c:pt idx="1">
                  <c:v>FS</c:v>
                </c:pt>
                <c:pt idx="2">
                  <c:v>PS</c:v>
                </c:pt>
                <c:pt idx="3">
                  <c:v>OTHERS</c:v>
                </c:pt>
                <c:pt idx="4">
                  <c:v>MANUF</c:v>
                </c:pt>
                <c:pt idx="5">
                  <c:v>TME</c:v>
                </c:pt>
                <c:pt idx="6">
                  <c:v>CPRDT</c:v>
                </c:pt>
              </c:strCache>
            </c:strRef>
          </c:cat>
          <c:val>
            <c:numRef>
              <c:f>Feuil1!$B$2:$B$8</c:f>
              <c:numCache>
                <c:formatCode>0%</c:formatCode>
                <c:ptCount val="7"/>
                <c:pt idx="0">
                  <c:v>0.11</c:v>
                </c:pt>
                <c:pt idx="1">
                  <c:v>0.26</c:v>
                </c:pt>
                <c:pt idx="2">
                  <c:v>0.17</c:v>
                </c:pt>
                <c:pt idx="3">
                  <c:v>0.04</c:v>
                </c:pt>
                <c:pt idx="4">
                  <c:v>0.19</c:v>
                </c:pt>
                <c:pt idx="5">
                  <c:v>7.0000000000000007E-2</c:v>
                </c:pt>
                <c:pt idx="6">
                  <c:v>0.16</c:v>
                </c:pt>
              </c:numCache>
            </c:numRef>
          </c:val>
          <c:extLst>
            <c:ext xmlns:c16="http://schemas.microsoft.com/office/drawing/2014/chart" uri="{C3380CC4-5D6E-409C-BE32-E72D297353CC}">
              <c16:uniqueId val="{00000002-0F30-4C19-AB3E-0A0F3B79E911}"/>
            </c:ext>
          </c:extLst>
        </c:ser>
        <c:dLbls>
          <c:showLegendKey val="0"/>
          <c:showVal val="0"/>
          <c:showCatName val="0"/>
          <c:showSerName val="0"/>
          <c:showPercent val="0"/>
          <c:showBubbleSize val="0"/>
          <c:showLeaderLines val="0"/>
        </c:dLbls>
        <c:firstSliceAng val="0"/>
        <c:holeSize val="55"/>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823529411764698E-2"/>
          <c:y val="1.6E-2"/>
          <c:w val="0.87908496732026098"/>
          <c:h val="0.97200000000000097"/>
        </c:manualLayout>
      </c:layout>
      <c:doughnutChart>
        <c:varyColors val="1"/>
        <c:ser>
          <c:idx val="0"/>
          <c:order val="0"/>
          <c:tx>
            <c:strRef>
              <c:f>Sheet1!$A$2</c:f>
              <c:strCache>
                <c:ptCount val="1"/>
                <c:pt idx="0">
                  <c:v>FY 2015</c:v>
                </c:pt>
              </c:strCache>
            </c:strRef>
          </c:tx>
          <c:dPt>
            <c:idx val="0"/>
            <c:bubble3D val="0"/>
            <c:spPr>
              <a:solidFill>
                <a:schemeClr val="accent1"/>
              </a:solidFill>
              <a:ln>
                <a:noFill/>
              </a:ln>
              <a:effectLst/>
            </c:spPr>
            <c:extLst>
              <c:ext xmlns:c16="http://schemas.microsoft.com/office/drawing/2014/chart" uri="{C3380CC4-5D6E-409C-BE32-E72D297353CC}">
                <c16:uniqueId val="{00000001-4333-492C-B9FB-3ADBF01DA228}"/>
              </c:ext>
            </c:extLst>
          </c:dPt>
          <c:dPt>
            <c:idx val="1"/>
            <c:bubble3D val="0"/>
            <c:spPr>
              <a:solidFill>
                <a:schemeClr val="accent2"/>
              </a:solidFill>
              <a:ln>
                <a:noFill/>
              </a:ln>
              <a:effectLst/>
            </c:spPr>
            <c:extLst>
              <c:ext xmlns:c16="http://schemas.microsoft.com/office/drawing/2014/chart" uri="{C3380CC4-5D6E-409C-BE32-E72D297353CC}">
                <c16:uniqueId val="{00000003-4333-492C-B9FB-3ADBF01DA228}"/>
              </c:ext>
            </c:extLst>
          </c:dPt>
          <c:dPt>
            <c:idx val="2"/>
            <c:bubble3D val="0"/>
            <c:spPr>
              <a:solidFill>
                <a:schemeClr val="accent3"/>
              </a:solidFill>
              <a:ln>
                <a:noFill/>
              </a:ln>
              <a:effectLst/>
            </c:spPr>
            <c:extLst>
              <c:ext xmlns:c16="http://schemas.microsoft.com/office/drawing/2014/chart" uri="{C3380CC4-5D6E-409C-BE32-E72D297353CC}">
                <c16:uniqueId val="{00000005-4333-492C-B9FB-3ADBF01DA228}"/>
              </c:ext>
            </c:extLst>
          </c:dPt>
          <c:dPt>
            <c:idx val="3"/>
            <c:bubble3D val="0"/>
            <c:spPr>
              <a:solidFill>
                <a:schemeClr val="accent4"/>
              </a:solidFill>
              <a:ln>
                <a:noFill/>
              </a:ln>
              <a:effectLst/>
            </c:spPr>
            <c:extLst>
              <c:ext xmlns:c16="http://schemas.microsoft.com/office/drawing/2014/chart" uri="{C3380CC4-5D6E-409C-BE32-E72D297353CC}">
                <c16:uniqueId val="{00000007-4333-492C-B9FB-3ADBF01DA228}"/>
              </c:ext>
            </c:extLst>
          </c:dPt>
          <c:dLbls>
            <c:dLbl>
              <c:idx val="0"/>
              <c:layout>
                <c:manualLayout>
                  <c:x val="2.70973021308859E-2"/>
                  <c:y val="-1.1018836314267399E-2"/>
                </c:manualLayout>
              </c:layout>
              <c:tx>
                <c:rich>
                  <a:bodyPr/>
                  <a:lstStyle/>
                  <a:p>
                    <a:r>
                      <a:rPr lang="en-US" dirty="0"/>
                      <a:t>5%</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333-492C-B9FB-3ADBF01DA228}"/>
                </c:ext>
              </c:extLst>
            </c:dLbl>
            <c:dLbl>
              <c:idx val="1"/>
              <c:tx>
                <c:rich>
                  <a:bodyPr/>
                  <a:lstStyle/>
                  <a:p>
                    <a:r>
                      <a:rPr lang="en-US"/>
                      <a:t>62%</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333-492C-B9FB-3ADBF01DA228}"/>
                </c:ext>
              </c:extLst>
            </c:dLbl>
            <c:dLbl>
              <c:idx val="2"/>
              <c:tx>
                <c:rich>
                  <a:bodyPr/>
                  <a:lstStyle/>
                  <a:p>
                    <a:r>
                      <a:rPr lang="en-US"/>
                      <a:t>18%</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333-492C-B9FB-3ADBF01DA228}"/>
                </c:ext>
              </c:extLst>
            </c:dLbl>
            <c:spPr>
              <a:noFill/>
              <a:ln>
                <a:noFill/>
              </a:ln>
              <a:effectLst/>
            </c:spPr>
            <c:txPr>
              <a:bodyPr rot="0" spcFirstLastPara="1" vertOverflow="ellipsis" vert="horz" wrap="square" anchor="ctr" anchorCtr="1"/>
              <a:lstStyle/>
              <a:p>
                <a:pPr>
                  <a:defRPr sz="1800" b="1" i="0" u="none" strike="noStrike" kern="1200" baseline="0">
                    <a:solidFill>
                      <a:schemeClr val="bg1"/>
                    </a:solidFill>
                    <a:latin typeface="+mn-lt"/>
                    <a:ea typeface="+mn-ea"/>
                    <a:cs typeface="Arial" panose="020B0604020202020204" pitchFamily="34" charset="0"/>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val>
            <c:numRef>
              <c:f>Sheet1!$B$2:$E$2</c:f>
              <c:numCache>
                <c:formatCode>0%</c:formatCode>
                <c:ptCount val="4"/>
                <c:pt idx="0">
                  <c:v>0.04</c:v>
                </c:pt>
                <c:pt idx="1">
                  <c:v>0.6</c:v>
                </c:pt>
                <c:pt idx="2">
                  <c:v>0.21</c:v>
                </c:pt>
                <c:pt idx="3">
                  <c:v>0.15</c:v>
                </c:pt>
              </c:numCache>
            </c:numRef>
          </c:val>
          <c:extLst>
            <c:ext xmlns:c16="http://schemas.microsoft.com/office/drawing/2014/chart" uri="{C3380CC4-5D6E-409C-BE32-E72D297353CC}">
              <c16:uniqueId val="{00000008-4333-492C-B9FB-3ADBF01DA228}"/>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4" name="Rectangle 4"/>
          <p:cNvSpPr>
            <a:spLocks noGrp="1" noChangeArrowheads="1"/>
          </p:cNvSpPr>
          <p:nvPr>
            <p:ph type="ftr" sz="quarter" idx="2"/>
          </p:nvPr>
        </p:nvSpPr>
        <p:spPr bwMode="auto">
          <a:xfrm>
            <a:off x="1" y="9047163"/>
            <a:ext cx="3062288" cy="239712"/>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a:lnSpc>
                <a:spcPct val="100000"/>
              </a:lnSpc>
              <a:defRPr sz="800" b="0"/>
            </a:lvl1pPr>
          </a:lstStyle>
          <a:p>
            <a:r>
              <a:rPr lang="en-US"/>
              <a:t>© 2019 Capgemini - All rights reserved</a:t>
            </a:r>
            <a:endParaRPr lang="en-US">
              <a:solidFill>
                <a:schemeClr val="bg1"/>
              </a:solidFill>
            </a:endParaRPr>
          </a:p>
        </p:txBody>
      </p:sp>
      <p:sp>
        <p:nvSpPr>
          <p:cNvPr id="81925" name="Rectangle 5"/>
          <p:cNvSpPr>
            <a:spLocks noGrp="1" noChangeArrowheads="1"/>
          </p:cNvSpPr>
          <p:nvPr>
            <p:ph type="sldNum" sz="quarter" idx="3"/>
          </p:nvPr>
        </p:nvSpPr>
        <p:spPr bwMode="auto">
          <a:xfrm>
            <a:off x="3948114" y="9047165"/>
            <a:ext cx="3062287" cy="238125"/>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a:defRPr sz="800"/>
            </a:lvl1pPr>
          </a:lstStyle>
          <a:p>
            <a:fld id="{F345E50C-86C3-499D-B2AC-508411C99E2A}" type="slidenum">
              <a:rPr lang="en-US"/>
              <a:pPr/>
              <a:t>‹#›</a:t>
            </a:fld>
            <a:endParaRPr lang="en-US"/>
          </a:p>
        </p:txBody>
      </p:sp>
      <p:sp>
        <p:nvSpPr>
          <p:cNvPr id="81927" name="Rectangle 7"/>
          <p:cNvSpPr>
            <a:spLocks noChangeArrowheads="1"/>
          </p:cNvSpPr>
          <p:nvPr/>
        </p:nvSpPr>
        <p:spPr bwMode="auto">
          <a:xfrm>
            <a:off x="0" y="8335963"/>
            <a:ext cx="3036888" cy="463550"/>
          </a:xfrm>
          <a:prstGeom prst="rect">
            <a:avLst/>
          </a:prstGeom>
          <a:noFill/>
          <a:ln w="9525">
            <a:noFill/>
            <a:miter lim="800000"/>
            <a:headEnd/>
            <a:tailEnd/>
          </a:ln>
          <a:effectLst/>
        </p:spPr>
        <p:txBody>
          <a:bodyPr lIns="92278" tIns="46139" rIns="92278" bIns="46139" anchor="b"/>
          <a:lstStyle/>
          <a:p>
            <a:pPr algn="l" defTabSz="922338">
              <a:lnSpc>
                <a:spcPct val="100000"/>
              </a:lnSpc>
            </a:pPr>
            <a:endParaRPr lang="en-GB" sz="800" b="0"/>
          </a:p>
        </p:txBody>
      </p:sp>
      <p:sp>
        <p:nvSpPr>
          <p:cNvPr id="81928" name="Rectangle 8"/>
          <p:cNvSpPr>
            <a:spLocks noChangeArrowheads="1"/>
          </p:cNvSpPr>
          <p:nvPr/>
        </p:nvSpPr>
        <p:spPr bwMode="auto">
          <a:xfrm>
            <a:off x="3973514" y="8829677"/>
            <a:ext cx="3036887" cy="461963"/>
          </a:xfrm>
          <a:prstGeom prst="rect">
            <a:avLst/>
          </a:prstGeom>
          <a:noFill/>
          <a:ln w="9525">
            <a:noFill/>
            <a:miter lim="800000"/>
            <a:headEnd/>
            <a:tailEnd/>
          </a:ln>
          <a:effectLst/>
        </p:spPr>
        <p:txBody>
          <a:bodyPr lIns="92278" tIns="46139" rIns="92278" bIns="46139" anchor="b"/>
          <a:lstStyle/>
          <a:p>
            <a:pPr algn="r" defTabSz="922338">
              <a:lnSpc>
                <a:spcPct val="100000"/>
              </a:lnSpc>
            </a:pPr>
            <a:endParaRPr lang="en-GB" sz="800"/>
          </a:p>
        </p:txBody>
      </p:sp>
      <p:sp>
        <p:nvSpPr>
          <p:cNvPr id="81929" name="Rectangle 9"/>
          <p:cNvSpPr>
            <a:spLocks noGrp="1" noChangeArrowheads="1"/>
          </p:cNvSpPr>
          <p:nvPr>
            <p:ph type="hdr" sz="quarter"/>
          </p:nvPr>
        </p:nvSpPr>
        <p:spPr bwMode="auto">
          <a:xfrm>
            <a:off x="3967164"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a:lnSpc>
                <a:spcPct val="100000"/>
              </a:lnSpc>
              <a:defRPr sz="1400"/>
            </a:lvl1pPr>
          </a:lstStyle>
          <a:p>
            <a:endParaRPr lang="en-GB"/>
          </a:p>
        </p:txBody>
      </p:sp>
    </p:spTree>
    <p:extLst>
      <p:ext uri="{BB962C8B-B14F-4D97-AF65-F5344CB8AC3E}">
        <p14:creationId xmlns:p14="http://schemas.microsoft.com/office/powerpoint/2010/main" val="107953445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73514" y="0"/>
            <a:ext cx="3036887" cy="463550"/>
          </a:xfrm>
          <a:prstGeom prst="rect">
            <a:avLst/>
          </a:prstGeom>
          <a:noFill/>
          <a:ln w="9525">
            <a:noFill/>
            <a:miter lim="800000"/>
            <a:headEnd/>
            <a:tailEnd/>
          </a:ln>
          <a:effectLst/>
        </p:spPr>
        <p:txBody>
          <a:bodyPr vert="horz" wrap="square" lIns="92278" tIns="46139" rIns="92278" bIns="46139" numCol="1" anchor="t" anchorCtr="0" compatLnSpc="1">
            <a:prstTxWarp prst="textNoShape">
              <a:avLst/>
            </a:prstTxWarp>
          </a:bodyPr>
          <a:lstStyle>
            <a:lvl1pPr algn="r" defTabSz="922338">
              <a:lnSpc>
                <a:spcPct val="100000"/>
              </a:lnSpc>
              <a:defRPr sz="1400"/>
            </a:lvl1pPr>
          </a:lstStyle>
          <a:p>
            <a:endParaRPr lang="en-GB"/>
          </a:p>
        </p:txBody>
      </p:sp>
      <p:sp>
        <p:nvSpPr>
          <p:cNvPr id="3076" name="Rectangle 4"/>
          <p:cNvSpPr>
            <a:spLocks noGrp="1" noRot="1" noChangeAspect="1" noChangeArrowheads="1" noTextEdit="1"/>
          </p:cNvSpPr>
          <p:nvPr>
            <p:ph type="sldImg" idx="2"/>
          </p:nvPr>
        </p:nvSpPr>
        <p:spPr bwMode="auto">
          <a:xfrm>
            <a:off x="414338" y="700088"/>
            <a:ext cx="6189662" cy="3482975"/>
          </a:xfrm>
          <a:prstGeom prst="rect">
            <a:avLst/>
          </a:prstGeom>
          <a:noFill/>
          <a:ln w="9525">
            <a:solidFill>
              <a:srgbClr val="000000"/>
            </a:solidFill>
            <a:miter lim="800000"/>
            <a:headEnd/>
            <a:tailEnd/>
          </a:ln>
          <a:effectLst/>
        </p:spPr>
      </p:sp>
      <p:sp>
        <p:nvSpPr>
          <p:cNvPr id="3081" name="Rectangle 9"/>
          <p:cNvSpPr>
            <a:spLocks noGrp="1" noChangeArrowheads="1"/>
          </p:cNvSpPr>
          <p:nvPr>
            <p:ph type="ftr" sz="quarter" idx="4"/>
          </p:nvPr>
        </p:nvSpPr>
        <p:spPr bwMode="auto">
          <a:xfrm>
            <a:off x="0" y="8829677"/>
            <a:ext cx="3036888"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l" defTabSz="922338">
              <a:lnSpc>
                <a:spcPct val="100000"/>
              </a:lnSpc>
              <a:defRPr sz="800" b="0"/>
            </a:lvl1pPr>
          </a:lstStyle>
          <a:p>
            <a:r>
              <a:rPr lang="en-US"/>
              <a:t>© 2019 Capgemini - All rights reserved</a:t>
            </a:r>
            <a:endParaRPr lang="en-GB"/>
          </a:p>
        </p:txBody>
      </p:sp>
      <p:sp>
        <p:nvSpPr>
          <p:cNvPr id="3082" name="Rectangle 10"/>
          <p:cNvSpPr>
            <a:spLocks noGrp="1" noChangeArrowheads="1"/>
          </p:cNvSpPr>
          <p:nvPr>
            <p:ph type="sldNum" sz="quarter" idx="5"/>
          </p:nvPr>
        </p:nvSpPr>
        <p:spPr bwMode="auto">
          <a:xfrm>
            <a:off x="3973514" y="8829677"/>
            <a:ext cx="3036887" cy="461963"/>
          </a:xfrm>
          <a:prstGeom prst="rect">
            <a:avLst/>
          </a:prstGeom>
          <a:noFill/>
          <a:ln w="9525">
            <a:noFill/>
            <a:miter lim="800000"/>
            <a:headEnd/>
            <a:tailEnd/>
          </a:ln>
          <a:effectLst/>
        </p:spPr>
        <p:txBody>
          <a:bodyPr vert="horz" wrap="square" lIns="92278" tIns="46139" rIns="92278" bIns="46139" numCol="1" anchor="b" anchorCtr="0" compatLnSpc="1">
            <a:prstTxWarp prst="textNoShape">
              <a:avLst/>
            </a:prstTxWarp>
          </a:bodyPr>
          <a:lstStyle>
            <a:lvl1pPr algn="r" defTabSz="922338">
              <a:lnSpc>
                <a:spcPct val="100000"/>
              </a:lnSpc>
              <a:defRPr sz="800"/>
            </a:lvl1pPr>
          </a:lstStyle>
          <a:p>
            <a:fld id="{68DFEEDA-D071-42C1-9D96-07A575D20E05}" type="slidenum">
              <a:rPr lang="en-GB"/>
              <a:pPr/>
              <a:t>‹#›</a:t>
            </a:fld>
            <a:endParaRPr lang="en-GB"/>
          </a:p>
        </p:txBody>
      </p:sp>
      <p:sp>
        <p:nvSpPr>
          <p:cNvPr id="3083" name="Rectangle 11"/>
          <p:cNvSpPr>
            <a:spLocks noGrp="1" noChangeArrowheads="1"/>
          </p:cNvSpPr>
          <p:nvPr>
            <p:ph type="body" sz="quarter" idx="3"/>
          </p:nvPr>
        </p:nvSpPr>
        <p:spPr bwMode="auto">
          <a:xfrm>
            <a:off x="446089" y="4451352"/>
            <a:ext cx="6170612" cy="4162425"/>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p>
            <a:pPr lvl="0"/>
            <a:r>
              <a:rPr lang="en-US"/>
              <a:t>Cliquez pour modifier les styles du texte du masque</a:t>
            </a:r>
          </a:p>
          <a:p>
            <a:pPr lvl="1"/>
            <a:r>
              <a:rPr lang="en-US"/>
              <a:t>Deuxième niveau</a:t>
            </a:r>
          </a:p>
          <a:p>
            <a:pPr lvl="2"/>
            <a:r>
              <a:rPr lang="en-US"/>
              <a:t>Troisième niveau</a:t>
            </a:r>
          </a:p>
        </p:txBody>
      </p:sp>
      <p:sp>
        <p:nvSpPr>
          <p:cNvPr id="3084" name="Rectangle 12"/>
          <p:cNvSpPr>
            <a:spLocks noGrp="1" noChangeArrowheads="1"/>
          </p:cNvSpPr>
          <p:nvPr>
            <p:ph type="dt" idx="1"/>
          </p:nvPr>
        </p:nvSpPr>
        <p:spPr bwMode="auto">
          <a:xfrm>
            <a:off x="3967164" y="0"/>
            <a:ext cx="3017837" cy="430213"/>
          </a:xfrm>
          <a:prstGeom prst="rect">
            <a:avLst/>
          </a:prstGeom>
          <a:noFill/>
          <a:ln w="9525">
            <a:noFill/>
            <a:miter lim="800000"/>
            <a:headEnd/>
            <a:tailEnd/>
          </a:ln>
          <a:effectLst/>
        </p:spPr>
        <p:txBody>
          <a:bodyPr vert="horz" wrap="square" lIns="92291" tIns="46146" rIns="92291" bIns="46146" numCol="1" anchor="t" anchorCtr="0" compatLnSpc="1">
            <a:prstTxWarp prst="textNoShape">
              <a:avLst/>
            </a:prstTxWarp>
          </a:bodyPr>
          <a:lstStyle>
            <a:lvl1pPr algn="r" defTabSz="922338">
              <a:defRPr sz="1200"/>
            </a:lvl1pPr>
          </a:lstStyle>
          <a:p>
            <a:r>
              <a:rPr lang="en-US"/>
              <a:t>© 2019 Capgemini - All rights reserved</a:t>
            </a:r>
          </a:p>
        </p:txBody>
      </p:sp>
    </p:spTree>
    <p:extLst>
      <p:ext uri="{BB962C8B-B14F-4D97-AF65-F5344CB8AC3E}">
        <p14:creationId xmlns:p14="http://schemas.microsoft.com/office/powerpoint/2010/main" val="3032373658"/>
      </p:ext>
    </p:extLst>
  </p:cSld>
  <p:clrMap bg1="lt1" tx1="dk1" bg2="lt2" tx2="dk2" accent1="accent1" accent2="accent2" accent3="accent3" accent4="accent4" accent5="accent5" accent6="accent6" hlink="hlink" folHlink="folHlink"/>
  <p:hf hdr="0"/>
  <p:notesStyle>
    <a:lvl1pPr algn="l" rtl="0" fontAlgn="base">
      <a:lnSpc>
        <a:spcPct val="90000"/>
      </a:lnSpc>
      <a:spcBef>
        <a:spcPct val="30000"/>
      </a:spcBef>
      <a:spcAft>
        <a:spcPct val="0"/>
      </a:spcAft>
      <a:defRPr sz="1000" kern="1200">
        <a:solidFill>
          <a:schemeClr val="tx1"/>
        </a:solidFill>
        <a:latin typeface="Arial" charset="0"/>
        <a:ea typeface="+mn-ea"/>
        <a:cs typeface="+mn-cs"/>
      </a:defRPr>
    </a:lvl1pPr>
    <a:lvl2pPr marL="285750" indent="-95250" algn="l" rtl="0" fontAlgn="base">
      <a:lnSpc>
        <a:spcPct val="90000"/>
      </a:lnSpc>
      <a:spcBef>
        <a:spcPct val="30000"/>
      </a:spcBef>
      <a:spcAft>
        <a:spcPct val="0"/>
      </a:spcAft>
      <a:buChar char="•"/>
      <a:defRPr sz="1000" kern="1200">
        <a:solidFill>
          <a:schemeClr val="tx1"/>
        </a:solidFill>
        <a:latin typeface="Arial" charset="0"/>
        <a:ea typeface="+mn-ea"/>
        <a:cs typeface="+mn-cs"/>
      </a:defRPr>
    </a:lvl2pPr>
    <a:lvl3pPr marL="571500" indent="-95250" algn="l" rtl="0" fontAlgn="base">
      <a:lnSpc>
        <a:spcPct val="90000"/>
      </a:lnSpc>
      <a:spcBef>
        <a:spcPct val="30000"/>
      </a:spcBef>
      <a:spcAft>
        <a:spcPct val="0"/>
      </a:spcAft>
      <a:buChar char="•"/>
      <a:defRPr sz="10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700088"/>
            <a:ext cx="6189662" cy="34829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22338" rtl="0" eaLnBrk="0" fontAlgn="base" latinLnBrk="0" hangingPunct="0">
              <a:lnSpc>
                <a:spcPct val="100000"/>
              </a:lnSpc>
              <a:spcBef>
                <a:spcPct val="0"/>
              </a:spcBef>
              <a:spcAft>
                <a:spcPct val="0"/>
              </a:spcAft>
              <a:buClrTx/>
              <a:buSzTx/>
              <a:buFontTx/>
              <a:buNone/>
              <a:tabLst/>
              <a:defRPr/>
            </a:pPr>
            <a:fld id="{C0696B5C-12A0-4042-B4D0-BD3B9A4F58C6}" type="slidenum">
              <a:rPr kumimoji="0" lang="pt-BR" sz="8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2338" rtl="0" eaLnBrk="0" fontAlgn="base" latinLnBrk="0" hangingPunct="0">
                <a:lnSpc>
                  <a:spcPct val="100000"/>
                </a:lnSpc>
                <a:spcBef>
                  <a:spcPct val="0"/>
                </a:spcBef>
                <a:spcAft>
                  <a:spcPct val="0"/>
                </a:spcAft>
                <a:buClrTx/>
                <a:buSzTx/>
                <a:buFontTx/>
                <a:buNone/>
                <a:tabLst/>
                <a:defRPr/>
              </a:pPr>
              <a:t>0</a:t>
            </a:fld>
            <a:endParaRPr kumimoji="0" lang="pt-BR" sz="800" b="1"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18735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22338" rtl="0" eaLnBrk="0" fontAlgn="base" latinLnBrk="0" hangingPunct="0">
              <a:lnSpc>
                <a:spcPct val="100000"/>
              </a:lnSpc>
              <a:spcBef>
                <a:spcPct val="0"/>
              </a:spcBef>
              <a:spcAft>
                <a:spcPct val="0"/>
              </a:spcAft>
              <a:buClrTx/>
              <a:buSzTx/>
              <a:buFontTx/>
              <a:buNone/>
              <a:tabLst/>
              <a:defRPr/>
            </a:pPr>
            <a:fld id="{C0696B5C-12A0-4042-B4D0-BD3B9A4F58C6}" type="slidenum">
              <a:rPr kumimoji="0" lang="en-US" sz="8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2338" rtl="0" eaLnBrk="0" fontAlgn="base" latinLnBrk="0" hangingPunct="0">
                <a:lnSpc>
                  <a:spcPct val="100000"/>
                </a:lnSpc>
                <a:spcBef>
                  <a:spcPct val="0"/>
                </a:spcBef>
                <a:spcAft>
                  <a:spcPct val="0"/>
                </a:spcAft>
                <a:buClrTx/>
                <a:buSzTx/>
                <a:buFontTx/>
                <a:buNone/>
                <a:tabLst/>
                <a:defRPr/>
              </a:pPr>
              <a:t>18</a:t>
            </a:fld>
            <a:endParaRPr kumimoji="0" lang="en-US" sz="800" b="1"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118850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1715">
              <a:spcAft>
                <a:spcPts val="605"/>
              </a:spcAft>
              <a:defRPr/>
            </a:pPr>
            <a:r>
              <a:rPr lang="en-US"/>
              <a:t>Our Employee Resource Groups promote diversity and inclusion, while generating business opportunities and contributing to employee development.  We cultivate a work culture of mutual respect for differences, enabling people to collaboratively deliver innovative solutions. </a:t>
            </a:r>
          </a:p>
          <a:p>
            <a:pPr defTabSz="921715">
              <a:spcAft>
                <a:spcPts val="605"/>
              </a:spcAft>
              <a:defRPr/>
            </a:pPr>
            <a:endParaRPr lang="en-US" sz="1200">
              <a:solidFill>
                <a:srgbClr val="263147"/>
              </a:solidFill>
            </a:endParaRPr>
          </a:p>
          <a:p>
            <a:pPr defTabSz="921715">
              <a:spcAft>
                <a:spcPts val="605"/>
              </a:spcAft>
              <a:defRPr/>
            </a:pPr>
            <a:r>
              <a:rPr lang="en-US" baseline="0"/>
              <a:t>Capgemini currently endorses 11 Employee Resource Groups (ERGs) </a:t>
            </a:r>
            <a:r>
              <a:rPr lang="en-US"/>
              <a:t>in North America</a:t>
            </a:r>
            <a:r>
              <a:rPr lang="en-US" baseline="0"/>
              <a:t>.</a:t>
            </a:r>
            <a:r>
              <a:rPr lang="en-US"/>
              <a:t> </a:t>
            </a:r>
            <a:r>
              <a:rPr lang="en-US" baseline="0"/>
              <a:t> An ERG </a:t>
            </a:r>
            <a:r>
              <a:rPr lang="en-US"/>
              <a:t>is a </a:t>
            </a:r>
            <a:r>
              <a:rPr lang="en-US" baseline="0"/>
              <a:t>network of colleagues with a common purpose. </a:t>
            </a:r>
            <a:r>
              <a:rPr lang="en-US">
                <a:latin typeface="+mn-lt"/>
                <a:cs typeface="Arial" pitchFamily="34" charset="0"/>
              </a:rPr>
              <a:t>Any employee can join an employee resource group or create a new employee resource group (with appropriate approvals).</a:t>
            </a:r>
            <a:r>
              <a:rPr lang="en-US">
                <a:latin typeface="Arial" pitchFamily="34" charset="0"/>
                <a:cs typeface="Arial" pitchFamily="34" charset="0"/>
              </a:rPr>
              <a:t> </a:t>
            </a:r>
            <a:r>
              <a:rPr lang="en-US"/>
              <a:t>Currently there are over 2000  NA employees who participate in one of our Employee Resource Groups (ERG).  Retention rates for employees involved in an ERG is higher than the average NA retention rate overall.  </a:t>
            </a:r>
            <a:r>
              <a:rPr lang="en-US">
                <a:latin typeface="Arial" pitchFamily="34" charset="0"/>
                <a:cs typeface="Arial" pitchFamily="34" charset="0"/>
              </a:rPr>
              <a:t> </a:t>
            </a:r>
          </a:p>
          <a:p>
            <a:pPr defTabSz="921715">
              <a:spcAft>
                <a:spcPts val="605"/>
              </a:spcAft>
              <a:defRPr/>
            </a:pPr>
            <a:endParaRPr lang="en-US">
              <a:latin typeface="Arial" pitchFamily="34" charset="0"/>
              <a:cs typeface="Arial" pitchFamily="34" charset="0"/>
            </a:endParaRPr>
          </a:p>
          <a:p>
            <a:pPr defTabSz="921715">
              <a:spcAft>
                <a:spcPts val="605"/>
              </a:spcAft>
              <a:defRPr/>
            </a:pPr>
            <a:r>
              <a:rPr lang="en-US">
                <a:latin typeface="Arial" pitchFamily="34" charset="0"/>
                <a:cs typeface="Arial" pitchFamily="34" charset="0"/>
              </a:rPr>
              <a:t>ERGs objectives</a:t>
            </a:r>
            <a:r>
              <a:rPr lang="en-US" baseline="0">
                <a:latin typeface="Arial" pitchFamily="34" charset="0"/>
                <a:cs typeface="Arial" pitchFamily="34" charset="0"/>
              </a:rPr>
              <a:t> are aligned with a concept referred to as the 4C’s.</a:t>
            </a:r>
            <a:r>
              <a:rPr lang="en-US">
                <a:latin typeface="Arial" pitchFamily="34" charset="0"/>
                <a:cs typeface="Arial" pitchFamily="34" charset="0"/>
              </a:rPr>
              <a:t> </a:t>
            </a:r>
            <a:r>
              <a:rPr lang="en-US" baseline="0">
                <a:latin typeface="Arial" pitchFamily="34" charset="0"/>
                <a:cs typeface="Arial" pitchFamily="34" charset="0"/>
              </a:rPr>
              <a:t> The 4C’s are:</a:t>
            </a:r>
            <a:endParaRPr lang="en-US">
              <a:latin typeface="Arial" pitchFamily="34" charset="0"/>
              <a:cs typeface="Arial" pitchFamily="34" charset="0"/>
            </a:endParaRPr>
          </a:p>
          <a:p>
            <a:pPr>
              <a:spcAft>
                <a:spcPts val="605"/>
              </a:spcAft>
              <a:buFont typeface="Arial" pitchFamily="34" charset="0"/>
              <a:buChar char="•"/>
            </a:pPr>
            <a:r>
              <a:rPr lang="en-US">
                <a:latin typeface="Arial" pitchFamily="34" charset="0"/>
                <a:cs typeface="Arial" pitchFamily="34" charset="0"/>
              </a:rPr>
              <a:t> Commerce</a:t>
            </a:r>
          </a:p>
          <a:p>
            <a:pPr>
              <a:spcAft>
                <a:spcPts val="605"/>
              </a:spcAft>
              <a:buFont typeface="Arial" pitchFamily="34" charset="0"/>
              <a:buChar char="•"/>
            </a:pPr>
            <a:r>
              <a:rPr lang="en-US">
                <a:latin typeface="Arial" pitchFamily="34" charset="0"/>
                <a:cs typeface="Arial" pitchFamily="34" charset="0"/>
              </a:rPr>
              <a:t> Culture</a:t>
            </a:r>
          </a:p>
          <a:p>
            <a:pPr>
              <a:spcAft>
                <a:spcPts val="605"/>
              </a:spcAft>
              <a:buFont typeface="Arial" pitchFamily="34" charset="0"/>
              <a:buChar char="•"/>
            </a:pPr>
            <a:r>
              <a:rPr lang="en-US">
                <a:latin typeface="Arial" pitchFamily="34" charset="0"/>
                <a:cs typeface="Arial" pitchFamily="34" charset="0"/>
              </a:rPr>
              <a:t> Career</a:t>
            </a:r>
          </a:p>
          <a:p>
            <a:pPr>
              <a:spcAft>
                <a:spcPts val="605"/>
              </a:spcAft>
              <a:buFont typeface="Arial" pitchFamily="34" charset="0"/>
              <a:buChar char="•"/>
            </a:pPr>
            <a:r>
              <a:rPr lang="en-US">
                <a:latin typeface="Arial" pitchFamily="34" charset="0"/>
                <a:cs typeface="Arial" pitchFamily="34" charset="0"/>
              </a:rPr>
              <a:t> Community</a:t>
            </a:r>
          </a:p>
          <a:p>
            <a:pPr>
              <a:spcAft>
                <a:spcPts val="605"/>
              </a:spcAft>
              <a:buFont typeface="Arial" pitchFamily="34" charset="0"/>
              <a:buChar char="•"/>
            </a:pPr>
            <a:endParaRPr lang="en-US">
              <a:latin typeface="Arial" pitchFamily="34" charset="0"/>
              <a:cs typeface="Arial" pitchFamily="34" charset="0"/>
            </a:endParaRPr>
          </a:p>
          <a:p>
            <a:pPr>
              <a:spcAft>
                <a:spcPts val="605"/>
              </a:spcAft>
            </a:pPr>
            <a:r>
              <a:rPr lang="en-US">
                <a:latin typeface="Arial" pitchFamily="34" charset="0"/>
                <a:cs typeface="Arial" pitchFamily="34" charset="0"/>
              </a:rPr>
              <a:t>Activities</a:t>
            </a:r>
            <a:r>
              <a:rPr lang="en-US" baseline="0">
                <a:latin typeface="Arial" pitchFamily="34" charset="0"/>
                <a:cs typeface="Arial" pitchFamily="34" charset="0"/>
              </a:rPr>
              <a:t> planned by the ERGs must connect with 1 or more of the $4C’s to ensure maximum benefit to employees and the business.</a:t>
            </a:r>
            <a:r>
              <a:rPr lang="en-US">
                <a:latin typeface="Arial" pitchFamily="34" charset="0"/>
                <a:cs typeface="Arial" pitchFamily="34" charset="0"/>
              </a:rPr>
              <a:t> </a:t>
            </a:r>
            <a:r>
              <a:rPr lang="en-US" baseline="0">
                <a:latin typeface="Arial" pitchFamily="34" charset="0"/>
                <a:cs typeface="Arial" pitchFamily="34" charset="0"/>
              </a:rPr>
              <a:t> Now I will share the missions of the ERGs and highlight some of their key activities</a:t>
            </a:r>
            <a:r>
              <a:rPr lang="en-US">
                <a:latin typeface="Arial" pitchFamily="34" charset="0"/>
                <a:cs typeface="Arial" pitchFamily="34" charset="0"/>
              </a:rPr>
              <a:t>.</a:t>
            </a:r>
            <a:endParaRPr lang="en-US" baseline="0">
              <a:latin typeface="Arial" pitchFamily="34" charset="0"/>
              <a:cs typeface="Arial" pitchFamily="34" charset="0"/>
            </a:endParaRPr>
          </a:p>
          <a:p>
            <a:pPr>
              <a:spcAft>
                <a:spcPts val="605"/>
              </a:spcAft>
            </a:pPr>
            <a:endParaRPr lang="en-US" baseline="0">
              <a:latin typeface="Arial" pitchFamily="34" charset="0"/>
              <a:cs typeface="Arial" pitchFamily="34" charset="0"/>
            </a:endParaRPr>
          </a:p>
          <a:p>
            <a:pPr defTabSz="921715">
              <a:spcAft>
                <a:spcPts val="605"/>
              </a:spcAft>
              <a:defRPr/>
            </a:pPr>
            <a:r>
              <a:rPr lang="en-US" b="1" u="sng" baseline="0">
                <a:latin typeface="Arial" pitchFamily="34" charset="0"/>
                <a:cs typeface="Arial" pitchFamily="34" charset="0"/>
              </a:rPr>
              <a:t>A</a:t>
            </a:r>
            <a:r>
              <a:rPr lang="en-US" b="1" u="sng" baseline="30000">
                <a:latin typeface="Arial" pitchFamily="34" charset="0"/>
                <a:cs typeface="Arial" pitchFamily="34" charset="0"/>
              </a:rPr>
              <a:t>3</a:t>
            </a:r>
            <a:r>
              <a:rPr lang="en-US" baseline="0">
                <a:latin typeface="Arial" pitchFamily="34" charset="0"/>
                <a:cs typeface="Arial" pitchFamily="34" charset="0"/>
              </a:rPr>
              <a:t> (Pronounced A cubed) – The mission of A</a:t>
            </a:r>
            <a:r>
              <a:rPr lang="en-US" baseline="30000">
                <a:latin typeface="Arial" pitchFamily="34" charset="0"/>
                <a:cs typeface="Arial" pitchFamily="34" charset="0"/>
              </a:rPr>
              <a:t>3 </a:t>
            </a:r>
            <a:r>
              <a:rPr lang="en-US"/>
              <a:t>To further the development of diversity &amp; inclusion within Capgemini, as well as promote Capgemini’s core values, with emphasis on the African American community.  The African-American and African Employee Resource Group is focused on networking, mentoring, awareness, recruitment and retention among those who are interested in African American and African culture.  </a:t>
            </a:r>
          </a:p>
          <a:p>
            <a:pPr defTabSz="921715">
              <a:spcAft>
                <a:spcPts val="605"/>
              </a:spcAft>
              <a:defRPr/>
            </a:pPr>
            <a:endParaRPr lang="en-US">
              <a:solidFill>
                <a:schemeClr val="tx2">
                  <a:lumMod val="50000"/>
                </a:schemeClr>
              </a:solidFill>
              <a:latin typeface="Calibri" panose="020F0502020204030204" pitchFamily="34" charset="0"/>
            </a:endParaRPr>
          </a:p>
          <a:p>
            <a:r>
              <a:rPr lang="en-US" b="1" u="sng" err="1">
                <a:latin typeface="Calibri" panose="020F0502020204030204" pitchFamily="34" charset="0"/>
              </a:rPr>
              <a:t>AbiliNet</a:t>
            </a:r>
            <a:r>
              <a:rPr lang="en-US">
                <a:latin typeface="Calibri" panose="020F0502020204030204" pitchFamily="34" charset="0"/>
              </a:rPr>
              <a:t> ‘s mission is </a:t>
            </a:r>
            <a:r>
              <a:rPr lang="en-US"/>
              <a:t>to provide a network of support for employees with special needs, employees supporting family members who are disabled and employees supporting aging parents with special needs.  This year, </a:t>
            </a:r>
            <a:r>
              <a:rPr lang="en-US" err="1"/>
              <a:t>AbiliNet</a:t>
            </a:r>
            <a:r>
              <a:rPr lang="en-US"/>
              <a:t> will host webinars to educate employees on issues impacting those with special needs.</a:t>
            </a:r>
          </a:p>
          <a:p>
            <a:endParaRPr lang="en-US"/>
          </a:p>
          <a:p>
            <a:pPr defTabSz="921715">
              <a:defRPr/>
            </a:pPr>
            <a:r>
              <a:rPr lang="en-US" b="1" u="sng"/>
              <a:t>CARES (Community Action, Responsibility, and Environmental Sustainability)</a:t>
            </a:r>
            <a:r>
              <a:rPr lang="en-US"/>
              <a:t> – The mission of CARES is t</a:t>
            </a:r>
            <a:r>
              <a:rPr lang="en-US">
                <a:latin typeface="Calibri" pitchFamily="34" charset="0"/>
                <a:cs typeface="Arial" pitchFamily="34" charset="0"/>
              </a:rPr>
              <a:t>o enhance, support and advance Capgemini’s community engagement and environmental sustainability while providing resources to individual employees to pursue the areas of corporate responsibility and sustainability that are important to them.  In addition to supporting a number of local office community projects, some hosted in partnership with other ERGs, CARES drives efforts in:</a:t>
            </a:r>
          </a:p>
          <a:p>
            <a:pPr defTabSz="921715">
              <a:defRPr/>
            </a:pPr>
            <a:endParaRPr lang="en-US">
              <a:solidFill>
                <a:srgbClr val="4D4D4D"/>
              </a:solidFill>
              <a:latin typeface="Calibri" pitchFamily="34" charset="0"/>
              <a:cs typeface="Arial" pitchFamily="34" charset="0"/>
            </a:endParaRPr>
          </a:p>
          <a:p>
            <a:pPr defTabSz="921715">
              <a:defRPr/>
            </a:pPr>
            <a:r>
              <a:rPr lang="en-US">
                <a:latin typeface="Calibri" pitchFamily="34" charset="0"/>
                <a:cs typeface="Arial" pitchFamily="34" charset="0"/>
              </a:rPr>
              <a:t>Community Programs;</a:t>
            </a:r>
          </a:p>
          <a:p>
            <a:pPr defTabSz="921715">
              <a:defRPr/>
            </a:pPr>
            <a:r>
              <a:rPr lang="en-US">
                <a:latin typeface="Calibri" pitchFamily="34" charset="0"/>
                <a:cs typeface="Arial" pitchFamily="34" charset="0"/>
              </a:rPr>
              <a:t>Environmental Sustainability;</a:t>
            </a:r>
          </a:p>
          <a:p>
            <a:pPr defTabSz="921715">
              <a:defRPr/>
            </a:pPr>
            <a:r>
              <a:rPr lang="en-US">
                <a:latin typeface="Calibri" pitchFamily="34" charset="0"/>
                <a:cs typeface="Arial" pitchFamily="34" charset="0"/>
              </a:rPr>
              <a:t>Recruitment &amp; Retention; and </a:t>
            </a:r>
          </a:p>
          <a:p>
            <a:pPr defTabSz="921715">
              <a:defRPr/>
            </a:pPr>
            <a:r>
              <a:rPr lang="en-US">
                <a:latin typeface="Calibri" pitchFamily="34" charset="0"/>
                <a:cs typeface="Arial" pitchFamily="34" charset="0"/>
              </a:rPr>
              <a:t>Pro Bono Consulting Projects.</a:t>
            </a:r>
          </a:p>
          <a:p>
            <a:pPr defTabSz="921715">
              <a:defRPr/>
            </a:pPr>
            <a:endParaRPr lang="en-US">
              <a:solidFill>
                <a:srgbClr val="4D4D4D"/>
              </a:solidFill>
              <a:latin typeface="Calibri" pitchFamily="34" charset="0"/>
              <a:cs typeface="Arial" pitchFamily="34" charset="0"/>
            </a:endParaRPr>
          </a:p>
          <a:p>
            <a:pPr defTabSz="921715">
              <a:defRPr/>
            </a:pPr>
            <a:r>
              <a:rPr lang="en-US" b="1" u="sng"/>
              <a:t>CREATE</a:t>
            </a:r>
            <a:r>
              <a:rPr lang="en-US"/>
              <a:t> is Capgemini’s Asian Employee Resource Group. The acronym stands for </a:t>
            </a:r>
            <a:r>
              <a:rPr lang="en-US" b="1"/>
              <a:t>C</a:t>
            </a:r>
            <a:r>
              <a:rPr lang="en-US"/>
              <a:t>ollaborating to </a:t>
            </a:r>
            <a:r>
              <a:rPr lang="en-US" b="1"/>
              <a:t>R</a:t>
            </a:r>
            <a:r>
              <a:rPr lang="en-US"/>
              <a:t>each </a:t>
            </a:r>
            <a:r>
              <a:rPr lang="en-US" b="1"/>
              <a:t>E</a:t>
            </a:r>
            <a:r>
              <a:rPr lang="en-US"/>
              <a:t>xcellence in </a:t>
            </a:r>
            <a:r>
              <a:rPr lang="en-US" b="1"/>
              <a:t>A</a:t>
            </a:r>
            <a:r>
              <a:rPr lang="en-US"/>
              <a:t>sian </a:t>
            </a:r>
            <a:r>
              <a:rPr lang="en-US" b="1"/>
              <a:t>T</a:t>
            </a:r>
            <a:r>
              <a:rPr lang="en-US"/>
              <a:t>alent &amp; </a:t>
            </a:r>
            <a:r>
              <a:rPr lang="en-US" b="1"/>
              <a:t>E</a:t>
            </a:r>
            <a:r>
              <a:rPr lang="en-US"/>
              <a:t>xpertise. This</a:t>
            </a:r>
            <a:r>
              <a:rPr lang="en-US" baseline="0"/>
              <a:t> </a:t>
            </a:r>
            <a:r>
              <a:rPr lang="en-US"/>
              <a:t>ERG’s focuses around the three goals of COMMUNITY, LEADERSHIP, and BUSINESS GROWTH. </a:t>
            </a:r>
            <a:br>
              <a:rPr lang="en-US"/>
            </a:br>
            <a:br>
              <a:rPr lang="en-US"/>
            </a:br>
            <a:r>
              <a:rPr lang="en-US" b="1" u="sng"/>
              <a:t>HOLA</a:t>
            </a:r>
            <a:r>
              <a:rPr lang="en-US"/>
              <a:t> – is the ERG focused on the career development needs of our Hispanic/Latino employees. HOLA’s mission is to promote a mutually beneficial integrations of strengths that exist between Hispanic/Latino and non-Hispanic/Latino members of Capgemini.   HOLA, along with its peer Employee Resource Groups,  seeks to provide forums and activities for  Awareness, Development, Service, Networking, Recruitment and Retention.  HOLA’s logo, the clasped hands are not just to signify a greeting, it’s the hand up to get our employees started on journey of  growth and opportunity.  </a:t>
            </a:r>
          </a:p>
          <a:p>
            <a:endParaRPr lang="en-US"/>
          </a:p>
          <a:p>
            <a:pPr defTabSz="921715">
              <a:defRPr/>
            </a:pPr>
            <a:r>
              <a:rPr lang="en-US" b="1" u="sng"/>
              <a:t>LIFE (Life Integration for Everyone)</a:t>
            </a:r>
            <a:r>
              <a:rPr lang="en-US"/>
              <a:t> is Capgemini’s newest ERG. </a:t>
            </a:r>
            <a:r>
              <a:rPr lang="en-US">
                <a:cs typeface="Calibri" pitchFamily="34" charset="0"/>
              </a:rPr>
              <a:t>LIFE seeks to share information and resources to help harmonize the different dimensions of life.  </a:t>
            </a:r>
          </a:p>
          <a:p>
            <a:pPr defTabSz="921715">
              <a:defRPr/>
            </a:pPr>
            <a:endParaRPr lang="en-US"/>
          </a:p>
          <a:p>
            <a:pPr defTabSz="921715">
              <a:defRPr/>
            </a:pPr>
            <a:r>
              <a:rPr lang="en-US"/>
              <a:t>LIFE’s objectives are to:</a:t>
            </a:r>
          </a:p>
          <a:p>
            <a:pPr defTabSz="921715">
              <a:defRPr/>
            </a:pPr>
            <a:endParaRPr lang="en-US"/>
          </a:p>
          <a:p>
            <a:pPr marL="287655" indent="-287655">
              <a:buFont typeface="Arial" panose="020B0604020202020204" pitchFamily="34" charset="0"/>
              <a:buChar char="•"/>
              <a:defRPr/>
            </a:pPr>
            <a:r>
              <a:rPr lang="en-US" kern="0">
                <a:latin typeface="Arial"/>
              </a:rPr>
              <a:t>Raise awareness on new and innovative resources to support an improved lifestyle</a:t>
            </a:r>
            <a:endParaRPr lang="en-US" kern="0">
              <a:latin typeface="Arial"/>
              <a:cs typeface="Arial"/>
            </a:endParaRPr>
          </a:p>
          <a:p>
            <a:pPr marL="287655" indent="-287655">
              <a:buFont typeface="Arial" panose="020B0604020202020204" pitchFamily="34" charset="0"/>
              <a:buChar char="•"/>
              <a:defRPr/>
            </a:pPr>
            <a:r>
              <a:rPr lang="en-US" kern="0">
                <a:latin typeface="Arial"/>
              </a:rPr>
              <a:t>Provide forums for employees and leaders to share their concerns, knowledge and experiences on wellness related matters</a:t>
            </a:r>
            <a:endParaRPr lang="en-US" kern="0">
              <a:latin typeface="Arial"/>
              <a:cs typeface="Arial"/>
            </a:endParaRPr>
          </a:p>
          <a:p>
            <a:pPr marL="287655" indent="-287655">
              <a:buFont typeface="Arial" panose="020B0604020202020204" pitchFamily="34" charset="0"/>
              <a:buChar char="•"/>
              <a:defRPr/>
            </a:pPr>
            <a:r>
              <a:rPr lang="en-US" kern="0">
                <a:latin typeface="Arial"/>
              </a:rPr>
              <a:t>Organize community events that encourage and support employees in leading integrated and productive lives</a:t>
            </a:r>
            <a:endParaRPr lang="en-US" kern="0">
              <a:latin typeface="Arial"/>
              <a:cs typeface="Arial"/>
            </a:endParaRPr>
          </a:p>
          <a:p>
            <a:pPr defTabSz="921715">
              <a:defRPr/>
            </a:pPr>
            <a:endParaRPr lang="en-US"/>
          </a:p>
          <a:p>
            <a:pPr defTabSz="921715">
              <a:defRPr/>
            </a:pPr>
            <a:r>
              <a:rPr lang="en-US" b="1" u="sng"/>
              <a:t>Mentoring Matters </a:t>
            </a:r>
            <a:r>
              <a:rPr lang="en-US"/>
              <a:t>– the mission of Mentoring Matters  is to s</a:t>
            </a:r>
            <a:r>
              <a:rPr lang="en-US">
                <a:latin typeface="Calibri" pitchFamily="34" charset="0"/>
                <a:cs typeface="Arial" pitchFamily="34" charset="0"/>
              </a:rPr>
              <a:t>trengthen and develop employee networks, provide guidance related to the attainment of career and personal aspirations, and foster a culture of coaching and a sense of inclusion.  In 2016, Mentoring Matters strives to increase participation in its program through:</a:t>
            </a:r>
          </a:p>
          <a:p>
            <a:pPr defTabSz="921715">
              <a:defRPr/>
            </a:pPr>
            <a:endParaRPr lang="en-US">
              <a:solidFill>
                <a:srgbClr val="4D4D4D"/>
              </a:solidFill>
              <a:latin typeface="Calibri" pitchFamily="34" charset="0"/>
              <a:cs typeface="Arial" pitchFamily="34" charset="0"/>
            </a:endParaRPr>
          </a:p>
          <a:p>
            <a:r>
              <a:rPr lang="en-US">
                <a:latin typeface="Calibri" panose="020F0502020204030204" pitchFamily="34" charset="0"/>
              </a:rPr>
              <a:t>The recruitment of  Mentors;</a:t>
            </a:r>
          </a:p>
          <a:p>
            <a:r>
              <a:rPr lang="en-US">
                <a:latin typeface="Calibri" panose="020F0502020204030204" pitchFamily="34" charset="0"/>
              </a:rPr>
              <a:t>Training and Development;</a:t>
            </a:r>
          </a:p>
          <a:p>
            <a:r>
              <a:rPr lang="en-US">
                <a:latin typeface="Calibri" panose="020F0502020204030204" pitchFamily="34" charset="0"/>
              </a:rPr>
              <a:t>The engagement with other ERGs which have made mentorship a priority; and </a:t>
            </a:r>
          </a:p>
          <a:p>
            <a:r>
              <a:rPr lang="en-US">
                <a:latin typeface="Calibri" panose="020F0502020204030204" pitchFamily="34" charset="0"/>
              </a:rPr>
              <a:t>Collaboration across Capgemini NA to offer more support of other mentor programs that exist.</a:t>
            </a:r>
          </a:p>
          <a:p>
            <a:pPr defTabSz="921715">
              <a:defRPr/>
            </a:pPr>
            <a:endParaRPr lang="en-US">
              <a:solidFill>
                <a:srgbClr val="4D4D4D"/>
              </a:solidFill>
              <a:latin typeface="Calibri" pitchFamily="34" charset="0"/>
              <a:cs typeface="Arial" pitchFamily="34" charset="0"/>
            </a:endParaRPr>
          </a:p>
          <a:p>
            <a:r>
              <a:rPr lang="en-US" b="1" u="sng">
                <a:latin typeface="Calibri" pitchFamily="34" charset="0"/>
                <a:cs typeface="Arial" pitchFamily="34" charset="0"/>
              </a:rPr>
              <a:t>Millennial Innovation Council (MIC) </a:t>
            </a:r>
            <a:r>
              <a:rPr lang="en-US">
                <a:latin typeface="Calibri" pitchFamily="34" charset="0"/>
                <a:cs typeface="Arial" pitchFamily="34" charset="0"/>
              </a:rPr>
              <a:t>– MIC </a:t>
            </a:r>
            <a:r>
              <a:rPr lang="en-US"/>
              <a:t>is an employee resource group with the purpose of encouraging collaboration across generations by providing a community for millennials to innovate, create, and lead at Capgemini. We build this community through local events and national projects that encourage coast-to-coast collaboration.  Some past local events we’re hosted include Escape the Room, Professional Photo Day, and Gardening Community Service. Last year we also hosted the Perception and Presence Workshop, which was our first national workshop that took place in all 5 chapters across the country. Some of our past national projects include developing Prezi content for recruitment, creating a monthly MIC Newsletter, and recording episodes for the MIC Podcast Series.</a:t>
            </a:r>
          </a:p>
          <a:p>
            <a:pPr defTabSz="921715">
              <a:defRPr/>
            </a:pPr>
            <a:endParaRPr lang="en-US">
              <a:solidFill>
                <a:srgbClr val="4D4D4D"/>
              </a:solidFill>
              <a:latin typeface="Calibri" pitchFamily="34" charset="0"/>
              <a:cs typeface="Arial" pitchFamily="34" charset="0"/>
            </a:endParaRPr>
          </a:p>
          <a:p>
            <a:r>
              <a:rPr lang="en-US" b="1" u="sng" err="1">
                <a:latin typeface="Calibri" pitchFamily="34" charset="0"/>
                <a:cs typeface="Arial" pitchFamily="34" charset="0"/>
              </a:rPr>
              <a:t>OUTfront</a:t>
            </a:r>
            <a:r>
              <a:rPr lang="en-US">
                <a:latin typeface="Calibri" pitchFamily="34" charset="0"/>
                <a:cs typeface="Arial" pitchFamily="34" charset="0"/>
              </a:rPr>
              <a:t> – The mission of </a:t>
            </a:r>
            <a:r>
              <a:rPr lang="en-US" err="1">
                <a:latin typeface="Calibri" pitchFamily="34" charset="0"/>
                <a:cs typeface="Arial" pitchFamily="34" charset="0"/>
              </a:rPr>
              <a:t>OUTfront</a:t>
            </a:r>
            <a:r>
              <a:rPr lang="en-US">
                <a:latin typeface="Calibri" pitchFamily="34" charset="0"/>
                <a:cs typeface="Arial" pitchFamily="34" charset="0"/>
              </a:rPr>
              <a:t> is to </a:t>
            </a:r>
            <a:r>
              <a:rPr lang="en-US"/>
              <a:t>provide a forum for education and awareness supporting the professional growth of LGBTA (Lesbian, Gay, Bisexual, Transgender, and Allies) individuals by fostering a safe environment within Capgemini North America for individuals to be authentic in the workplace.  </a:t>
            </a:r>
          </a:p>
          <a:p>
            <a:endParaRPr lang="en-US"/>
          </a:p>
          <a:p>
            <a:pPr defTabSz="921715">
              <a:defRPr/>
            </a:pPr>
            <a:r>
              <a:rPr lang="en-US" b="1" u="sng"/>
              <a:t>VERG (Veteran’s Employee Resource Group) </a:t>
            </a:r>
            <a:r>
              <a:rPr lang="en-US"/>
              <a:t>– The mission of VERG is t</a:t>
            </a:r>
            <a:r>
              <a:rPr lang="en-US">
                <a:latin typeface="Calibri" pitchFamily="34" charset="0"/>
                <a:cs typeface="Calibri" pitchFamily="34" charset="0"/>
              </a:rPr>
              <a:t>o encourage and assist Veterans in pursuing and building careers in various fields at Capgemini while employing the skills, experience, talent and dedication they bring, as well as providing opportunities to the families of Veterans as a tribute to their service.  </a:t>
            </a:r>
          </a:p>
          <a:p>
            <a:pPr>
              <a:defRPr/>
            </a:pPr>
            <a:r>
              <a:rPr lang="en-US">
                <a:latin typeface="Calibri" pitchFamily="34" charset="0"/>
              </a:rPr>
              <a:t>VERG’s objectives for 2016 are:  </a:t>
            </a:r>
          </a:p>
          <a:p>
            <a:pPr marL="172720" indent="-172720">
              <a:buFont typeface="Arial" panose="020B0604020202020204" pitchFamily="34" charset="0"/>
              <a:buChar char="•"/>
              <a:defRPr/>
            </a:pPr>
            <a:r>
              <a:rPr lang="en-US" b="1" i="1" kern="0">
                <a:latin typeface="Calibri" pitchFamily="34" charset="0"/>
                <a:cs typeface="Calibri" pitchFamily="34" charset="0"/>
              </a:rPr>
              <a:t>Recruitment: </a:t>
            </a:r>
            <a:r>
              <a:rPr lang="en-US" kern="0">
                <a:latin typeface="Calibri" pitchFamily="34" charset="0"/>
                <a:cs typeface="Calibri" pitchFamily="34" charset="0"/>
              </a:rPr>
              <a:t>Leverage partnerships with Veteran organizations in order to place Veterans in positions with Capgemini</a:t>
            </a:r>
          </a:p>
          <a:p>
            <a:pPr marL="172720" indent="-172720">
              <a:buFont typeface="Arial" panose="020B0604020202020204" pitchFamily="34" charset="0"/>
              <a:buChar char="•"/>
              <a:defRPr/>
            </a:pPr>
            <a:r>
              <a:rPr lang="en-US" b="1" i="1" kern="0">
                <a:latin typeface="Calibri" pitchFamily="34" charset="0"/>
                <a:cs typeface="Calibri" pitchFamily="34" charset="0"/>
              </a:rPr>
              <a:t>Development: </a:t>
            </a:r>
            <a:r>
              <a:rPr lang="en-US" kern="0">
                <a:latin typeface="Calibri" pitchFamily="34" charset="0"/>
                <a:cs typeface="Calibri" pitchFamily="34" charset="0"/>
              </a:rPr>
              <a:t>Provide key training and assistance for Veterans adapting to the Capgemini culture while enabling ongoing career development for existing Veteran employees</a:t>
            </a:r>
          </a:p>
          <a:p>
            <a:pPr marL="172720" indent="-172720">
              <a:buFont typeface="Arial" panose="020B0604020202020204" pitchFamily="34" charset="0"/>
              <a:buChar char="•"/>
              <a:defRPr/>
            </a:pPr>
            <a:r>
              <a:rPr lang="en-US" b="1" i="1" kern="0">
                <a:latin typeface="Calibri" pitchFamily="34" charset="0"/>
                <a:cs typeface="Calibri" pitchFamily="34" charset="0"/>
              </a:rPr>
              <a:t>Honor: </a:t>
            </a:r>
            <a:r>
              <a:rPr lang="en-US" kern="0">
                <a:latin typeface="Calibri" pitchFamily="34" charset="0"/>
                <a:cs typeface="Calibri" pitchFamily="34" charset="0"/>
              </a:rPr>
              <a:t>Show respect to Veterans and military families by raising awareness of Veteran’s causes and actively supporting Veteran’s initiatives both online and in the community</a:t>
            </a:r>
          </a:p>
          <a:p>
            <a:pPr marL="172720" indent="-172720">
              <a:buFont typeface="Arial" panose="020B0604020202020204" pitchFamily="34" charset="0"/>
              <a:buChar char="•"/>
              <a:defRPr/>
            </a:pPr>
            <a:r>
              <a:rPr lang="en-US" b="1" i="1" kern="0">
                <a:latin typeface="Calibri" pitchFamily="34" charset="0"/>
                <a:cs typeface="Calibri" pitchFamily="34" charset="0"/>
              </a:rPr>
              <a:t>Growth: </a:t>
            </a:r>
            <a:r>
              <a:rPr lang="en-US" kern="0">
                <a:latin typeface="Calibri" pitchFamily="34" charset="0"/>
                <a:cs typeface="Calibri" pitchFamily="34" charset="0"/>
              </a:rPr>
              <a:t>Leverage the internal and external VERG networks in order to add business value and increase business growth</a:t>
            </a:r>
            <a:endParaRPr lang="en-US"/>
          </a:p>
          <a:p>
            <a:pPr marL="172822" indent="-172822">
              <a:buFont typeface="Arial" panose="020B0604020202020204" pitchFamily="34" charset="0"/>
              <a:buChar char="•"/>
            </a:pPr>
            <a:endParaRPr lang="en-US">
              <a:solidFill>
                <a:srgbClr val="4D4D4D"/>
              </a:solidFill>
              <a:latin typeface="Calibri" pitchFamily="34" charset="0"/>
              <a:cs typeface="Arial" pitchFamily="34" charset="0"/>
            </a:endParaRPr>
          </a:p>
          <a:p>
            <a:pPr defTabSz="921715">
              <a:defRPr/>
            </a:pPr>
            <a:r>
              <a:rPr lang="en-US" b="1" u="sng"/>
              <a:t>Women LEAD</a:t>
            </a:r>
            <a:r>
              <a:rPr lang="en-US"/>
              <a:t> is a network for all Capgemini colleagues (women and men) in North America who want to build and promote a community of people who respect each other’s skills and experience regardless of gender. It enables the communication of: women’s focused activities, the value these activities/initiatives have for the greater good of Capgemini, and the positive impact to our business.</a:t>
            </a:r>
          </a:p>
          <a:p>
            <a:pPr defTabSz="921715">
              <a:defRPr/>
            </a:pPr>
            <a:endParaRPr lang="en-US" baseline="0"/>
          </a:p>
          <a:p>
            <a:pPr defTabSz="921715">
              <a:defRPr/>
            </a:pPr>
            <a:r>
              <a:rPr lang="en-US"/>
              <a:t>Women LEAD will continue to focus around the 4Cs: Culture, Career, Commerce and Community.  As a </a:t>
            </a:r>
            <a:r>
              <a:rPr lang="en-US" b="1" i="1"/>
              <a:t>community</a:t>
            </a:r>
            <a:r>
              <a:rPr lang="en-US"/>
              <a:t> we will increase alignment with </a:t>
            </a:r>
            <a:r>
              <a:rPr lang="en-US" err="1"/>
              <a:t>Women@Capgemini</a:t>
            </a:r>
            <a:r>
              <a:rPr lang="en-US"/>
              <a:t>; interviewing senior leaders for their perspectives in addition to supporting the active local offices with their activities. To create further impact for our members’ </a:t>
            </a:r>
            <a:r>
              <a:rPr lang="en-US" b="1" i="1"/>
              <a:t>careers,</a:t>
            </a:r>
            <a:r>
              <a:rPr lang="en-US" b="1"/>
              <a:t> </a:t>
            </a:r>
            <a:r>
              <a:rPr lang="en-US"/>
              <a:t>we will be engaging with the Women Leadership Development Program (WLDP) while also creating the “What’s in it for me” model, which strengthens the </a:t>
            </a:r>
            <a:r>
              <a:rPr lang="en-US" b="1" i="1"/>
              <a:t>commercial</a:t>
            </a:r>
            <a:r>
              <a:rPr lang="en-US" i="1"/>
              <a:t> </a:t>
            </a:r>
            <a:r>
              <a:rPr lang="en-US"/>
              <a:t>business case. Women</a:t>
            </a:r>
            <a:r>
              <a:rPr lang="en-US" baseline="0"/>
              <a:t> LEAD serves as a sponsor for Capgemini’s Lean In Chapter. </a:t>
            </a:r>
            <a:r>
              <a:rPr lang="en-US" b="0" i="0" kern="1200">
                <a:effectLst/>
                <a:latin typeface="+mn-lt"/>
                <a:ea typeface="+mn-ea"/>
                <a:cs typeface="+mn-cs"/>
              </a:rPr>
              <a:t>Lean In Circles are small groups who meet regularly to learn and grow together</a:t>
            </a:r>
            <a:r>
              <a:rPr lang="en-US"/>
              <a:t>.</a:t>
            </a:r>
          </a:p>
          <a:p>
            <a:pPr defTabSz="921715">
              <a:defRPr/>
            </a:pPr>
            <a:endParaRPr lang="en-US"/>
          </a:p>
          <a:p>
            <a:pPr defTabSz="921715">
              <a:defRPr/>
            </a:pPr>
            <a:r>
              <a:rPr lang="en-US" b="1"/>
              <a:t>Again, we encourage all employees to leverage their unique talents to become involved in, or support an ERG.  </a:t>
            </a:r>
          </a:p>
          <a:p>
            <a:pPr defTabSz="921715">
              <a:defRPr/>
            </a:pPr>
            <a:endParaRPr lang="en-US" sz="1400" b="1"/>
          </a:p>
          <a:p>
            <a:pPr marL="172720" indent="-172720">
              <a:buClr>
                <a:srgbClr val="CF60A2"/>
              </a:buClr>
              <a:buFont typeface="Arial" panose="020B0604020202020204" pitchFamily="34" charset="0"/>
              <a:buChar char="•"/>
            </a:pPr>
            <a:r>
              <a:rPr lang="en-GB"/>
              <a:t>Join an ERG; </a:t>
            </a:r>
          </a:p>
          <a:p>
            <a:pPr marL="172720" indent="-172720">
              <a:buClr>
                <a:srgbClr val="CF60A2"/>
              </a:buClr>
              <a:buFont typeface="Arial" panose="020B0604020202020204" pitchFamily="34" charset="0"/>
              <a:buChar char="•"/>
            </a:pPr>
            <a:r>
              <a:rPr lang="en-GB"/>
              <a:t>Offer a training/presentation to an ERG; </a:t>
            </a:r>
          </a:p>
          <a:p>
            <a:pPr marL="172720" indent="-172720">
              <a:buClr>
                <a:srgbClr val="CF60A2"/>
              </a:buClr>
              <a:buFont typeface="Arial" panose="020B0604020202020204" pitchFamily="34" charset="0"/>
              <a:buChar char="•"/>
            </a:pPr>
            <a:r>
              <a:rPr lang="en-GB"/>
              <a:t>Attend ERG sponsored events/webinars and encourage others to do the same;</a:t>
            </a:r>
          </a:p>
          <a:p>
            <a:pPr marL="172720" indent="-172720">
              <a:buClr>
                <a:srgbClr val="CF60A2"/>
              </a:buClr>
              <a:buFont typeface="Arial" panose="020B0604020202020204" pitchFamily="34" charset="0"/>
              <a:buChar char="•"/>
            </a:pPr>
            <a:r>
              <a:rPr lang="en-GB"/>
              <a:t>Share information about ERGs to new employees and recruits; and </a:t>
            </a:r>
          </a:p>
          <a:p>
            <a:pPr marL="172720" indent="-172720">
              <a:buClr>
                <a:srgbClr val="CF60A2"/>
              </a:buClr>
              <a:buFont typeface="Arial" panose="020B0604020202020204" pitchFamily="34" charset="0"/>
              <a:buChar char="•"/>
            </a:pPr>
            <a:r>
              <a:rPr lang="en-GB"/>
              <a:t>Recognize employees who you work with for their support of ERG.</a:t>
            </a:r>
          </a:p>
          <a:p>
            <a:pPr defTabSz="921715">
              <a:defRPr/>
            </a:pPr>
            <a:endParaRPr lang="en-US" sz="1400" b="1"/>
          </a:p>
          <a:p>
            <a:pPr defTabSz="921715">
              <a:defRPr/>
            </a:pPr>
            <a:r>
              <a:rPr lang="en-US" b="1"/>
              <a:t>Email </a:t>
            </a:r>
            <a:r>
              <a:rPr lang="en-US" b="1" u="sng"/>
              <a:t>inclusion.nar@capgemini.com</a:t>
            </a:r>
            <a:r>
              <a:rPr lang="en-US" b="1"/>
              <a:t> with the ERG that you are interested in getting involved with, and the CR team will connect you to the ERG Leaders.</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u="none" strike="noStrike" kern="1200" cap="none">
              <a:solidFill>
                <a:schemeClr val="tx1"/>
              </a:solidFill>
              <a:latin typeface="Calibri Light"/>
              <a:ea typeface="Calibri"/>
              <a:cs typeface="Arial" pitchFamily="34" charset="0"/>
              <a:sym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u="none" strike="noStrike" kern="1200" cap="none">
              <a:solidFill>
                <a:schemeClr val="tx1"/>
              </a:solidFill>
              <a:latin typeface="Calibri Light"/>
              <a:ea typeface="Calibri"/>
              <a:cs typeface="Arial" pitchFamily="34" charset="0"/>
              <a:sym typeface="Calibri"/>
            </a:endParaRPr>
          </a:p>
          <a:p>
            <a:pPr defTabSz="914342">
              <a:lnSpc>
                <a:spcPct val="90000"/>
              </a:lnSpc>
              <a:spcBef>
                <a:spcPts val="1000"/>
              </a:spcBef>
              <a:defRPr/>
            </a:pPr>
            <a:r>
              <a:rPr lang="en-US"/>
              <a:t>Ways to engage and what's in it for you!</a:t>
            </a:r>
            <a:br>
              <a:rPr lang="en-US"/>
            </a:br>
            <a:endParaRPr lang="en-US"/>
          </a:p>
          <a:p>
            <a:pPr marL="228600" indent="-228600" defTabSz="914342">
              <a:lnSpc>
                <a:spcPct val="90000"/>
              </a:lnSpc>
              <a:spcBef>
                <a:spcPts val="1000"/>
              </a:spcBef>
              <a:buChar char="•"/>
              <a:defRPr/>
            </a:pPr>
            <a:r>
              <a:rPr lang="en-US"/>
              <a:t>Develop communication, presentation, and networking skills through ERG programs</a:t>
            </a:r>
          </a:p>
          <a:p>
            <a:pPr marL="228600" indent="-228600" defTabSz="914342">
              <a:lnSpc>
                <a:spcPct val="90000"/>
              </a:lnSpc>
              <a:spcBef>
                <a:spcPts val="1000"/>
              </a:spcBef>
              <a:buChar char="•"/>
              <a:defRPr/>
            </a:pPr>
            <a:r>
              <a:rPr lang="en-US"/>
              <a:t>Build your network internally and externally through events (e.g., Hackathon, Women In Digital)</a:t>
            </a:r>
          </a:p>
          <a:p>
            <a:pPr marL="228600" indent="-228600" defTabSz="914342">
              <a:lnSpc>
                <a:spcPct val="90000"/>
              </a:lnSpc>
              <a:spcBef>
                <a:spcPts val="1000"/>
              </a:spcBef>
              <a:buChar char="•"/>
              <a:defRPr/>
            </a:pPr>
            <a:r>
              <a:rPr lang="en-US"/>
              <a:t>Discover additional avenues to achieve your career goals through ERG involvement</a:t>
            </a:r>
          </a:p>
          <a:p>
            <a:pPr marL="228600" indent="-228600" defTabSz="914342">
              <a:lnSpc>
                <a:spcPct val="90000"/>
              </a:lnSpc>
              <a:spcBef>
                <a:spcPts val="1000"/>
              </a:spcBef>
              <a:buChar char="•"/>
              <a:defRPr/>
            </a:pPr>
            <a:r>
              <a:rPr lang="en-GB"/>
              <a:t>Influence Commerce, Culture, Career and Community at Capgemini in a measurable way</a:t>
            </a:r>
            <a:endParaRPr lang="en-US"/>
          </a:p>
          <a:p>
            <a:pPr marL="228600" indent="-228600" defTabSz="914342">
              <a:lnSpc>
                <a:spcPct val="90000"/>
              </a:lnSpc>
              <a:spcBef>
                <a:spcPts val="1000"/>
              </a:spcBef>
              <a:buChar char="•"/>
              <a:defRPr/>
            </a:pPr>
            <a:r>
              <a:rPr lang="en-GB"/>
              <a:t>Build relationships with clients through synergies on corporate responsibility goals</a:t>
            </a:r>
            <a:endParaRPr lang="en-US"/>
          </a:p>
          <a:p>
            <a:pPr marL="228600" indent="-228600" defTabSz="914342">
              <a:lnSpc>
                <a:spcPct val="90000"/>
              </a:lnSpc>
              <a:spcBef>
                <a:spcPts val="1000"/>
              </a:spcBef>
              <a:buChar char="•"/>
              <a:defRPr/>
            </a:pPr>
            <a:r>
              <a:rPr lang="en-GB"/>
              <a:t>Gain experience that may be useful in a future project role </a:t>
            </a:r>
            <a:endParaRPr lang="en-US"/>
          </a:p>
          <a:p>
            <a:pPr marL="228600" indent="-228600" defTabSz="914342">
              <a:lnSpc>
                <a:spcPct val="90000"/>
              </a:lnSpc>
              <a:spcBef>
                <a:spcPts val="1000"/>
              </a:spcBef>
              <a:buChar char="•"/>
              <a:defRPr/>
            </a:pPr>
            <a:r>
              <a:rPr lang="en-GB"/>
              <a:t>Drive sustainable initiatives in North America that support our employer of choice and partner of choice goals</a:t>
            </a:r>
            <a:endParaRPr lang="en-US"/>
          </a:p>
          <a:p>
            <a:pPr marL="228600" indent="-228600" defTabSz="914342">
              <a:lnSpc>
                <a:spcPct val="90000"/>
              </a:lnSpc>
              <a:spcBef>
                <a:spcPts val="1000"/>
              </a:spcBef>
              <a:buChar char="•"/>
              <a:defRPr/>
            </a:pPr>
            <a:r>
              <a:rPr lang="en-GB"/>
              <a:t>Impact the communities in which we live and work through service</a:t>
            </a: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u="none" strike="noStrike" kern="1200" cap="none">
              <a:solidFill>
                <a:schemeClr val="tx1"/>
              </a:solidFill>
              <a:latin typeface="Calibri Light"/>
              <a:ea typeface="Calibri"/>
              <a:cs typeface="Arial" pitchFamily="34" charset="0"/>
              <a:sym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u="none" strike="noStrike" kern="1200" cap="none">
              <a:solidFill>
                <a:schemeClr val="tx1"/>
              </a:solidFill>
              <a:latin typeface="Calibri Light"/>
              <a:ea typeface="Calibri"/>
              <a:cs typeface="Arial" pitchFamily="34" charset="0"/>
              <a:sym typeface="Calibri"/>
            </a:endParaRPr>
          </a:p>
          <a:p>
            <a:pPr marL="0" marR="0" indent="0" algn="l" defTabSz="914342" rtl="0" eaLnBrk="1" fontAlgn="auto" latinLnBrk="0" hangingPunct="1">
              <a:lnSpc>
                <a:spcPct val="100000"/>
              </a:lnSpc>
              <a:spcBef>
                <a:spcPts val="0"/>
              </a:spcBef>
              <a:spcAft>
                <a:spcPts val="0"/>
              </a:spcAft>
              <a:buClrTx/>
              <a:buSzTx/>
              <a:buFontTx/>
              <a:buNone/>
              <a:tabLst/>
              <a:defRPr/>
            </a:pPr>
            <a:endParaRPr lang="en-US" sz="1200" b="1" i="0" u="none" strike="noStrike" kern="1200" cap="none">
              <a:solidFill>
                <a:schemeClr val="tx1"/>
              </a:solidFill>
              <a:latin typeface="Calibri Light"/>
              <a:ea typeface="Calibri"/>
              <a:cs typeface="Arial" pitchFamily="34" charset="0"/>
              <a:sym typeface="Calibri"/>
            </a:endParaRPr>
          </a:p>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255775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4338" y="700088"/>
            <a:ext cx="6189662" cy="3482975"/>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t>© 2019 Capgemini - All rights reserved</a:t>
            </a:r>
            <a:endParaRPr lang="en-GB"/>
          </a:p>
        </p:txBody>
      </p:sp>
      <p:sp>
        <p:nvSpPr>
          <p:cNvPr id="5" name="Slide Number Placeholder 4"/>
          <p:cNvSpPr>
            <a:spLocks noGrp="1"/>
          </p:cNvSpPr>
          <p:nvPr>
            <p:ph type="sldNum" sz="quarter" idx="11"/>
          </p:nvPr>
        </p:nvSpPr>
        <p:spPr/>
        <p:txBody>
          <a:bodyPr/>
          <a:lstStyle/>
          <a:p>
            <a:fld id="{68DFEEDA-D071-42C1-9D96-07A575D20E05}" type="slidenum">
              <a:rPr lang="en-GB" smtClean="0"/>
              <a:pPr/>
              <a:t>21</a:t>
            </a:fld>
            <a:endParaRPr lang="en-GB"/>
          </a:p>
        </p:txBody>
      </p:sp>
      <p:sp>
        <p:nvSpPr>
          <p:cNvPr id="6" name="Date Placeholder 5"/>
          <p:cNvSpPr>
            <a:spLocks noGrp="1"/>
          </p:cNvSpPr>
          <p:nvPr>
            <p:ph type="dt" idx="12"/>
          </p:nvPr>
        </p:nvSpPr>
        <p:spPr/>
        <p:txBody>
          <a:bodyPr/>
          <a:lstStyle/>
          <a:p>
            <a:r>
              <a:rPr lang="en-US"/>
              <a:t>© 2019 Capgemini - All rights reserved</a:t>
            </a:r>
          </a:p>
        </p:txBody>
      </p:sp>
    </p:spTree>
    <p:extLst>
      <p:ext uri="{BB962C8B-B14F-4D97-AF65-F5344CB8AC3E}">
        <p14:creationId xmlns:p14="http://schemas.microsoft.com/office/powerpoint/2010/main" val="198649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miter lim="800000"/>
            <a:headEnd/>
            <a:tailEnd/>
          </a:ln>
        </p:spPr>
        <p:txBody>
          <a:bodyPr/>
          <a:lstStyle/>
          <a:p>
            <a:fld id="{36E4CBA3-DA2F-4CD5-B939-915828624171}" type="slidenum">
              <a:rPr lang="en-US" smtClean="0">
                <a:solidFill>
                  <a:srgbClr val="000000"/>
                </a:solidFill>
                <a:latin typeface="Arial" charset="0"/>
                <a:ea typeface="MS PGothic" pitchFamily="34" charset="-128"/>
              </a:rPr>
              <a:pPr/>
              <a:t>1</a:t>
            </a:fld>
            <a:endParaRPr lang="en-US">
              <a:solidFill>
                <a:srgbClr val="000000"/>
              </a:solidFill>
              <a:latin typeface="Arial" charset="0"/>
              <a:ea typeface="MS PGothic" pitchFamily="34" charset="-128"/>
            </a:endParaRPr>
          </a:p>
        </p:txBody>
      </p:sp>
      <p:sp>
        <p:nvSpPr>
          <p:cNvPr id="39939" name="Rectangle 2"/>
          <p:cNvSpPr>
            <a:spLocks noGrp="1" noRot="1" noChangeAspect="1" noChangeArrowheads="1" noTextEdit="1"/>
          </p:cNvSpPr>
          <p:nvPr>
            <p:ph type="sldImg"/>
          </p:nvPr>
        </p:nvSpPr>
        <p:spPr>
          <a:xfrm>
            <a:off x="406400" y="698500"/>
            <a:ext cx="6197600" cy="3486150"/>
          </a:xfrm>
          <a:ln/>
        </p:spPr>
      </p:sp>
      <p:sp>
        <p:nvSpPr>
          <p:cNvPr id="39940" name="Rectangle 3"/>
          <p:cNvSpPr>
            <a:spLocks noGrp="1" noChangeArrowheads="1"/>
          </p:cNvSpPr>
          <p:nvPr>
            <p:ph type="body" idx="1"/>
          </p:nvPr>
        </p:nvSpPr>
        <p:spPr>
          <a:noFill/>
        </p:spPr>
        <p:txBody>
          <a:bodyPr/>
          <a:lstStyle/>
          <a:p>
            <a:pPr eaLnBrk="1" hangingPunct="1">
              <a:spcBef>
                <a:spcPct val="0"/>
              </a:spcBef>
            </a:pPr>
            <a:r>
              <a:rPr lang="en-US"/>
              <a:t>Best to print on an A3 sheet and display in class. The idea is to co-create, to connect to learn, to do-learn-do (knowing is not enough, the real purpose is to apply what we learn on the job). It would also be great to have the class share their learning with their teams. You are the facilitator, you will help all share knowledge and learn new concepts or skills, there will be no lectures, everyone is a teacher.</a:t>
            </a:r>
          </a:p>
        </p:txBody>
      </p:sp>
    </p:spTree>
    <p:extLst>
      <p:ext uri="{BB962C8B-B14F-4D97-AF65-F5344CB8AC3E}">
        <p14:creationId xmlns:p14="http://schemas.microsoft.com/office/powerpoint/2010/main" val="112923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Live twitter handle is an option if tech supports it. If there 10 attendees, this will take up </a:t>
            </a:r>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6B89D333-E3B8-4280-B051-0A473732AC1F}" type="slidenum">
              <a:rPr lang="en-US" altLang="en-US" sz="1300">
                <a:solidFill>
                  <a:prstClr val="black"/>
                </a:solidFill>
                <a:latin typeface="Calibri" pitchFamily="34" charset="0"/>
              </a:rPr>
              <a:pPr/>
              <a:t>2</a:t>
            </a:fld>
            <a:endParaRPr lang="en-US" altLang="en-US" sz="1300">
              <a:solidFill>
                <a:prstClr val="black"/>
              </a:solidFill>
              <a:latin typeface="Calibri" pitchFamily="34" charset="0"/>
            </a:endParaRPr>
          </a:p>
        </p:txBody>
      </p:sp>
    </p:spTree>
    <p:extLst>
      <p:ext uri="{BB962C8B-B14F-4D97-AF65-F5344CB8AC3E}">
        <p14:creationId xmlns:p14="http://schemas.microsoft.com/office/powerpoint/2010/main" val="2276019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Time on clock: </a:t>
            </a:r>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0C4143C5-1754-43E4-89D2-2320895EF5C0}" type="slidenum">
              <a:rPr lang="en-US" altLang="en-US" sz="1300">
                <a:solidFill>
                  <a:prstClr val="black"/>
                </a:solidFill>
                <a:latin typeface="Calibri" pitchFamily="34" charset="0"/>
              </a:rPr>
              <a:pPr/>
              <a:t>3</a:t>
            </a:fld>
            <a:endParaRPr lang="en-US" altLang="en-US" sz="1300">
              <a:solidFill>
                <a:prstClr val="black"/>
              </a:solidFill>
              <a:latin typeface="Calibri" pitchFamily="34" charset="0"/>
            </a:endParaRPr>
          </a:p>
        </p:txBody>
      </p:sp>
    </p:spTree>
    <p:extLst>
      <p:ext uri="{BB962C8B-B14F-4D97-AF65-F5344CB8AC3E}">
        <p14:creationId xmlns:p14="http://schemas.microsoft.com/office/powerpoint/2010/main" val="890625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Time on clock: </a:t>
            </a:r>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pitchFamily="34" charset="0"/>
                <a:cs typeface="Arial" pitchFamily="34" charset="0"/>
              </a:defRPr>
            </a:lvl1pPr>
            <a:lvl2pPr marL="742950" indent="-285750">
              <a:defRPr sz="1900">
                <a:solidFill>
                  <a:schemeClr val="tx1"/>
                </a:solidFill>
                <a:latin typeface="Arial" pitchFamily="34" charset="0"/>
                <a:cs typeface="Arial" pitchFamily="34" charset="0"/>
              </a:defRPr>
            </a:lvl2pPr>
            <a:lvl3pPr marL="1143000" indent="-228600">
              <a:defRPr sz="1900">
                <a:solidFill>
                  <a:schemeClr val="tx1"/>
                </a:solidFill>
                <a:latin typeface="Arial" pitchFamily="34" charset="0"/>
                <a:cs typeface="Arial" pitchFamily="34" charset="0"/>
              </a:defRPr>
            </a:lvl3pPr>
            <a:lvl4pPr marL="1600200" indent="-228600">
              <a:defRPr sz="1900">
                <a:solidFill>
                  <a:schemeClr val="tx1"/>
                </a:solidFill>
                <a:latin typeface="Arial" pitchFamily="34" charset="0"/>
                <a:cs typeface="Arial" pitchFamily="34" charset="0"/>
              </a:defRPr>
            </a:lvl4pPr>
            <a:lvl5pPr marL="2057400" indent="-228600">
              <a:defRPr sz="1900">
                <a:solidFill>
                  <a:schemeClr val="tx1"/>
                </a:solidFill>
                <a:latin typeface="Arial" pitchFamily="34" charset="0"/>
                <a:cs typeface="Arial" pitchFamily="34" charset="0"/>
              </a:defRPr>
            </a:lvl5pPr>
            <a:lvl6pPr marL="2514600" indent="-228600" defTabSz="957263" eaLnBrk="0" fontAlgn="base" hangingPunct="0">
              <a:spcBef>
                <a:spcPct val="0"/>
              </a:spcBef>
              <a:spcAft>
                <a:spcPct val="0"/>
              </a:spcAft>
              <a:defRPr sz="1900">
                <a:solidFill>
                  <a:schemeClr val="tx1"/>
                </a:solidFill>
                <a:latin typeface="Arial" pitchFamily="34" charset="0"/>
                <a:cs typeface="Arial" pitchFamily="34" charset="0"/>
              </a:defRPr>
            </a:lvl6pPr>
            <a:lvl7pPr marL="2971800" indent="-228600" defTabSz="957263" eaLnBrk="0" fontAlgn="base" hangingPunct="0">
              <a:spcBef>
                <a:spcPct val="0"/>
              </a:spcBef>
              <a:spcAft>
                <a:spcPct val="0"/>
              </a:spcAft>
              <a:defRPr sz="1900">
                <a:solidFill>
                  <a:schemeClr val="tx1"/>
                </a:solidFill>
                <a:latin typeface="Arial" pitchFamily="34" charset="0"/>
                <a:cs typeface="Arial" pitchFamily="34" charset="0"/>
              </a:defRPr>
            </a:lvl7pPr>
            <a:lvl8pPr marL="3429000" indent="-228600" defTabSz="957263" eaLnBrk="0" fontAlgn="base" hangingPunct="0">
              <a:spcBef>
                <a:spcPct val="0"/>
              </a:spcBef>
              <a:spcAft>
                <a:spcPct val="0"/>
              </a:spcAft>
              <a:defRPr sz="1900">
                <a:solidFill>
                  <a:schemeClr val="tx1"/>
                </a:solidFill>
                <a:latin typeface="Arial" pitchFamily="34" charset="0"/>
                <a:cs typeface="Arial" pitchFamily="34" charset="0"/>
              </a:defRPr>
            </a:lvl8pPr>
            <a:lvl9pPr marL="3886200" indent="-228600" defTabSz="957263" eaLnBrk="0" fontAlgn="base" hangingPunct="0">
              <a:spcBef>
                <a:spcPct val="0"/>
              </a:spcBef>
              <a:spcAft>
                <a:spcPct val="0"/>
              </a:spcAft>
              <a:defRPr sz="1900">
                <a:solidFill>
                  <a:schemeClr val="tx1"/>
                </a:solidFill>
                <a:latin typeface="Arial" pitchFamily="34" charset="0"/>
                <a:cs typeface="Arial" pitchFamily="34" charset="0"/>
              </a:defRPr>
            </a:lvl9pPr>
          </a:lstStyle>
          <a:p>
            <a:fld id="{0C4143C5-1754-43E4-89D2-2320895EF5C0}" type="slidenum">
              <a:rPr lang="en-US" altLang="en-US" sz="1300">
                <a:solidFill>
                  <a:prstClr val="black"/>
                </a:solidFill>
                <a:latin typeface="Calibri" pitchFamily="34" charset="0"/>
              </a:rPr>
              <a:pPr/>
              <a:t>4</a:t>
            </a:fld>
            <a:endParaRPr lang="en-US" altLang="en-US" sz="1300">
              <a:solidFill>
                <a:prstClr val="black"/>
              </a:solidFill>
              <a:latin typeface="Calibri" pitchFamily="34" charset="0"/>
            </a:endParaRPr>
          </a:p>
        </p:txBody>
      </p:sp>
    </p:spTree>
    <p:extLst>
      <p:ext uri="{BB962C8B-B14F-4D97-AF65-F5344CB8AC3E}">
        <p14:creationId xmlns:p14="http://schemas.microsoft.com/office/powerpoint/2010/main" val="1863160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en-US"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027705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en-US"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4104490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800"/>
              <a:t>*Gartner Disclaimer:</a:t>
            </a:r>
          </a:p>
          <a:p>
            <a:r>
              <a:rPr lang="en-US" sz="800" i="1"/>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800"/>
          </a:p>
          <a:p>
            <a:pPr lvl="0">
              <a:defRPr/>
            </a:pPr>
            <a:endParaRPr lang="en-US" sz="800"/>
          </a:p>
          <a:p>
            <a:pPr marL="228600" lvl="0" indent="-228600">
              <a:buAutoNum type="arabicParenBoth"/>
              <a:defRPr/>
            </a:pPr>
            <a:r>
              <a:rPr lang="en-US" kern="1200">
                <a:solidFill>
                  <a:schemeClr val="tx1"/>
                </a:solidFill>
                <a:effectLst/>
                <a:ea typeface="+mn-ea"/>
                <a:cs typeface="+mn-cs"/>
              </a:rPr>
              <a:t>ALM Intelligence: “The ALM Vanguard: Innovation Strategy Consulting,” Nathan Simon, 14 March 2018</a:t>
            </a:r>
          </a:p>
          <a:p>
            <a:pPr marL="228600" lvl="0" indent="-228600">
              <a:buAutoNum type="arabicParenBoth"/>
              <a:defRPr/>
            </a:pPr>
            <a:endParaRPr lang="en-US"/>
          </a:p>
          <a:p>
            <a:pPr marL="228600" indent="-228600">
              <a:buFontTx/>
              <a:buAutoNum type="arabicParenBoth"/>
              <a:defRPr/>
            </a:pPr>
            <a:r>
              <a:rPr lang="en-US"/>
              <a:t>Gartner Inc.: “Magic Quadrant for CRM and Customer Experience Implementation Services, Worldwide,” Patrick Sullivan, Ed Thompson, 8 January 2018</a:t>
            </a:r>
          </a:p>
          <a:p>
            <a:pPr marL="228600" indent="-228600">
              <a:buFontTx/>
              <a:buAutoNum type="arabicParenBoth"/>
              <a:defRPr/>
            </a:pPr>
            <a:endParaRPr lang="en-US"/>
          </a:p>
          <a:p>
            <a:pPr marL="228600" indent="-228600">
              <a:buFontTx/>
              <a:buAutoNum type="arabicParenBoth"/>
              <a:defRPr/>
            </a:pPr>
            <a:r>
              <a:rPr lang="en-US"/>
              <a:t>Gartner Inc., “Magic Quadrant for Data and Analytics Service Providers, Worldwide,” Jorgen </a:t>
            </a:r>
            <a:r>
              <a:rPr lang="en-US" err="1"/>
              <a:t>Heizenberg</a:t>
            </a:r>
            <a:r>
              <a:rPr lang="en-US"/>
              <a:t>, Neil Chandler, Twiggy Lo, 28 February 2018</a:t>
            </a:r>
            <a:endParaRPr lang="en-US" kern="1200">
              <a:solidFill>
                <a:schemeClr val="tx1"/>
              </a:solidFill>
              <a:effectLst/>
              <a:ea typeface="+mn-ea"/>
              <a:cs typeface="+mn-cs"/>
            </a:endParaRPr>
          </a:p>
          <a:p>
            <a:pPr marL="228600" lvl="0" indent="-228600">
              <a:buAutoNum type="arabicParenBoth"/>
              <a:defRPr/>
            </a:pPr>
            <a:endParaRPr lang="en-US" kern="1200">
              <a:solidFill>
                <a:schemeClr val="tx1"/>
              </a:solidFill>
              <a:effectLst/>
              <a:ea typeface="+mn-ea"/>
              <a:cs typeface="+mn-cs"/>
            </a:endParaRPr>
          </a:p>
          <a:p>
            <a:pPr marL="228600" lvl="0" indent="-228600">
              <a:buAutoNum type="arabicParenBoth"/>
              <a:defRPr/>
            </a:pPr>
            <a:r>
              <a:rPr lang="en-US" kern="1200">
                <a:solidFill>
                  <a:schemeClr val="tx1"/>
                </a:solidFill>
                <a:effectLst/>
                <a:ea typeface="+mn-ea"/>
                <a:cs typeface="+mn-cs"/>
              </a:rPr>
              <a:t>NelsonHall: “GDPR Services NEAT,” Mike Smart, 2 May 2018</a:t>
            </a:r>
          </a:p>
          <a:p>
            <a:pPr marL="228600" lvl="0" indent="-228600">
              <a:buAutoNum type="arabicParenBoth"/>
              <a:defRPr/>
            </a:pPr>
            <a:endParaRPr lang="en-US"/>
          </a:p>
          <a:p>
            <a:pPr marL="228600" indent="-228600">
              <a:buFontTx/>
              <a:buAutoNum type="arabicParenBoth"/>
              <a:defRPr/>
            </a:pPr>
            <a:r>
              <a:rPr lang="en-US"/>
              <a:t>HFS: “HFS Top 10 RPA Service Providers 2018,” Elena Christopher, Maria </a:t>
            </a:r>
            <a:r>
              <a:rPr lang="en-US" err="1"/>
              <a:t>Terekhova</a:t>
            </a:r>
            <a:r>
              <a:rPr lang="en-US"/>
              <a:t>, 1 November 2018</a:t>
            </a:r>
            <a:endParaRPr lang="en-US" kern="1200">
              <a:solidFill>
                <a:schemeClr val="tx1"/>
              </a:solidFill>
              <a:effectLst/>
              <a:ea typeface="+mn-ea"/>
              <a:cs typeface="+mn-cs"/>
            </a:endParaRPr>
          </a:p>
          <a:p>
            <a:pPr marL="228600" lvl="0" indent="-228600">
              <a:buAutoNum type="arabicParenBoth"/>
              <a:defRPr/>
            </a:pPr>
            <a:endParaRPr lang="en-US"/>
          </a:p>
          <a:p>
            <a:pPr marL="228600" indent="-228600">
              <a:buFontTx/>
              <a:buAutoNum type="arabicParenBoth"/>
              <a:defRPr/>
            </a:pPr>
            <a:r>
              <a:rPr lang="en-US"/>
              <a:t>Gartner Inc.: “Magic Quadrant for SAP Application Services, Worldwide,” Fabio Di Capua, Kris Doering, Susan Tan, 26 February 2018</a:t>
            </a:r>
          </a:p>
          <a:p>
            <a:pPr marL="228600" indent="-228600">
              <a:buFontTx/>
              <a:buAutoNum type="arabicParenBoth"/>
              <a:defRPr/>
            </a:pPr>
            <a:endParaRPr lang="en-US"/>
          </a:p>
          <a:p>
            <a:pPr marL="228600" indent="-228600">
              <a:buFontTx/>
              <a:buAutoNum type="arabicParenBoth"/>
              <a:defRPr/>
            </a:pPr>
            <a:r>
              <a:rPr lang="en-US"/>
              <a:t>NelsonHall: “Software Testing: Digital Testing NEAT,” Mike Smart, 1 November 2017</a:t>
            </a:r>
          </a:p>
          <a:p>
            <a:pPr marL="228600" lvl="0" indent="-228600">
              <a:buAutoNum type="arabicParenBoth"/>
              <a:defRPr/>
            </a:pPr>
            <a:endParaRPr lang="en-US" sz="800"/>
          </a:p>
          <a:p>
            <a:pPr lvl="0">
              <a:defRPr/>
            </a:pPr>
            <a:endParaRPr lang="en-US" sz="800"/>
          </a:p>
          <a:p>
            <a:endParaRPr lang="en-US" sz="800"/>
          </a:p>
        </p:txBody>
      </p:sp>
      <p:sp>
        <p:nvSpPr>
          <p:cNvPr id="4" name="Slide Number Placeholder 3"/>
          <p:cNvSpPr>
            <a:spLocks noGrp="1"/>
          </p:cNvSpPr>
          <p:nvPr>
            <p:ph type="sldNum" sz="quarter" idx="10"/>
          </p:nvPr>
        </p:nvSpPr>
        <p:spPr/>
        <p:txBody>
          <a:bodyPr/>
          <a:lstStyle/>
          <a:p>
            <a:fld id="{C0696B5C-12A0-4042-B4D0-BD3B9A4F58C6}" type="slidenum">
              <a:rPr lang="pt-BR" smtClean="0"/>
              <a:pPr/>
              <a:t>16</a:t>
            </a:fld>
            <a:endParaRPr lang="pt-BR"/>
          </a:p>
        </p:txBody>
      </p:sp>
    </p:spTree>
    <p:extLst>
      <p:ext uri="{BB962C8B-B14F-4D97-AF65-F5344CB8AC3E}">
        <p14:creationId xmlns:p14="http://schemas.microsoft.com/office/powerpoint/2010/main" val="4084631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Annual Results to be updated</a:t>
            </a:r>
          </a:p>
        </p:txBody>
      </p:sp>
      <p:sp>
        <p:nvSpPr>
          <p:cNvPr id="4" name="Slide Number Placeholder 3"/>
          <p:cNvSpPr>
            <a:spLocks noGrp="1"/>
          </p:cNvSpPr>
          <p:nvPr>
            <p:ph type="sldNum" sz="quarter" idx="10"/>
          </p:nvPr>
        </p:nvSpPr>
        <p:spPr/>
        <p:txBody>
          <a:bodyPr/>
          <a:lstStyle/>
          <a:p>
            <a:fld id="{C0696B5C-12A0-4042-B4D0-BD3B9A4F58C6}" type="slidenum">
              <a:rPr lang="pt-BR" smtClean="0"/>
              <a:pPr/>
              <a:t>17</a:t>
            </a:fld>
            <a:endParaRPr lang="pt-BR" dirty="0"/>
          </a:p>
        </p:txBody>
      </p:sp>
    </p:spTree>
    <p:extLst>
      <p:ext uri="{BB962C8B-B14F-4D97-AF65-F5344CB8AC3E}">
        <p14:creationId xmlns:p14="http://schemas.microsoft.com/office/powerpoint/2010/main" val="6553062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8.xml"/><Relationship Id="rId5" Type="http://schemas.openxmlformats.org/officeDocument/2006/relationships/image" Target="../media/image4.sv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tags" Target="../tags/tag21.xml"/><Relationship Id="rId7" Type="http://schemas.openxmlformats.org/officeDocument/2006/relationships/oleObject" Target="../embeddings/oleObject20.bin"/><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slideMaster" Target="../slideMasters/slideMaster10.xml"/><Relationship Id="rId5" Type="http://schemas.openxmlformats.org/officeDocument/2006/relationships/tags" Target="../tags/tag23.xml"/><Relationship Id="rId4" Type="http://schemas.openxmlformats.org/officeDocument/2006/relationships/tags" Target="../tags/tag22.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4.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0.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127434" y="0"/>
            <a:ext cx="7064567" cy="6858000"/>
          </a:xfrm>
          <a:prstGeom prst="rect">
            <a:avLst/>
          </a:prstGeom>
        </p:spPr>
      </p:pic>
      <p:sp>
        <p:nvSpPr>
          <p:cNvPr id="11" name="Title 1"/>
          <p:cNvSpPr>
            <a:spLocks noGrp="1"/>
          </p:cNvSpPr>
          <p:nvPr>
            <p:ph type="ctrTitle" hasCustomPrompt="1"/>
          </p:nvPr>
        </p:nvSpPr>
        <p:spPr>
          <a:xfrm>
            <a:off x="407989" y="3068962"/>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a:t>Click to insert title</a:t>
            </a:r>
          </a:p>
        </p:txBody>
      </p:sp>
      <p:sp>
        <p:nvSpPr>
          <p:cNvPr id="12" name="Subtitle 2"/>
          <p:cNvSpPr>
            <a:spLocks noGrp="1"/>
          </p:cNvSpPr>
          <p:nvPr>
            <p:ph type="subTitle" idx="1" hasCustomPrompt="1"/>
          </p:nvPr>
        </p:nvSpPr>
        <p:spPr>
          <a:xfrm>
            <a:off x="407989" y="3932561"/>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7988" y="6101474"/>
            <a:ext cx="2286000" cy="510013"/>
          </a:xfrm>
          <a:prstGeom prst="rect">
            <a:avLst/>
          </a:prstGeom>
        </p:spPr>
      </p:pic>
    </p:spTree>
    <p:extLst>
      <p:ext uri="{BB962C8B-B14F-4D97-AF65-F5344CB8AC3E}">
        <p14:creationId xmlns:p14="http://schemas.microsoft.com/office/powerpoint/2010/main" val="452044946"/>
      </p:ext>
    </p:extLst>
  </p:cSld>
  <p:clrMapOvr>
    <a:masterClrMapping/>
  </p:clrMapOvr>
  <p:hf hdr="0" ftr="0" dt="0"/>
  <p:extLst>
    <p:ext uri="{DCECCB84-F9BA-43D5-87BE-67443E8EF086}">
      <p15:sldGuideLst xmlns:p15="http://schemas.microsoft.com/office/powerpoint/2012/main">
        <p15:guide id="1" pos="962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Picture-Helium">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1600">
                <a:ln>
                  <a:noFill/>
                </a:ln>
                <a:solidFill>
                  <a:schemeClr val="bg1">
                    <a:lumMod val="85000"/>
                  </a:schemeClr>
                </a:solidFill>
                <a:latin typeface="Lato Light" charset="0"/>
                <a:ea typeface="Lato Light" charset="0"/>
                <a:cs typeface="Lato Light" charset="0"/>
              </a:defRPr>
            </a:lvl1pPr>
          </a:lstStyle>
          <a:p>
            <a:endParaRPr lang="en-US"/>
          </a:p>
        </p:txBody>
      </p:sp>
    </p:spTree>
    <p:extLst>
      <p:ext uri="{BB962C8B-B14F-4D97-AF65-F5344CB8AC3E}">
        <p14:creationId xmlns:p14="http://schemas.microsoft.com/office/powerpoint/2010/main" val="2679629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05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036808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a:t>Modifiez le style du titre</a:t>
            </a:r>
            <a:endParaRPr lang="en-GB"/>
          </a:p>
        </p:txBody>
      </p:sp>
      <p:sp>
        <p:nvSpPr>
          <p:cNvPr id="4" name="Text Placeholder 3"/>
          <p:cNvSpPr>
            <a:spLocks noGrp="1"/>
          </p:cNvSpPr>
          <p:nvPr>
            <p:ph type="body" sz="quarter" idx="10"/>
          </p:nvPr>
        </p:nvSpPr>
        <p:spPr>
          <a:xfrm>
            <a:off x="227348" y="1815351"/>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a:t>Click to edit Master subtitle styles</a:t>
            </a:r>
          </a:p>
        </p:txBody>
      </p:sp>
    </p:spTree>
    <p:extLst>
      <p:ext uri="{BB962C8B-B14F-4D97-AF65-F5344CB8AC3E}">
        <p14:creationId xmlns:p14="http://schemas.microsoft.com/office/powerpoint/2010/main" val="67835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2" name="Titre 1"/>
          <p:cNvSpPr>
            <a:spLocks noGrp="1"/>
          </p:cNvSpPr>
          <p:nvPr>
            <p:ph type="title"/>
          </p:nvPr>
        </p:nvSpPr>
        <p:spPr>
          <a:xfrm>
            <a:off x="227349" y="0"/>
            <a:ext cx="11125236" cy="1104900"/>
          </a:xfrm>
        </p:spPr>
        <p:txBody>
          <a:bodyPr/>
          <a:lstStyle/>
          <a:p>
            <a:r>
              <a:rPr lang="fr-FR"/>
              <a:t>Modifiez le style du titre</a:t>
            </a:r>
            <a:endParaRPr lang="en-US"/>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40347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Tree>
    <p:extLst>
      <p:ext uri="{BB962C8B-B14F-4D97-AF65-F5344CB8AC3E}">
        <p14:creationId xmlns:p14="http://schemas.microsoft.com/office/powerpoint/2010/main" val="1306004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506"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a:p>
        </p:txBody>
      </p:sp>
      <p:sp>
        <p:nvSpPr>
          <p:cNvPr id="4" name="Text Placeholder 3"/>
          <p:cNvSpPr>
            <a:spLocks noGrp="1"/>
          </p:cNvSpPr>
          <p:nvPr>
            <p:ph type="body" sz="quarter" idx="10"/>
          </p:nvPr>
        </p:nvSpPr>
        <p:spPr>
          <a:xfrm>
            <a:off x="227347" y="1815351"/>
            <a:ext cx="11700000" cy="44676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endParaRPr lang="en-GB"/>
          </a:p>
        </p:txBody>
      </p:sp>
    </p:spTree>
    <p:extLst>
      <p:ext uri="{BB962C8B-B14F-4D97-AF65-F5344CB8AC3E}">
        <p14:creationId xmlns:p14="http://schemas.microsoft.com/office/powerpoint/2010/main" val="3516657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253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3728477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355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2049943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57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93513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90" y="6555971"/>
            <a:ext cx="2829007" cy="219456"/>
          </a:xfrm>
          <a:prstGeom prst="rect">
            <a:avLst/>
          </a:prstGeom>
        </p:spPr>
        <p:txBody>
          <a:bodyPr wrap="square" lIns="0" tIns="0" rIns="0" bIns="0" anchor="ctr" anchorCtr="0">
            <a:noAutofit/>
          </a:bodyPr>
          <a:lstStyle/>
          <a:p>
            <a:pPr lvl="0" algn="l" defTabSz="685800">
              <a:lnSpc>
                <a:spcPct val="85000"/>
              </a:lnSpc>
              <a:defRPr/>
            </a:pPr>
            <a:r>
              <a:rPr lang="en-US" sz="600" kern="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
        <p:nvSpPr>
          <p:cNvPr id="6" name="Freeform 6">
            <a:extLst>
              <a:ext uri="{FF2B5EF4-FFF2-40B4-BE49-F238E27FC236}">
                <a16:creationId xmlns:a16="http://schemas.microsoft.com/office/drawing/2014/main" id="{89BE0798-9136-46D3-B759-C4341291642A}"/>
              </a:ext>
            </a:extLst>
          </p:cNvPr>
          <p:cNvSpPr>
            <a:spLocks/>
          </p:cNvSpPr>
          <p:nvPr userDrawn="1"/>
        </p:nvSpPr>
        <p:spPr bwMode="auto">
          <a:xfrm>
            <a:off x="0" y="0"/>
            <a:ext cx="10202333"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sz="2400"/>
          </a:p>
        </p:txBody>
      </p:sp>
    </p:spTree>
    <p:extLst>
      <p:ext uri="{BB962C8B-B14F-4D97-AF65-F5344CB8AC3E}">
        <p14:creationId xmlns:p14="http://schemas.microsoft.com/office/powerpoint/2010/main" val="2154042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015372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62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30691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570625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a:t>Modifiez le style du titre</a:t>
            </a:r>
            <a:endParaRPr lang="en-GB"/>
          </a:p>
        </p:txBody>
      </p:sp>
      <p:sp>
        <p:nvSpPr>
          <p:cNvPr id="4" name="Text Placeholder 3"/>
          <p:cNvSpPr>
            <a:spLocks noGrp="1"/>
          </p:cNvSpPr>
          <p:nvPr>
            <p:ph type="body" sz="quarter" idx="10"/>
          </p:nvPr>
        </p:nvSpPr>
        <p:spPr>
          <a:xfrm>
            <a:off x="227348" y="1815351"/>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a:t>Click to edit Master subtitle styles</a:t>
            </a:r>
          </a:p>
        </p:txBody>
      </p:sp>
    </p:spTree>
    <p:extLst>
      <p:ext uri="{BB962C8B-B14F-4D97-AF65-F5344CB8AC3E}">
        <p14:creationId xmlns:p14="http://schemas.microsoft.com/office/powerpoint/2010/main" val="3976036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2" name="Titre 1"/>
          <p:cNvSpPr>
            <a:spLocks noGrp="1"/>
          </p:cNvSpPr>
          <p:nvPr>
            <p:ph type="title"/>
          </p:nvPr>
        </p:nvSpPr>
        <p:spPr>
          <a:xfrm>
            <a:off x="227349" y="0"/>
            <a:ext cx="11125236" cy="1104900"/>
          </a:xfrm>
        </p:spPr>
        <p:txBody>
          <a:bodyPr/>
          <a:lstStyle/>
          <a:p>
            <a:r>
              <a:rPr lang="fr-FR"/>
              <a:t>Modifiez le style du titre</a:t>
            </a:r>
            <a:endParaRPr lang="en-US"/>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8488250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Tree>
    <p:extLst>
      <p:ext uri="{BB962C8B-B14F-4D97-AF65-F5344CB8AC3E}">
        <p14:creationId xmlns:p14="http://schemas.microsoft.com/office/powerpoint/2010/main" val="3853852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277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a:p>
        </p:txBody>
      </p:sp>
      <p:sp>
        <p:nvSpPr>
          <p:cNvPr id="4" name="Text Placeholder 3"/>
          <p:cNvSpPr>
            <a:spLocks noGrp="1"/>
          </p:cNvSpPr>
          <p:nvPr>
            <p:ph type="body" sz="quarter" idx="10"/>
          </p:nvPr>
        </p:nvSpPr>
        <p:spPr>
          <a:xfrm>
            <a:off x="227347" y="1815351"/>
            <a:ext cx="11700000" cy="44676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endParaRPr lang="en-GB"/>
          </a:p>
        </p:txBody>
      </p:sp>
    </p:spTree>
    <p:extLst>
      <p:ext uri="{BB962C8B-B14F-4D97-AF65-F5344CB8AC3E}">
        <p14:creationId xmlns:p14="http://schemas.microsoft.com/office/powerpoint/2010/main" val="275143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1871754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481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976826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5842"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537326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4"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538837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Blank-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F403B0-B170-4B15-9EA5-52FEFF768FF2}"/>
              </a:ext>
            </a:extLst>
          </p:cNvPr>
          <p:cNvSpPr/>
          <p:nvPr userDrawn="1"/>
        </p:nvSpPr>
        <p:spPr>
          <a:xfrm>
            <a:off x="0" y="8965"/>
            <a:ext cx="12192000" cy="69022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kumimoji="0" lang="pt-PT" sz="30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add title</a:t>
            </a:r>
            <a:endParaRPr lang="pt-PT"/>
          </a:p>
        </p:txBody>
      </p:sp>
      <p:sp>
        <p:nvSpPr>
          <p:cNvPr id="10" name="Retângulo 43">
            <a:extLst>
              <a:ext uri="{FF2B5EF4-FFF2-40B4-BE49-F238E27FC236}">
                <a16:creationId xmlns:a16="http://schemas.microsoft.com/office/drawing/2014/main" id="{6D8F5B85-2143-4E4F-B820-C240762C1AC0}"/>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11" name="Text Placeholder 7">
            <a:extLst>
              <a:ext uri="{FF2B5EF4-FFF2-40B4-BE49-F238E27FC236}">
                <a16:creationId xmlns:a16="http://schemas.microsoft.com/office/drawing/2014/main" id="{3336DF3C-2458-4B5D-AED2-D6AB48B5D65F}"/>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a:t>
            </a:r>
            <a:r>
              <a:rPr lang="en-US" dirty="0" err="1">
                <a:solidFill>
                  <a:schemeClr val="bg1">
                    <a:lumMod val="65000"/>
                  </a:schemeClr>
                </a:solidFill>
              </a:rPr>
              <a:t>Capgemini</a:t>
            </a:r>
            <a:r>
              <a:rPr lang="en-US" dirty="0">
                <a:solidFill>
                  <a:schemeClr val="bg1">
                    <a:lumMod val="65000"/>
                  </a:schemeClr>
                </a:solidFill>
              </a:rPr>
              <a:t> 2019. All rights reserved  </a:t>
            </a:r>
            <a:r>
              <a:rPr lang="en-US" dirty="0">
                <a:solidFill>
                  <a:schemeClr val="accent2"/>
                </a:solidFill>
              </a:rPr>
              <a:t>|</a:t>
            </a:r>
          </a:p>
        </p:txBody>
      </p:sp>
      <p:sp>
        <p:nvSpPr>
          <p:cNvPr id="12" name="Text Placeholder 7">
            <a:extLst>
              <a:ext uri="{FF2B5EF4-FFF2-40B4-BE49-F238E27FC236}">
                <a16:creationId xmlns:a16="http://schemas.microsoft.com/office/drawing/2014/main" id="{DB30BBEB-67FE-472D-BE75-49B7EB2A634A}"/>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a:t>
            </a:r>
            <a:r>
              <a:rPr lang="en-US" dirty="0" err="1">
                <a:solidFill>
                  <a:schemeClr val="bg1">
                    <a:lumMod val="65000"/>
                  </a:schemeClr>
                </a:solidFill>
              </a:rPr>
              <a:t>Capgemini</a:t>
            </a:r>
            <a:r>
              <a:rPr lang="en-US" dirty="0">
                <a:solidFill>
                  <a:schemeClr val="bg1">
                    <a:lumMod val="65000"/>
                  </a:schemeClr>
                </a:solidFill>
              </a:rPr>
              <a:t> | February</a:t>
            </a:r>
            <a:r>
              <a:rPr lang="en-US" baseline="0" dirty="0">
                <a:solidFill>
                  <a:schemeClr val="bg1">
                    <a:lumMod val="65000"/>
                  </a:schemeClr>
                </a:solidFill>
              </a:rPr>
              <a:t> 2019</a:t>
            </a:r>
            <a:endParaRPr lang="en-US" dirty="0">
              <a:solidFill>
                <a:schemeClr val="bg1">
                  <a:lumMod val="65000"/>
                </a:schemeClr>
              </a:solidFill>
            </a:endParaRPr>
          </a:p>
        </p:txBody>
      </p:sp>
    </p:spTree>
    <p:extLst>
      <p:ext uri="{BB962C8B-B14F-4D97-AF65-F5344CB8AC3E}">
        <p14:creationId xmlns:p14="http://schemas.microsoft.com/office/powerpoint/2010/main" val="628217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90" y="6555971"/>
            <a:ext cx="2829007" cy="219456"/>
          </a:xfrm>
          <a:prstGeom prst="rect">
            <a:avLst/>
          </a:prstGeom>
        </p:spPr>
        <p:txBody>
          <a:bodyPr wrap="square" lIns="0" tIns="0" rIns="0" bIns="0" anchor="ctr" anchorCtr="0">
            <a:noAutofit/>
          </a:bodyPr>
          <a:lstStyle/>
          <a:p>
            <a:pPr lvl="0" algn="l" defTabSz="685800">
              <a:lnSpc>
                <a:spcPct val="85000"/>
              </a:lnSpc>
              <a:defRPr/>
            </a:pPr>
            <a:r>
              <a:rPr lang="en-US" sz="600" kern="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
        <p:nvSpPr>
          <p:cNvPr id="6" name="Freeform 6">
            <a:extLst>
              <a:ext uri="{FF2B5EF4-FFF2-40B4-BE49-F238E27FC236}">
                <a16:creationId xmlns:a16="http://schemas.microsoft.com/office/drawing/2014/main" id="{89BE0798-9136-46D3-B759-C4341291642A}"/>
              </a:ext>
            </a:extLst>
          </p:cNvPr>
          <p:cNvSpPr>
            <a:spLocks/>
          </p:cNvSpPr>
          <p:nvPr userDrawn="1"/>
        </p:nvSpPr>
        <p:spPr bwMode="auto">
          <a:xfrm>
            <a:off x="0" y="0"/>
            <a:ext cx="10202333"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sz="2400"/>
          </a:p>
        </p:txBody>
      </p:sp>
    </p:spTree>
    <p:extLst>
      <p:ext uri="{BB962C8B-B14F-4D97-AF65-F5344CB8AC3E}">
        <p14:creationId xmlns:p14="http://schemas.microsoft.com/office/powerpoint/2010/main" val="1996245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4"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94646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5563597" y="43905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43" name="Oval 20">
            <a:extLst>
              <a:ext uri="{FF2B5EF4-FFF2-40B4-BE49-F238E27FC236}">
                <a16:creationId xmlns:a16="http://schemas.microsoft.com/office/drawing/2014/main" id="{4F0142AD-298C-4A60-9F24-035D4F3F07D0}"/>
              </a:ext>
            </a:extLst>
          </p:cNvPr>
          <p:cNvSpPr/>
          <p:nvPr userDrawn="1"/>
        </p:nvSpPr>
        <p:spPr>
          <a:xfrm>
            <a:off x="5563597" y="169907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510399"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6" y="2038471"/>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7" y="4730486"/>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7"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39" y="1338208"/>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39" y="1781427"/>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4030224"/>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4473442"/>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302178413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060"/>
          <a:stretch/>
        </p:blipFill>
        <p:spPr>
          <a:xfrm flipH="1">
            <a:off x="1" y="0"/>
            <a:ext cx="672815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9"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348068228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3010"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14307572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9BE31A7-C575-40F7-8067-552C5A5E9A9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496000" y="189000"/>
            <a:ext cx="424356" cy="459624"/>
          </a:xfrm>
          <a:prstGeom prst="rect">
            <a:avLst/>
          </a:prstGeom>
        </p:spPr>
      </p:pic>
      <p:sp>
        <p:nvSpPr>
          <p:cNvPr id="3" name="Retângulo 43">
            <a:extLst>
              <a:ext uri="{FF2B5EF4-FFF2-40B4-BE49-F238E27FC236}">
                <a16:creationId xmlns:a16="http://schemas.microsoft.com/office/drawing/2014/main" id="{ABD6E788-6CFA-4320-A709-D8F94E06A8A8}"/>
              </a:ext>
            </a:extLst>
          </p:cNvPr>
          <p:cNvSpPr/>
          <p:nvPr userDrawn="1"/>
        </p:nvSpPr>
        <p:spPr>
          <a:xfrm>
            <a:off x="9687321" y="6638544"/>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1027135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2" y="2"/>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8" y="-1"/>
            <a:ext cx="5907313" cy="6857998"/>
          </a:xfrm>
          <a:prstGeom prst="rect">
            <a:avLst/>
          </a:prstGeom>
          <a:noFill/>
        </p:spPr>
        <p:txBody>
          <a:bodyPr anchor="ctr"/>
          <a:lstStyle>
            <a:lvl1pPr algn="ctr">
              <a:defRPr/>
            </a:lvl1pPr>
          </a:lstStyle>
          <a:p>
            <a:r>
              <a:rPr lang="en-US" dirty="0"/>
              <a:t>Click icon to add picture</a:t>
            </a:r>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3"/>
            <a:ext cx="11016604" cy="863600"/>
          </a:xfrm>
          <a:prstGeom prst="rect">
            <a:avLst/>
          </a:prstGeom>
        </p:spPr>
        <p:txBody>
          <a:bodyPr vert="horz" lIns="0" tIns="0" rIns="0" bIns="0" rtlCol="0" anchor="t">
            <a:normAutofit/>
          </a:bodyPr>
          <a:lstStyle>
            <a:lvl1pPr>
              <a:defRPr lang="pt-PT" dirty="0"/>
            </a:lvl1pPr>
          </a:lstStyle>
          <a:p>
            <a:pPr lvl="0">
              <a:lnSpc>
                <a:spcPts val="2250"/>
              </a:lnSpc>
            </a:pPr>
            <a:r>
              <a:rPr lang="en-US"/>
              <a:t>Click to add title</a:t>
            </a:r>
            <a:endParaRPr lang="pt-PT"/>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3" y="1430234"/>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3" y="3253616"/>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3" y="5076998"/>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1836" t="-4713" b="16530"/>
          <a:stretch/>
        </p:blipFill>
        <p:spPr>
          <a:xfrm>
            <a:off x="11547794" y="188640"/>
            <a:ext cx="424356" cy="459624"/>
          </a:xfrm>
          <a:prstGeom prst="rect">
            <a:avLst/>
          </a:prstGeom>
        </p:spPr>
      </p:pic>
    </p:spTree>
    <p:extLst>
      <p:ext uri="{BB962C8B-B14F-4D97-AF65-F5344CB8AC3E}">
        <p14:creationId xmlns:p14="http://schemas.microsoft.com/office/powerpoint/2010/main" val="6322674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90" y="6555971"/>
            <a:ext cx="2829007" cy="219456"/>
          </a:xfrm>
          <a:prstGeom prst="rect">
            <a:avLst/>
          </a:prstGeom>
        </p:spPr>
        <p:txBody>
          <a:bodyPr wrap="square" lIns="0" tIns="0" rIns="0" bIns="0" anchor="ctr" anchorCtr="0">
            <a:noAutofit/>
          </a:bodyPr>
          <a:lstStyle/>
          <a:p>
            <a:pPr lvl="0" algn="l" defTabSz="685800">
              <a:lnSpc>
                <a:spcPct val="85000"/>
              </a:lnSpc>
              <a:defRPr/>
            </a:pPr>
            <a:r>
              <a:rPr lang="en-US" sz="600" kern="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
        <p:nvSpPr>
          <p:cNvPr id="6" name="Freeform 6">
            <a:extLst>
              <a:ext uri="{FF2B5EF4-FFF2-40B4-BE49-F238E27FC236}">
                <a16:creationId xmlns:a16="http://schemas.microsoft.com/office/drawing/2014/main" id="{89BE0798-9136-46D3-B759-C4341291642A}"/>
              </a:ext>
            </a:extLst>
          </p:cNvPr>
          <p:cNvSpPr>
            <a:spLocks/>
          </p:cNvSpPr>
          <p:nvPr userDrawn="1"/>
        </p:nvSpPr>
        <p:spPr bwMode="auto">
          <a:xfrm>
            <a:off x="0" y="0"/>
            <a:ext cx="10202333"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bodyPr>
          <a:lstStyle/>
          <a:p>
            <a:endParaRPr lang="en-GB" sz="2400"/>
          </a:p>
        </p:txBody>
      </p:sp>
    </p:spTree>
    <p:extLst>
      <p:ext uri="{BB962C8B-B14F-4D97-AF65-F5344CB8AC3E}">
        <p14:creationId xmlns:p14="http://schemas.microsoft.com/office/powerpoint/2010/main" val="27933478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4"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69916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5563597" y="43905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43" name="Oval 20">
            <a:extLst>
              <a:ext uri="{FF2B5EF4-FFF2-40B4-BE49-F238E27FC236}">
                <a16:creationId xmlns:a16="http://schemas.microsoft.com/office/drawing/2014/main" id="{4F0142AD-298C-4A60-9F24-035D4F3F07D0}"/>
              </a:ext>
            </a:extLst>
          </p:cNvPr>
          <p:cNvSpPr/>
          <p:nvPr userDrawn="1"/>
        </p:nvSpPr>
        <p:spPr>
          <a:xfrm>
            <a:off x="5563597" y="169907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510399"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6" y="2038471"/>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7" y="4730486"/>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7"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39" y="1338208"/>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39" y="1781427"/>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4030224"/>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4473442"/>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3398172831"/>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6" y="2038471"/>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7" y="4730486"/>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7"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39" y="1338208"/>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39" y="1781427"/>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4030224"/>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4473442"/>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800368293"/>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060"/>
          <a:stretch/>
        </p:blipFill>
        <p:spPr>
          <a:xfrm flipH="1">
            <a:off x="1" y="0"/>
            <a:ext cx="672815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9"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968448236"/>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222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29217320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0713249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2549127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fr-FR"/>
              <a:t>Modifiez le style du titre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31542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extLst>
      <p:ext uri="{BB962C8B-B14F-4D97-AF65-F5344CB8AC3E}">
        <p14:creationId xmlns:p14="http://schemas.microsoft.com/office/powerpoint/2010/main" val="2396730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8370"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8705590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3876634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041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0676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060"/>
          <a:stretch/>
        </p:blipFill>
        <p:spPr>
          <a:xfrm flipH="1">
            <a:off x="1" y="0"/>
            <a:ext cx="672815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9"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11874977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442"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dirty="0" err="1"/>
              <a:t>Modifiez</a:t>
            </a:r>
            <a:r>
              <a:rPr lang="en-US" dirty="0"/>
              <a:t> le style du </a:t>
            </a:r>
            <a:r>
              <a:rPr lang="en-US" dirty="0" err="1"/>
              <a:t>titre</a:t>
            </a:r>
            <a:endParaRPr lang="en-US" dirty="0"/>
          </a:p>
        </p:txBody>
      </p:sp>
    </p:spTree>
    <p:extLst>
      <p:ext uri="{BB962C8B-B14F-4D97-AF65-F5344CB8AC3E}">
        <p14:creationId xmlns:p14="http://schemas.microsoft.com/office/powerpoint/2010/main" val="8644411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62466" name="think-cell Slide" r:id="rId7" imgW="360" imgH="360" progId="">
                  <p:embed/>
                </p:oleObj>
              </mc:Choice>
              <mc:Fallback>
                <p:oleObj name="think-cell Slide" r:id="rId7" imgW="360" imgH="360" progId="">
                  <p:embed/>
                  <p:pic>
                    <p:nvPicPr>
                      <p:cNvPr id="5" name="Object 4"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a:grpSpLocks/>
          </p:cNvGrpSpPr>
          <p:nvPr userDrawn="1"/>
        </p:nvGrpSpPr>
        <p:grpSpPr>
          <a:xfrm>
            <a:off x="2" y="0"/>
            <a:ext cx="12191999" cy="1257300"/>
            <a:chOff x="1" y="0"/>
            <a:chExt cx="12188824" cy="1404524"/>
          </a:xfrm>
          <a:solidFill>
            <a:srgbClr val="BA0065"/>
          </a:solidFill>
        </p:grpSpPr>
        <p:grpSp>
          <p:nvGrpSpPr>
            <p:cNvPr id="8" name="Group 7"/>
            <p:cNvGrpSpPr/>
            <p:nvPr/>
          </p:nvGrpSpPr>
          <p:grpSpPr>
            <a:xfrm>
              <a:off x="1" y="676402"/>
              <a:ext cx="12188824" cy="728122"/>
              <a:chOff x="1" y="676402"/>
              <a:chExt cx="12188824" cy="728122"/>
            </a:xfrm>
            <a:grpFill/>
          </p:grpSpPr>
          <p:sp>
            <p:nvSpPr>
              <p:cNvPr id="10" name="Freeform 4"/>
              <p:cNvSpPr>
                <a:spLocks/>
              </p:cNvSpPr>
              <p:nvPr>
                <p:custDataLst>
                  <p:tags r:id="rId5"/>
                </p:custDataLst>
              </p:nvPr>
            </p:nvSpPr>
            <p:spPr bwMode="auto">
              <a:xfrm>
                <a:off x="1" y="676402"/>
                <a:ext cx="12188824"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grpFill/>
              <a:ln w="9525">
                <a:noFill/>
                <a:round/>
                <a:headEnd/>
                <a:tailEnd/>
              </a:ln>
              <a:effectLst/>
            </p:spPr>
            <p:txBody>
              <a:bodyPr vert="horz" wrap="square" lIns="99563" tIns="49782" rIns="99563" bIns="49782" numCol="1" anchor="t" anchorCtr="0" compatLnSpc="1">
                <a:prstTxWarp prst="textNoShape">
                  <a:avLst/>
                </a:prstTxWarp>
              </a:bodyPr>
              <a:lstStyle/>
              <a:p>
                <a:endParaRPr lang="fr-FR" sz="1800" dirty="0">
                  <a:solidFill>
                    <a:srgbClr val="263147"/>
                  </a:solidFill>
                </a:endParaRPr>
              </a:p>
            </p:txBody>
          </p:sp>
          <p:sp>
            <p:nvSpPr>
              <p:cNvPr id="11" name="Freeform 10"/>
              <p:cNvSpPr/>
              <p:nvPr userDrawn="1"/>
            </p:nvSpPr>
            <p:spPr>
              <a:xfrm>
                <a:off x="156211" y="1002135"/>
                <a:ext cx="868680" cy="342531"/>
              </a:xfrm>
              <a:custGeom>
                <a:avLst/>
                <a:gdLst>
                  <a:gd name="connsiteX0" fmla="*/ 0 w 579120"/>
                  <a:gd name="connsiteY0" fmla="*/ 5715 h 302895"/>
                  <a:gd name="connsiteX1" fmla="*/ 161925 w 579120"/>
                  <a:gd name="connsiteY1" fmla="*/ 99060 h 302895"/>
                  <a:gd name="connsiteX2" fmla="*/ 234315 w 579120"/>
                  <a:gd name="connsiteY2" fmla="*/ 194310 h 302895"/>
                  <a:gd name="connsiteX3" fmla="*/ 291465 w 579120"/>
                  <a:gd name="connsiteY3" fmla="*/ 302895 h 302895"/>
                  <a:gd name="connsiteX4" fmla="*/ 320040 w 579120"/>
                  <a:gd name="connsiteY4" fmla="*/ 222885 h 302895"/>
                  <a:gd name="connsiteX5" fmla="*/ 354330 w 579120"/>
                  <a:gd name="connsiteY5" fmla="*/ 173355 h 302895"/>
                  <a:gd name="connsiteX6" fmla="*/ 407670 w 579120"/>
                  <a:gd name="connsiteY6" fmla="*/ 112395 h 302895"/>
                  <a:gd name="connsiteX7" fmla="*/ 457200 w 579120"/>
                  <a:gd name="connsiteY7" fmla="*/ 76200 h 302895"/>
                  <a:gd name="connsiteX8" fmla="*/ 525780 w 579120"/>
                  <a:gd name="connsiteY8" fmla="*/ 32385 h 302895"/>
                  <a:gd name="connsiteX9" fmla="*/ 579120 w 579120"/>
                  <a:gd name="connsiteY9" fmla="*/ 3810 h 302895"/>
                  <a:gd name="connsiteX10" fmla="*/ 398145 w 579120"/>
                  <a:gd name="connsiteY10" fmla="*/ 0 h 302895"/>
                  <a:gd name="connsiteX11" fmla="*/ 0 w 579120"/>
                  <a:gd name="connsiteY11" fmla="*/ 5715 h 30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9120" h="302895">
                    <a:moveTo>
                      <a:pt x="0" y="5715"/>
                    </a:moveTo>
                    <a:lnTo>
                      <a:pt x="161925" y="99060"/>
                    </a:lnTo>
                    <a:lnTo>
                      <a:pt x="234315" y="194310"/>
                    </a:lnTo>
                    <a:lnTo>
                      <a:pt x="291465" y="302895"/>
                    </a:lnTo>
                    <a:lnTo>
                      <a:pt x="320040" y="222885"/>
                    </a:lnTo>
                    <a:lnTo>
                      <a:pt x="354330" y="173355"/>
                    </a:lnTo>
                    <a:lnTo>
                      <a:pt x="407670" y="112395"/>
                    </a:lnTo>
                    <a:lnTo>
                      <a:pt x="457200" y="76200"/>
                    </a:lnTo>
                    <a:lnTo>
                      <a:pt x="525780" y="32385"/>
                    </a:lnTo>
                    <a:lnTo>
                      <a:pt x="579120" y="3810"/>
                    </a:lnTo>
                    <a:lnTo>
                      <a:pt x="398145" y="0"/>
                    </a:lnTo>
                    <a:lnTo>
                      <a:pt x="0" y="5715"/>
                    </a:lnTo>
                    <a:close/>
                  </a:path>
                </a:pathLst>
              </a:custGeom>
              <a:solidFill>
                <a:srgbClr val="BA0065"/>
              </a:solidFill>
              <a:ln>
                <a:solidFill>
                  <a:srgbClr val="BA0065">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rgbClr val="998C85">
                      <a:lumMod val="50000"/>
                    </a:srgbClr>
                  </a:solidFill>
                </a:endParaRPr>
              </a:p>
            </p:txBody>
          </p:sp>
          <p:sp>
            <p:nvSpPr>
              <p:cNvPr id="12" name="Rectangle 11"/>
              <p:cNvSpPr/>
              <p:nvPr userDrawn="1"/>
            </p:nvSpPr>
            <p:spPr>
              <a:xfrm>
                <a:off x="964406"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998C85">
                      <a:lumMod val="50000"/>
                    </a:srgbClr>
                  </a:solidFill>
                </a:endParaRPr>
              </a:p>
            </p:txBody>
          </p:sp>
          <p:sp>
            <p:nvSpPr>
              <p:cNvPr id="13" name="Rectangle 12"/>
              <p:cNvSpPr/>
              <p:nvPr userDrawn="1"/>
            </p:nvSpPr>
            <p:spPr>
              <a:xfrm>
                <a:off x="16667" y="942754"/>
                <a:ext cx="233363" cy="1152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998C85">
                      <a:lumMod val="50000"/>
                    </a:srgbClr>
                  </a:solidFill>
                </a:endParaRPr>
              </a:p>
            </p:txBody>
          </p:sp>
        </p:grpSp>
        <p:sp>
          <p:nvSpPr>
            <p:cNvPr id="9" name="Title Placeholder 1"/>
            <p:cNvSpPr txBox="1">
              <a:spLocks/>
            </p:cNvSpPr>
            <p:nvPr>
              <p:custDataLst>
                <p:tags r:id="rId4"/>
              </p:custDataLst>
            </p:nvPr>
          </p:nvSpPr>
          <p:spPr>
            <a:xfrm>
              <a:off x="1" y="0"/>
              <a:ext cx="12188824" cy="1040463"/>
            </a:xfrm>
            <a:custGeom>
              <a:avLst/>
              <a:gdLst>
                <a:gd name="connsiteX0" fmla="*/ 0 w 9905999"/>
                <a:gd name="connsiteY0" fmla="*/ 0 h 1002135"/>
                <a:gd name="connsiteX1" fmla="*/ 9905999 w 9905999"/>
                <a:gd name="connsiteY1" fmla="*/ 0 h 1002135"/>
                <a:gd name="connsiteX2" fmla="*/ 9905999 w 9905999"/>
                <a:gd name="connsiteY2" fmla="*/ 1002135 h 1002135"/>
                <a:gd name="connsiteX3" fmla="*/ 0 w 9905999"/>
                <a:gd name="connsiteY3" fmla="*/ 1002135 h 1002135"/>
                <a:gd name="connsiteX4" fmla="*/ 0 w 9905999"/>
                <a:gd name="connsiteY4" fmla="*/ 0 h 1002135"/>
                <a:gd name="connsiteX0" fmla="*/ 0 w 9905999"/>
                <a:gd name="connsiteY0" fmla="*/ 0 h 1002135"/>
                <a:gd name="connsiteX1" fmla="*/ 9905999 w 9905999"/>
                <a:gd name="connsiteY1" fmla="*/ 0 h 1002135"/>
                <a:gd name="connsiteX2" fmla="*/ 9905999 w 9905999"/>
                <a:gd name="connsiteY2" fmla="*/ 1002135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905999 w 9905999"/>
                <a:gd name="connsiteY3" fmla="*/ 1002135 h 1002135"/>
                <a:gd name="connsiteX4" fmla="*/ 9700259 w 9905999"/>
                <a:gd name="connsiteY4" fmla="*/ 1000125 h 1002135"/>
                <a:gd name="connsiteX5" fmla="*/ 0 w 9905999"/>
                <a:gd name="connsiteY5" fmla="*/ 1002135 h 1002135"/>
                <a:gd name="connsiteX6" fmla="*/ 0 w 9905999"/>
                <a:gd name="connsiteY6" fmla="*/ 0 h 1002135"/>
                <a:gd name="connsiteX0" fmla="*/ 0 w 9905999"/>
                <a:gd name="connsiteY0" fmla="*/ 0 h 1002135"/>
                <a:gd name="connsiteX1" fmla="*/ 9905999 w 9905999"/>
                <a:gd name="connsiteY1" fmla="*/ 0 h 1002135"/>
                <a:gd name="connsiteX2" fmla="*/ 9905999 w 9905999"/>
                <a:gd name="connsiteY2" fmla="*/ 758190 h 1002135"/>
                <a:gd name="connsiteX3" fmla="*/ 9700259 w 9905999"/>
                <a:gd name="connsiteY3" fmla="*/ 100012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5999 w 9905999"/>
                <a:gd name="connsiteY2" fmla="*/ 758190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83114 w 9905999"/>
                <a:gd name="connsiteY3" fmla="*/ 981075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 name="connsiteX0" fmla="*/ 0 w 9905999"/>
                <a:gd name="connsiteY0" fmla="*/ 0 h 1002135"/>
                <a:gd name="connsiteX1" fmla="*/ 9905999 w 9905999"/>
                <a:gd name="connsiteY1" fmla="*/ 0 h 1002135"/>
                <a:gd name="connsiteX2" fmla="*/ 9902189 w 9905999"/>
                <a:gd name="connsiteY2" fmla="*/ 723328 h 1002135"/>
                <a:gd name="connsiteX3" fmla="*/ 9620249 w 9905999"/>
                <a:gd name="connsiteY3" fmla="*/ 986580 h 1002135"/>
                <a:gd name="connsiteX4" fmla="*/ 0 w 9905999"/>
                <a:gd name="connsiteY4" fmla="*/ 1002135 h 1002135"/>
                <a:gd name="connsiteX5" fmla="*/ 0 w 9905999"/>
                <a:gd name="connsiteY5" fmla="*/ 0 h 10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5999" h="1002135">
                  <a:moveTo>
                    <a:pt x="0" y="0"/>
                  </a:moveTo>
                  <a:lnTo>
                    <a:pt x="9905999" y="0"/>
                  </a:lnTo>
                  <a:lnTo>
                    <a:pt x="9902189" y="723328"/>
                  </a:lnTo>
                  <a:cubicBezTo>
                    <a:pt x="9827894" y="797623"/>
                    <a:pt x="9801224" y="879259"/>
                    <a:pt x="9620249" y="986580"/>
                  </a:cubicBezTo>
                  <a:lnTo>
                    <a:pt x="0" y="1002135"/>
                  </a:lnTo>
                  <a:lnTo>
                    <a:pt x="0" y="0"/>
                  </a:lnTo>
                  <a:close/>
                </a:path>
              </a:pathLst>
            </a:custGeom>
            <a:grpFill/>
            <a:ln>
              <a:noFill/>
            </a:ln>
          </p:spPr>
          <p:txBody>
            <a:bodyPr vert="horz" lIns="297529" tIns="33059" rIns="165294" bIns="33059" rtlCol="0" anchor="ctr">
              <a:noAutofit/>
            </a:bodyPr>
            <a:lstStyle>
              <a:lvl1pPr algn="l" defTabSz="914342" rtl="0" eaLnBrk="1" latinLnBrk="0" hangingPunct="1">
                <a:lnSpc>
                  <a:spcPct val="100000"/>
                </a:lnSpc>
                <a:spcBef>
                  <a:spcPct val="0"/>
                </a:spcBef>
                <a:buNone/>
                <a:defRPr sz="2400" b="1" kern="1200">
                  <a:solidFill>
                    <a:schemeClr val="bg1"/>
                  </a:solidFill>
                  <a:latin typeface="+mj-lt"/>
                  <a:ea typeface="+mj-ea"/>
                  <a:cs typeface="+mj-cs"/>
                </a:defRPr>
              </a:lvl1pPr>
            </a:lstStyle>
            <a:p>
              <a:endParaRPr lang="en-US" sz="2400" dirty="0">
                <a:solidFill>
                  <a:prstClr val="white"/>
                </a:solidFill>
              </a:endParaRPr>
            </a:p>
          </p:txBody>
        </p:sp>
      </p:grpSp>
      <p:sp>
        <p:nvSpPr>
          <p:cNvPr id="15" name="Title Placeholder 1"/>
          <p:cNvSpPr>
            <a:spLocks noGrp="1"/>
          </p:cNvSpPr>
          <p:nvPr>
            <p:ph type="title"/>
            <p:custDataLst>
              <p:tags r:id="rId3"/>
            </p:custDataLst>
          </p:nvPr>
        </p:nvSpPr>
        <p:spPr>
          <a:xfrm>
            <a:off x="2" y="1"/>
            <a:ext cx="12191999" cy="933651"/>
          </a:xfrm>
          <a:prstGeom prst="rect">
            <a:avLst/>
          </a:prstGeom>
          <a:noFill/>
        </p:spPr>
        <p:txBody>
          <a:bodyPr vert="horz" lIns="297529" tIns="33059" rIns="165294" bIns="33059" rtlCol="0" anchor="ctr">
            <a:noAutofit/>
          </a:bodyPr>
          <a:lstStyle>
            <a:lvl1pPr algn="l">
              <a:defRPr sz="2800">
                <a:solidFill>
                  <a:schemeClr val="bg1"/>
                </a:solidFill>
                <a:latin typeface="Arial" panose="020B0604020202020204" pitchFamily="34" charset="0"/>
                <a:cs typeface="Arial" panose="020B0604020202020204" pitchFamily="34" charset="0"/>
              </a:defRPr>
            </a:lvl1pPr>
          </a:lstStyle>
          <a:p>
            <a:endParaRPr lang="en-US" noProof="0" dirty="0"/>
          </a:p>
        </p:txBody>
      </p:sp>
    </p:spTree>
    <p:extLst>
      <p:ext uri="{BB962C8B-B14F-4D97-AF65-F5344CB8AC3E}">
        <p14:creationId xmlns:p14="http://schemas.microsoft.com/office/powerpoint/2010/main" val="21966329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2010608"/>
            <a:ext cx="5543551" cy="4442581"/>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6" y="2010606"/>
            <a:ext cx="5516444" cy="4441372"/>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8" y="1420990"/>
            <a:ext cx="5543551"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6" y="1420990"/>
            <a:ext cx="5516444"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9" y="6555971"/>
            <a:ext cx="2829007"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987096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9060"/>
          <a:stretch/>
        </p:blipFill>
        <p:spPr>
          <a:xfrm flipH="1">
            <a:off x="1" y="0"/>
            <a:ext cx="6728159"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9"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75883195"/>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1"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1" y="-1"/>
            <a:ext cx="7358743" cy="6857998"/>
          </a:xfrm>
          <a:prstGeom prst="rect">
            <a:avLst/>
          </a:prstGeom>
          <a:noFill/>
        </p:spPr>
        <p:txBody>
          <a:bodyPr anchor="ctr"/>
          <a:lstStyle>
            <a:lvl1pPr algn="ctr">
              <a:defRPr/>
            </a:lvl1pPr>
          </a:lstStyle>
          <a:p>
            <a:r>
              <a:rPr lang="en-US" dirty="0"/>
              <a:t>Click icon to add picture</a:t>
            </a:r>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7"/>
            <a:ext cx="4142078" cy="1727749"/>
          </a:xfrm>
          <a:prstGeom prst="rect">
            <a:avLst/>
          </a:prstGeom>
        </p:spPr>
        <p:txBody>
          <a:bodyPr vert="horz" lIns="0" tIns="0" rIns="0" bIns="0" rtlCol="0" anchor="b">
            <a:normAutofit/>
          </a:bodyPr>
          <a:lstStyle>
            <a:lvl1pPr algn="r">
              <a:lnSpc>
                <a:spcPts val="2438"/>
              </a:lnSpc>
              <a:defRPr sz="2113">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7"/>
            <a:ext cx="4152128" cy="2186655"/>
          </a:xfrm>
          <a:prstGeom prst="rect">
            <a:avLst/>
          </a:prstGeom>
        </p:spPr>
        <p:txBody>
          <a:bodyPr lIns="0" tIns="0" rIns="0" bIns="0">
            <a:noAutofit/>
          </a:bodyPr>
          <a:lstStyle>
            <a:lvl1pPr algn="r">
              <a:lnSpc>
                <a:spcPct val="100000"/>
              </a:lnSpc>
              <a:defRPr sz="1463">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95847"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50783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 bullets with highlights">
    <p:bg>
      <p:bgRef idx="1001">
        <a:schemeClr val="bg1"/>
      </p:bgRef>
    </p:bg>
    <p:spTree>
      <p:nvGrpSpPr>
        <p:cNvPr id="1" name=""/>
        <p:cNvGrpSpPr/>
        <p:nvPr/>
      </p:nvGrpSpPr>
      <p:grpSpPr>
        <a:xfrm>
          <a:off x="0" y="0"/>
          <a:ext cx="0" cy="0"/>
          <a:chOff x="0" y="0"/>
          <a:chExt cx="0" cy="0"/>
        </a:xfrm>
      </p:grpSpPr>
      <p:sp>
        <p:nvSpPr>
          <p:cNvPr id="42" name="Oval 20">
            <a:extLst>
              <a:ext uri="{FF2B5EF4-FFF2-40B4-BE49-F238E27FC236}">
                <a16:creationId xmlns:a16="http://schemas.microsoft.com/office/drawing/2014/main" id="{80DEC651-0810-4FD4-A2CA-C54974433D45}"/>
              </a:ext>
            </a:extLst>
          </p:cNvPr>
          <p:cNvSpPr/>
          <p:nvPr userDrawn="1"/>
        </p:nvSpPr>
        <p:spPr>
          <a:xfrm>
            <a:off x="5563597" y="43905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43" name="Oval 20">
            <a:extLst>
              <a:ext uri="{FF2B5EF4-FFF2-40B4-BE49-F238E27FC236}">
                <a16:creationId xmlns:a16="http://schemas.microsoft.com/office/drawing/2014/main" id="{4F0142AD-298C-4A60-9F24-035D4F3F07D0}"/>
              </a:ext>
            </a:extLst>
          </p:cNvPr>
          <p:cNvSpPr/>
          <p:nvPr userDrawn="1"/>
        </p:nvSpPr>
        <p:spPr>
          <a:xfrm>
            <a:off x="5563597" y="169907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0"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7669"/>
          <a:stretch>
            <a:fillRect/>
          </a:stretch>
        </p:blipFill>
        <p:spPr>
          <a:xfrm rot="7221508" flipH="1" flipV="1">
            <a:off x="-510399"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61326" y="2038471"/>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7" y="4730486"/>
            <a:ext cx="863263"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7"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65339" y="1338208"/>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65339" y="1781427"/>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4030224"/>
            <a:ext cx="4866123"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4473442"/>
            <a:ext cx="4866123"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spTree>
    <p:extLst>
      <p:ext uri="{BB962C8B-B14F-4D97-AF65-F5344CB8AC3E}">
        <p14:creationId xmlns:p14="http://schemas.microsoft.com/office/powerpoint/2010/main" val="258991936"/>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9" y="1590"/>
          <a:ext cx="1586" cy="1587"/>
        </p:xfrm>
        <a:graphic>
          <a:graphicData uri="http://schemas.openxmlformats.org/presentationml/2006/ole">
            <mc:AlternateContent xmlns:mc="http://schemas.openxmlformats.org/markup-compatibility/2006">
              <mc:Choice xmlns:v="urn:schemas-microsoft-com:vml" Requires="v">
                <p:oleObj spid="_x0000_s67586"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9" y="1590"/>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49515481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07545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3167369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2" y="2"/>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8" y="-1"/>
            <a:ext cx="5907313" cy="6857998"/>
          </a:xfrm>
          <a:prstGeom prst="rect">
            <a:avLst/>
          </a:prstGeom>
          <a:noFill/>
        </p:spPr>
        <p:txBody>
          <a:bodyPr anchor="ctr"/>
          <a:lstStyle>
            <a:lvl1pPr algn="ctr">
              <a:defRPr/>
            </a:lvl1pPr>
          </a:lstStyle>
          <a:p>
            <a:r>
              <a:rPr lang="en-US"/>
              <a:t>Click icon to add picture</a:t>
            </a:r>
            <a:endParaRPr lang="pt-PT"/>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9" y="404813"/>
            <a:ext cx="11016604" cy="863600"/>
          </a:xfrm>
          <a:prstGeom prst="rect">
            <a:avLst/>
          </a:prstGeom>
        </p:spPr>
        <p:txBody>
          <a:bodyPr vert="horz" lIns="0" tIns="0" rIns="0" bIns="0" rtlCol="0" anchor="t">
            <a:normAutofit/>
          </a:bodyPr>
          <a:lstStyle>
            <a:lvl1pPr>
              <a:defRPr lang="pt-PT" dirty="0"/>
            </a:lvl1pPr>
          </a:lstStyle>
          <a:p>
            <a:pPr lvl="0">
              <a:lnSpc>
                <a:spcPts val="2250"/>
              </a:lnSpc>
            </a:pPr>
            <a:r>
              <a:rPr lang="en-US"/>
              <a:t>Click to add title</a:t>
            </a:r>
            <a:endParaRPr lang="pt-PT"/>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3" y="1430234"/>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3" y="3253616"/>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3" y="5076998"/>
            <a:ext cx="5678409"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47144" y="6555758"/>
            <a:ext cx="279244" cy="17081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7"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2019 </a:t>
            </a:r>
            <a:r>
              <a:rPr lang="en-US" sz="600" dirty="0" err="1">
                <a:solidFill>
                  <a:schemeClr val="bg2">
                    <a:lumMod val="50000"/>
                  </a:schemeClr>
                </a:solidFill>
                <a:cs typeface="Arial" panose="020B0604020202020204" pitchFamily="34" charset="0"/>
              </a:rPr>
              <a:t>Capgemini</a:t>
            </a:r>
            <a:r>
              <a:rPr lang="en-US" sz="600" dirty="0">
                <a:solidFill>
                  <a:schemeClr val="bg2">
                    <a:lumMod val="50000"/>
                  </a:schemeClr>
                </a:solidFill>
                <a:cs typeface="Arial" panose="020B0604020202020204" pitchFamily="34" charset="0"/>
              </a:rPr>
              <a:t>.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1836" t="-4713" b="16530"/>
          <a:stretch/>
        </p:blipFill>
        <p:spPr>
          <a:xfrm>
            <a:off x="11547794" y="188640"/>
            <a:ext cx="424356" cy="459624"/>
          </a:xfrm>
          <a:prstGeom prst="rect">
            <a:avLst/>
          </a:prstGeom>
        </p:spPr>
      </p:pic>
    </p:spTree>
    <p:extLst>
      <p:ext uri="{BB962C8B-B14F-4D97-AF65-F5344CB8AC3E}">
        <p14:creationId xmlns:p14="http://schemas.microsoft.com/office/powerpoint/2010/main" val="79951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1"/>
                </a:solidFill>
              </a:rPr>
              <a:t>About Capgemini</a:t>
            </a:r>
          </a:p>
        </p:txBody>
      </p:sp>
      <p:sp>
        <p:nvSpPr>
          <p:cNvPr id="16" name="Rectangle 15"/>
          <p:cNvSpPr/>
          <p:nvPr userDrawn="1"/>
        </p:nvSpPr>
        <p:spPr>
          <a:xfrm>
            <a:off x="6536184" y="4235826"/>
            <a:ext cx="221996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819424"/>
            <a:ext cx="4013280" cy="3908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spcAft>
                <a:spcPts val="600"/>
              </a:spcAft>
            </a:pPr>
            <a:r>
              <a:rPr lang="en-US" sz="800" noProof="0" dirty="0">
                <a:solidFill>
                  <a:schemeClr val="bg1"/>
                </a:solidFill>
                <a:latin typeface="Arial"/>
                <a:cs typeface="Arial"/>
              </a:rPr>
              <a:t>Copyright © 2019 </a:t>
            </a:r>
            <a:r>
              <a:rPr lang="en-US" sz="800" noProof="0" dirty="0" err="1">
                <a:solidFill>
                  <a:schemeClr val="bg1"/>
                </a:solidFill>
                <a:latin typeface="Arial"/>
                <a:cs typeface="Arial"/>
              </a:rPr>
              <a:t>Capgemini</a:t>
            </a:r>
            <a:r>
              <a:rPr lang="en-US" sz="800" noProof="0" dirty="0">
                <a:solidFill>
                  <a:schemeClr val="bg1"/>
                </a:solidFill>
                <a:latin typeface="Arial"/>
                <a:cs typeface="Arial"/>
              </a:rPr>
              <a:t>.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022732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273552798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ags" Target="../tags/tag16.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vmlDrawing" Target="../drawings/vmlDrawing16.vml"/><Relationship Id="rId2" Type="http://schemas.openxmlformats.org/officeDocument/2006/relationships/slideLayout" Target="../slideLayouts/slideLayout44.xml"/><Relationship Id="rId16" Type="http://schemas.openxmlformats.org/officeDocument/2006/relationships/theme" Target="../theme/theme10.xml"/><Relationship Id="rId20" Type="http://schemas.openxmlformats.org/officeDocument/2006/relationships/image" Target="../media/image10.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oleObject" Target="../embeddings/oleObject16.bin"/><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11.xml"/><Relationship Id="rId7"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ags" Target="../tags/tag2.xml"/><Relationship Id="rId5" Type="http://schemas.openxmlformats.org/officeDocument/2006/relationships/vmlDrawing" Target="../drawings/vmlDrawing2.v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vmlDrawing" Target="../drawings/vmlDrawing4.v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5.xml"/><Relationship Id="rId5" Type="http://schemas.openxmlformats.org/officeDocument/2006/relationships/slideLayout" Target="../slideLayouts/slideLayout16.xml"/><Relationship Id="rId15" Type="http://schemas.openxmlformats.org/officeDocument/2006/relationships/image" Target="../media/image10.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4.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oleObject" Target="../embeddings/oleObject10.bin"/><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ags" Target="../tags/tag10.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vmlDrawing" Target="../drawings/vmlDrawing10.vml"/><Relationship Id="rId5" Type="http://schemas.openxmlformats.org/officeDocument/2006/relationships/slideLayout" Target="../slideLayouts/slideLayout26.xml"/><Relationship Id="rId10" Type="http://schemas.openxmlformats.org/officeDocument/2006/relationships/theme" Target="../theme/theme6.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3.xml"/><Relationship Id="rId7" Type="http://schemas.openxmlformats.org/officeDocument/2006/relationships/theme" Target="../theme/theme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4.sv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37.xml"/><Relationship Id="rId4" Type="http://schemas.openxmlformats.org/officeDocument/2006/relationships/image" Target="../media/image4.sv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40.xml"/><Relationship Id="rId7" Type="http://schemas.openxmlformats.org/officeDocument/2006/relationships/image" Target="../media/image5.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9.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AEFCDB4B-585E-4E8B-85CF-DE9B3DE39112}"/>
              </a:ext>
            </a:extLst>
          </p:cNvPr>
          <p:cNvSpPr/>
          <p:nvPr userDrawn="1"/>
        </p:nvSpPr>
        <p:spPr>
          <a:xfrm>
            <a:off x="1" y="0"/>
            <a:ext cx="12202925" cy="1300538"/>
          </a:xfrm>
          <a:custGeom>
            <a:avLst/>
            <a:gdLst>
              <a:gd name="connsiteX0" fmla="*/ 0 w 9144000"/>
              <a:gd name="connsiteY0" fmla="*/ 0 h 1392903"/>
              <a:gd name="connsiteX1" fmla="*/ 9144000 w 9144000"/>
              <a:gd name="connsiteY1" fmla="*/ 0 h 1392903"/>
              <a:gd name="connsiteX2" fmla="*/ 9144000 w 9144000"/>
              <a:gd name="connsiteY2" fmla="*/ 1392903 h 1392903"/>
              <a:gd name="connsiteX3" fmla="*/ 0 w 9144000"/>
              <a:gd name="connsiteY3" fmla="*/ 1392903 h 1392903"/>
              <a:gd name="connsiteX4" fmla="*/ 0 w 9144000"/>
              <a:gd name="connsiteY4" fmla="*/ 0 h 1392903"/>
              <a:gd name="connsiteX0" fmla="*/ 0 w 9144000"/>
              <a:gd name="connsiteY0" fmla="*/ 0 h 1392903"/>
              <a:gd name="connsiteX1" fmla="*/ 9144000 w 9144000"/>
              <a:gd name="connsiteY1" fmla="*/ 0 h 1392903"/>
              <a:gd name="connsiteX2" fmla="*/ 9144000 w 9144000"/>
              <a:gd name="connsiteY2" fmla="*/ 1392903 h 1392903"/>
              <a:gd name="connsiteX3" fmla="*/ 0 w 9144000"/>
              <a:gd name="connsiteY3" fmla="*/ 1392903 h 1392903"/>
              <a:gd name="connsiteX4" fmla="*/ 0 w 9144000"/>
              <a:gd name="connsiteY4" fmla="*/ 1270000 h 1392903"/>
              <a:gd name="connsiteX5" fmla="*/ 0 w 9144000"/>
              <a:gd name="connsiteY5" fmla="*/ 0 h 1392903"/>
              <a:gd name="connsiteX0" fmla="*/ 8194 w 9152194"/>
              <a:gd name="connsiteY0" fmla="*/ 0 h 1392903"/>
              <a:gd name="connsiteX1" fmla="*/ 9152194 w 9152194"/>
              <a:gd name="connsiteY1" fmla="*/ 0 h 1392903"/>
              <a:gd name="connsiteX2" fmla="*/ 9152194 w 9152194"/>
              <a:gd name="connsiteY2" fmla="*/ 1392903 h 1392903"/>
              <a:gd name="connsiteX3" fmla="*/ 8194 w 9152194"/>
              <a:gd name="connsiteY3" fmla="*/ 1392903 h 1392903"/>
              <a:gd name="connsiteX4" fmla="*/ 0 w 9152194"/>
              <a:gd name="connsiteY4" fmla="*/ 958645 h 1392903"/>
              <a:gd name="connsiteX5" fmla="*/ 8194 w 9152194"/>
              <a:gd name="connsiteY5" fmla="*/ 0 h 1392903"/>
              <a:gd name="connsiteX0" fmla="*/ 48 w 9144048"/>
              <a:gd name="connsiteY0" fmla="*/ 0 h 1392903"/>
              <a:gd name="connsiteX1" fmla="*/ 9144048 w 9144048"/>
              <a:gd name="connsiteY1" fmla="*/ 0 h 1392903"/>
              <a:gd name="connsiteX2" fmla="*/ 9144048 w 9144048"/>
              <a:gd name="connsiteY2" fmla="*/ 1392903 h 1392903"/>
              <a:gd name="connsiteX3" fmla="*/ 48 w 9144048"/>
              <a:gd name="connsiteY3" fmla="*/ 1392903 h 1392903"/>
              <a:gd name="connsiteX4" fmla="*/ 110607 w 9144048"/>
              <a:gd name="connsiteY4" fmla="*/ 958645 h 1392903"/>
              <a:gd name="connsiteX5" fmla="*/ 48 w 9144048"/>
              <a:gd name="connsiteY5" fmla="*/ 0 h 1392903"/>
              <a:gd name="connsiteX0" fmla="*/ 4895 w 9148895"/>
              <a:gd name="connsiteY0" fmla="*/ 0 h 1392903"/>
              <a:gd name="connsiteX1" fmla="*/ 9148895 w 9148895"/>
              <a:gd name="connsiteY1" fmla="*/ 0 h 1392903"/>
              <a:gd name="connsiteX2" fmla="*/ 9148895 w 9148895"/>
              <a:gd name="connsiteY2" fmla="*/ 1392903 h 1392903"/>
              <a:gd name="connsiteX3" fmla="*/ 4895 w 9148895"/>
              <a:gd name="connsiteY3" fmla="*/ 1392903 h 1392903"/>
              <a:gd name="connsiteX4" fmla="*/ 0 w 9148895"/>
              <a:gd name="connsiteY4" fmla="*/ 955346 h 1392903"/>
              <a:gd name="connsiteX5" fmla="*/ 4895 w 9148895"/>
              <a:gd name="connsiteY5" fmla="*/ 0 h 1392903"/>
              <a:gd name="connsiteX0" fmla="*/ 4895 w 9148895"/>
              <a:gd name="connsiteY0" fmla="*/ 0 h 1392903"/>
              <a:gd name="connsiteX1" fmla="*/ 9148895 w 9148895"/>
              <a:gd name="connsiteY1" fmla="*/ 0 h 1392903"/>
              <a:gd name="connsiteX2" fmla="*/ 9148895 w 9148895"/>
              <a:gd name="connsiteY2" fmla="*/ 1392903 h 1392903"/>
              <a:gd name="connsiteX3" fmla="*/ 173130 w 9148895"/>
              <a:gd name="connsiteY3" fmla="*/ 1388753 h 1392903"/>
              <a:gd name="connsiteX4" fmla="*/ 4895 w 9148895"/>
              <a:gd name="connsiteY4" fmla="*/ 1392903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173130 w 9148895"/>
              <a:gd name="connsiteY3" fmla="*/ 1388753 h 1392903"/>
              <a:gd name="connsiteX4" fmla="*/ 463414 w 9148895"/>
              <a:gd name="connsiteY4" fmla="*/ 1287344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63414 w 9148895"/>
              <a:gd name="connsiteY4" fmla="*/ 1287344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852663 w 9148895"/>
              <a:gd name="connsiteY3" fmla="*/ 963221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902144 w 9148895"/>
              <a:gd name="connsiteY3" fmla="*/ 966520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92903"/>
              <a:gd name="connsiteX1" fmla="*/ 9148895 w 9148895"/>
              <a:gd name="connsiteY1" fmla="*/ 0 h 1392903"/>
              <a:gd name="connsiteX2" fmla="*/ 9148895 w 9148895"/>
              <a:gd name="connsiteY2" fmla="*/ 1392903 h 1392903"/>
              <a:gd name="connsiteX3" fmla="*/ 902144 w 9148895"/>
              <a:gd name="connsiteY3" fmla="*/ 966520 h 1392903"/>
              <a:gd name="connsiteX4" fmla="*/ 483206 w 9148895"/>
              <a:gd name="connsiteY4" fmla="*/ 1300538 h 1392903"/>
              <a:gd name="connsiteX5" fmla="*/ 0 w 9148895"/>
              <a:gd name="connsiteY5" fmla="*/ 955346 h 1392903"/>
              <a:gd name="connsiteX6" fmla="*/ 4895 w 9148895"/>
              <a:gd name="connsiteY6" fmla="*/ 0 h 1392903"/>
              <a:gd name="connsiteX0" fmla="*/ 4895 w 9148895"/>
              <a:gd name="connsiteY0" fmla="*/ 0 h 1300538"/>
              <a:gd name="connsiteX1" fmla="*/ 9148895 w 9148895"/>
              <a:gd name="connsiteY1" fmla="*/ 0 h 1300538"/>
              <a:gd name="connsiteX2" fmla="*/ 9138999 w 9148895"/>
              <a:gd name="connsiteY2" fmla="*/ 960773 h 1300538"/>
              <a:gd name="connsiteX3" fmla="*/ 902144 w 9148895"/>
              <a:gd name="connsiteY3" fmla="*/ 966520 h 1300538"/>
              <a:gd name="connsiteX4" fmla="*/ 483206 w 9148895"/>
              <a:gd name="connsiteY4" fmla="*/ 1300538 h 1300538"/>
              <a:gd name="connsiteX5" fmla="*/ 0 w 9148895"/>
              <a:gd name="connsiteY5" fmla="*/ 955346 h 1300538"/>
              <a:gd name="connsiteX6" fmla="*/ 4895 w 9148895"/>
              <a:gd name="connsiteY6" fmla="*/ 0 h 1300538"/>
              <a:gd name="connsiteX0" fmla="*/ 4895 w 9148895"/>
              <a:gd name="connsiteY0" fmla="*/ 0 h 1300538"/>
              <a:gd name="connsiteX1" fmla="*/ 9148895 w 9148895"/>
              <a:gd name="connsiteY1" fmla="*/ 0 h 1300538"/>
              <a:gd name="connsiteX2" fmla="*/ 9138999 w 9148895"/>
              <a:gd name="connsiteY2" fmla="*/ 960773 h 1300538"/>
              <a:gd name="connsiteX3" fmla="*/ 8736558 w 9148895"/>
              <a:gd name="connsiteY3" fmla="*/ 959922 h 1300538"/>
              <a:gd name="connsiteX4" fmla="*/ 902144 w 9148895"/>
              <a:gd name="connsiteY4" fmla="*/ 966520 h 1300538"/>
              <a:gd name="connsiteX5" fmla="*/ 483206 w 9148895"/>
              <a:gd name="connsiteY5" fmla="*/ 1300538 h 1300538"/>
              <a:gd name="connsiteX6" fmla="*/ 0 w 9148895"/>
              <a:gd name="connsiteY6" fmla="*/ 955346 h 1300538"/>
              <a:gd name="connsiteX7" fmla="*/ 4895 w 9148895"/>
              <a:gd name="connsiteY7" fmla="*/ 0 h 1300538"/>
              <a:gd name="connsiteX0" fmla="*/ 4895 w 9152194"/>
              <a:gd name="connsiteY0" fmla="*/ 0 h 1300538"/>
              <a:gd name="connsiteX1" fmla="*/ 9148895 w 9152194"/>
              <a:gd name="connsiteY1" fmla="*/ 0 h 1300538"/>
              <a:gd name="connsiteX2" fmla="*/ 9152194 w 9152194"/>
              <a:gd name="connsiteY2" fmla="*/ 663890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 name="connsiteX0" fmla="*/ 4895 w 9152194"/>
              <a:gd name="connsiteY0" fmla="*/ 0 h 1300538"/>
              <a:gd name="connsiteX1" fmla="*/ 9148895 w 9152194"/>
              <a:gd name="connsiteY1" fmla="*/ 0 h 1300538"/>
              <a:gd name="connsiteX2" fmla="*/ 9152194 w 9152194"/>
              <a:gd name="connsiteY2" fmla="*/ 663890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 name="connsiteX0" fmla="*/ 4895 w 9152194"/>
              <a:gd name="connsiteY0" fmla="*/ 0 h 1300538"/>
              <a:gd name="connsiteX1" fmla="*/ 9148895 w 9152194"/>
              <a:gd name="connsiteY1" fmla="*/ 0 h 1300538"/>
              <a:gd name="connsiteX2" fmla="*/ 9152194 w 9152194"/>
              <a:gd name="connsiteY2" fmla="*/ 663890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 name="connsiteX0" fmla="*/ 4895 w 9152194"/>
              <a:gd name="connsiteY0" fmla="*/ 0 h 1300538"/>
              <a:gd name="connsiteX1" fmla="*/ 9148895 w 9152194"/>
              <a:gd name="connsiteY1" fmla="*/ 0 h 1300538"/>
              <a:gd name="connsiteX2" fmla="*/ 9152194 w 9152194"/>
              <a:gd name="connsiteY2" fmla="*/ 647396 h 1300538"/>
              <a:gd name="connsiteX3" fmla="*/ 8736558 w 9152194"/>
              <a:gd name="connsiteY3" fmla="*/ 959922 h 1300538"/>
              <a:gd name="connsiteX4" fmla="*/ 902144 w 9152194"/>
              <a:gd name="connsiteY4" fmla="*/ 966520 h 1300538"/>
              <a:gd name="connsiteX5" fmla="*/ 483206 w 9152194"/>
              <a:gd name="connsiteY5" fmla="*/ 1300538 h 1300538"/>
              <a:gd name="connsiteX6" fmla="*/ 0 w 9152194"/>
              <a:gd name="connsiteY6" fmla="*/ 955346 h 1300538"/>
              <a:gd name="connsiteX7" fmla="*/ 4895 w 9152194"/>
              <a:gd name="connsiteY7" fmla="*/ 0 h 130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52194" h="1300538">
                <a:moveTo>
                  <a:pt x="4895" y="0"/>
                </a:moveTo>
                <a:lnTo>
                  <a:pt x="9148895" y="0"/>
                </a:lnTo>
                <a:cubicBezTo>
                  <a:pt x="9149995" y="221297"/>
                  <a:pt x="9151094" y="426099"/>
                  <a:pt x="9152194" y="647396"/>
                </a:cubicBezTo>
                <a:cubicBezTo>
                  <a:pt x="9023545" y="854930"/>
                  <a:pt x="8914688" y="920622"/>
                  <a:pt x="8736558" y="959922"/>
                </a:cubicBezTo>
                <a:lnTo>
                  <a:pt x="902144" y="966520"/>
                </a:lnTo>
                <a:cubicBezTo>
                  <a:pt x="680031" y="1003089"/>
                  <a:pt x="612955" y="1069346"/>
                  <a:pt x="483206" y="1300538"/>
                </a:cubicBezTo>
                <a:cubicBezTo>
                  <a:pt x="263858" y="913881"/>
                  <a:pt x="130282" y="995640"/>
                  <a:pt x="0" y="955346"/>
                </a:cubicBezTo>
                <a:cubicBezTo>
                  <a:pt x="2731" y="635798"/>
                  <a:pt x="2164" y="319548"/>
                  <a:pt x="4895"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eaLnBrk="1" hangingPunct="1">
              <a:lnSpc>
                <a:spcPct val="100000"/>
              </a:lnSpc>
            </a:pPr>
            <a:endParaRPr lang="en-US" sz="1800" b="0">
              <a:solidFill>
                <a:srgbClr val="FFFFFE"/>
              </a:solidFill>
            </a:endParaRPr>
          </a:p>
        </p:txBody>
      </p:sp>
    </p:spTree>
    <p:extLst>
      <p:ext uri="{BB962C8B-B14F-4D97-AF65-F5344CB8AC3E}">
        <p14:creationId xmlns:p14="http://schemas.microsoft.com/office/powerpoint/2010/main" val="680029308"/>
      </p:ext>
    </p:extLst>
  </p:cSld>
  <p:clrMap bg1="lt1" tx1="dk1" bg2="lt2" tx2="dk2" accent1="accent1" accent2="accent2" accent3="accent3" accent4="accent4" accent5="accent5" accent6="accent6" hlink="hlink" folHlink="folHlink"/>
  <p:sldLayoutIdLst>
    <p:sldLayoutId id="2147483929" r:id="rId1"/>
  </p:sldLayoutIdLst>
  <p:hf hdr="0" ft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343" userDrawn="1">
          <p15:clr>
            <a:srgbClr val="F26B43"/>
          </p15:clr>
        </p15:guide>
        <p15:guide id="3" pos="9897"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5120" userDrawn="1">
          <p15:clr>
            <a:srgbClr val="F26B43"/>
          </p15:clr>
        </p15:guide>
        <p15:guide id="8" pos="4999" userDrawn="1">
          <p15:clr>
            <a:srgbClr val="F26B43"/>
          </p15:clr>
        </p15:guide>
        <p15:guide id="9" pos="5241"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3250" name="think-cell Slide" r:id="rId19" imgW="270" imgH="270" progId="TCLayout.ActiveDocument.1">
                  <p:embed/>
                </p:oleObj>
              </mc:Choice>
              <mc:Fallback>
                <p:oleObj name="think-cell Slide" r:id="rId19" imgW="270" imgH="270" progId="TCLayout.ActiveDocument.1">
                  <p:embed/>
                  <p:pic>
                    <p:nvPicPr>
                      <p:cNvPr id="21" name="Object 20" hidden="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2018.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Capgemini | November 2018</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3603675730"/>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9" y="404815"/>
            <a:ext cx="11016604"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81836" t="-4713" b="16530"/>
          <a:stretch/>
        </p:blipFill>
        <p:spPr>
          <a:xfrm>
            <a:off x="11547794"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9" y="1412877"/>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12496802"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Capgemini Blue</a:t>
            </a:r>
          </a:p>
          <a:p>
            <a:pPr marL="128588"/>
            <a:r>
              <a:rPr lang="en-US" sz="450"/>
              <a:t>R 0</a:t>
            </a:r>
          </a:p>
          <a:p>
            <a:pPr marL="128588"/>
            <a:r>
              <a:rPr lang="en-US" sz="450"/>
              <a:t>G 112</a:t>
            </a:r>
          </a:p>
          <a:p>
            <a:pPr marL="128588"/>
            <a:r>
              <a:rPr lang="en-US" sz="450"/>
              <a:t>B 173</a:t>
            </a:r>
          </a:p>
        </p:txBody>
      </p:sp>
      <p:sp>
        <p:nvSpPr>
          <p:cNvPr id="6" name="Rectangle 5"/>
          <p:cNvSpPr/>
          <p:nvPr/>
        </p:nvSpPr>
        <p:spPr>
          <a:xfrm>
            <a:off x="13091871"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Vibrant</a:t>
            </a:r>
            <a:br>
              <a:rPr lang="en-US" sz="450" b="1"/>
            </a:br>
            <a:r>
              <a:rPr lang="en-US" sz="450" b="1"/>
              <a:t>Blue</a:t>
            </a:r>
          </a:p>
          <a:p>
            <a:pPr marL="128588"/>
            <a:r>
              <a:rPr lang="en-US" sz="450"/>
              <a:t>R 18</a:t>
            </a:r>
          </a:p>
          <a:p>
            <a:pPr marL="128588"/>
            <a:r>
              <a:rPr lang="en-US" sz="450"/>
              <a:t>G 171</a:t>
            </a:r>
          </a:p>
          <a:p>
            <a:pPr marL="128588"/>
            <a:r>
              <a:rPr lang="en-US" sz="450"/>
              <a:t>B 219</a:t>
            </a:r>
          </a:p>
        </p:txBody>
      </p:sp>
      <p:sp>
        <p:nvSpPr>
          <p:cNvPr id="7" name="Rectangle 6"/>
          <p:cNvSpPr/>
          <p:nvPr/>
        </p:nvSpPr>
        <p:spPr>
          <a:xfrm>
            <a:off x="13686942"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Deep</a:t>
            </a:r>
            <a:br>
              <a:rPr lang="en-US" sz="450" b="1"/>
            </a:br>
            <a:r>
              <a:rPr lang="en-US" sz="450" b="1"/>
              <a:t>Purple</a:t>
            </a:r>
          </a:p>
          <a:p>
            <a:pPr marL="128588"/>
            <a:r>
              <a:rPr lang="en-US" sz="450"/>
              <a:t>R 43</a:t>
            </a:r>
          </a:p>
          <a:p>
            <a:pPr marL="128588"/>
            <a:r>
              <a:rPr lang="en-US" sz="450"/>
              <a:t>G 10</a:t>
            </a:r>
          </a:p>
          <a:p>
            <a:pPr marL="128588"/>
            <a:r>
              <a:rPr lang="en-US" sz="450"/>
              <a:t>B 61</a:t>
            </a:r>
          </a:p>
        </p:txBody>
      </p:sp>
      <p:sp>
        <p:nvSpPr>
          <p:cNvPr id="8" name="Rectangle 7"/>
          <p:cNvSpPr/>
          <p:nvPr/>
        </p:nvSpPr>
        <p:spPr>
          <a:xfrm>
            <a:off x="1428201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Tech</a:t>
            </a:r>
            <a:br>
              <a:rPr lang="en-US" sz="450" b="1"/>
            </a:br>
            <a:r>
              <a:rPr lang="en-US" sz="450" b="1"/>
              <a:t>Red</a:t>
            </a:r>
          </a:p>
          <a:p>
            <a:pPr marL="128588"/>
            <a:r>
              <a:rPr lang="en-US" sz="450"/>
              <a:t>R 255</a:t>
            </a:r>
          </a:p>
          <a:p>
            <a:pPr marL="128588"/>
            <a:r>
              <a:rPr lang="en-US" sz="450"/>
              <a:t>G 48</a:t>
            </a:r>
          </a:p>
          <a:p>
            <a:pPr marL="128588"/>
            <a:r>
              <a:rPr lang="en-US" sz="450"/>
              <a:t>B 76</a:t>
            </a:r>
          </a:p>
        </p:txBody>
      </p:sp>
      <p:sp>
        <p:nvSpPr>
          <p:cNvPr id="10" name="Rectangle 9"/>
          <p:cNvSpPr/>
          <p:nvPr/>
        </p:nvSpPr>
        <p:spPr>
          <a:xfrm>
            <a:off x="14877082"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Zest</a:t>
            </a:r>
            <a:br>
              <a:rPr lang="en-US" sz="450" b="1"/>
            </a:br>
            <a:r>
              <a:rPr lang="en-US" sz="450" b="1"/>
              <a:t>Green</a:t>
            </a:r>
          </a:p>
          <a:p>
            <a:pPr marL="128588"/>
            <a:r>
              <a:rPr lang="en-US" sz="450"/>
              <a:t>R 149</a:t>
            </a:r>
          </a:p>
          <a:p>
            <a:pPr marL="128588"/>
            <a:r>
              <a:rPr lang="en-US" sz="450"/>
              <a:t>G 230</a:t>
            </a:r>
          </a:p>
          <a:p>
            <a:pPr marL="128588"/>
            <a:r>
              <a:rPr lang="en-US" sz="450"/>
              <a:t>B 22</a:t>
            </a:r>
          </a:p>
        </p:txBody>
      </p:sp>
      <p:sp>
        <p:nvSpPr>
          <p:cNvPr id="11" name="Rectangle 10"/>
          <p:cNvSpPr/>
          <p:nvPr/>
        </p:nvSpPr>
        <p:spPr>
          <a:xfrm>
            <a:off x="12496802" y="246860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Capgemini Blue</a:t>
            </a:r>
            <a:r>
              <a:rPr lang="en-US" sz="450"/>
              <a:t> (-50%)</a:t>
            </a:r>
          </a:p>
          <a:p>
            <a:pPr marL="128588"/>
            <a:r>
              <a:rPr lang="en-US" sz="450"/>
              <a:t>R 128</a:t>
            </a:r>
          </a:p>
          <a:p>
            <a:pPr marL="128588"/>
            <a:r>
              <a:rPr lang="en-US" sz="450"/>
              <a:t>G 184</a:t>
            </a:r>
          </a:p>
          <a:p>
            <a:pPr marL="128588"/>
            <a:r>
              <a:rPr lang="en-US" sz="450"/>
              <a:t>B 214</a:t>
            </a:r>
          </a:p>
        </p:txBody>
      </p:sp>
      <p:sp>
        <p:nvSpPr>
          <p:cNvPr id="12" name="Rectangle 11"/>
          <p:cNvSpPr/>
          <p:nvPr/>
        </p:nvSpPr>
        <p:spPr>
          <a:xfrm>
            <a:off x="13091871" y="246860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Vibrant</a:t>
            </a:r>
            <a:br>
              <a:rPr lang="en-US" sz="450" b="1"/>
            </a:br>
            <a:r>
              <a:rPr lang="en-US" sz="450" b="1"/>
              <a:t>Blue</a:t>
            </a:r>
            <a:r>
              <a:rPr lang="en-US" sz="450"/>
              <a:t> (-50%)</a:t>
            </a:r>
          </a:p>
          <a:p>
            <a:pPr marL="128588"/>
            <a:r>
              <a:rPr lang="en-US" sz="450"/>
              <a:t>R 136</a:t>
            </a:r>
          </a:p>
          <a:p>
            <a:pPr marL="128588"/>
            <a:r>
              <a:rPr lang="en-US" sz="450"/>
              <a:t>G 213</a:t>
            </a:r>
          </a:p>
          <a:p>
            <a:pPr marL="128588"/>
            <a:r>
              <a:rPr lang="en-US" sz="450"/>
              <a:t>B 237</a:t>
            </a:r>
          </a:p>
        </p:txBody>
      </p:sp>
      <p:sp>
        <p:nvSpPr>
          <p:cNvPr id="14" name="Rectangle 13"/>
          <p:cNvSpPr/>
          <p:nvPr/>
        </p:nvSpPr>
        <p:spPr>
          <a:xfrm>
            <a:off x="13686942" y="246860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Purple</a:t>
            </a:r>
          </a:p>
          <a:p>
            <a:pPr marL="128588"/>
            <a:r>
              <a:rPr lang="en-US" sz="450"/>
              <a:t>R 109</a:t>
            </a:r>
          </a:p>
          <a:p>
            <a:pPr marL="128588"/>
            <a:r>
              <a:rPr lang="en-US" sz="450"/>
              <a:t>G 100</a:t>
            </a:r>
          </a:p>
          <a:p>
            <a:pPr marL="128588"/>
            <a:r>
              <a:rPr lang="en-US" sz="450"/>
              <a:t>B 204</a:t>
            </a:r>
          </a:p>
        </p:txBody>
      </p:sp>
      <p:sp>
        <p:nvSpPr>
          <p:cNvPr id="15" name="Rectangle 14"/>
          <p:cNvSpPr/>
          <p:nvPr/>
        </p:nvSpPr>
        <p:spPr>
          <a:xfrm>
            <a:off x="14282011" y="246860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Orange</a:t>
            </a:r>
          </a:p>
          <a:p>
            <a:pPr marL="128588"/>
            <a:r>
              <a:rPr lang="en-US" sz="450"/>
              <a:t>R 255</a:t>
            </a:r>
          </a:p>
          <a:p>
            <a:pPr marL="128588"/>
            <a:r>
              <a:rPr lang="en-US" sz="450"/>
              <a:t>G 99</a:t>
            </a:r>
          </a:p>
          <a:p>
            <a:pPr marL="128588"/>
            <a:r>
              <a:rPr lang="en-US" sz="450"/>
              <a:t>B 39</a:t>
            </a:r>
          </a:p>
        </p:txBody>
      </p:sp>
      <p:sp>
        <p:nvSpPr>
          <p:cNvPr id="16" name="Rectangle 15"/>
          <p:cNvSpPr/>
          <p:nvPr/>
        </p:nvSpPr>
        <p:spPr>
          <a:xfrm>
            <a:off x="14877082" y="246860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Green</a:t>
            </a:r>
          </a:p>
          <a:p>
            <a:pPr marL="128588"/>
            <a:r>
              <a:rPr lang="en-US" sz="450"/>
              <a:t>R 200</a:t>
            </a:r>
          </a:p>
          <a:p>
            <a:pPr marL="128588"/>
            <a:r>
              <a:rPr lang="en-US" sz="450"/>
              <a:t>G 255</a:t>
            </a:r>
          </a:p>
          <a:p>
            <a:pPr marL="128588"/>
            <a:r>
              <a:rPr lang="en-US" sz="450"/>
              <a:t>B 22</a:t>
            </a:r>
          </a:p>
        </p:txBody>
      </p:sp>
      <p:sp>
        <p:nvSpPr>
          <p:cNvPr id="17" name="Rectangle 16"/>
          <p:cNvSpPr/>
          <p:nvPr/>
        </p:nvSpPr>
        <p:spPr>
          <a:xfrm>
            <a:off x="13686942" y="308993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Purple</a:t>
            </a:r>
          </a:p>
          <a:p>
            <a:pPr marL="128588"/>
            <a:r>
              <a:rPr lang="en-US" sz="450"/>
              <a:t>R 126</a:t>
            </a:r>
          </a:p>
          <a:p>
            <a:pPr marL="128588"/>
            <a:r>
              <a:rPr lang="en-US" sz="450"/>
              <a:t>G 57</a:t>
            </a:r>
          </a:p>
          <a:p>
            <a:pPr marL="128588"/>
            <a:r>
              <a:rPr lang="en-US" sz="450"/>
              <a:t>B 186</a:t>
            </a:r>
          </a:p>
        </p:txBody>
      </p:sp>
      <p:sp>
        <p:nvSpPr>
          <p:cNvPr id="18" name="Rectangle 17"/>
          <p:cNvSpPr/>
          <p:nvPr/>
        </p:nvSpPr>
        <p:spPr>
          <a:xfrm>
            <a:off x="14877082" y="308993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Green</a:t>
            </a:r>
          </a:p>
          <a:p>
            <a:pPr marL="128588"/>
            <a:r>
              <a:rPr lang="en-US" sz="450"/>
              <a:t>R 0</a:t>
            </a:r>
          </a:p>
          <a:p>
            <a:pPr marL="128588"/>
            <a:r>
              <a:rPr lang="en-US" sz="450"/>
              <a:t>G 195</a:t>
            </a:r>
          </a:p>
          <a:p>
            <a:pPr marL="128588"/>
            <a:r>
              <a:rPr lang="en-US" sz="450"/>
              <a:t>B 123</a:t>
            </a:r>
          </a:p>
        </p:txBody>
      </p:sp>
      <p:sp>
        <p:nvSpPr>
          <p:cNvPr id="19" name="Rectangle 18"/>
          <p:cNvSpPr/>
          <p:nvPr/>
        </p:nvSpPr>
        <p:spPr>
          <a:xfrm>
            <a:off x="14877082" y="494891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Green</a:t>
            </a:r>
          </a:p>
          <a:p>
            <a:pPr marL="128588"/>
            <a:r>
              <a:rPr lang="en-US" sz="450"/>
              <a:t>R 21</a:t>
            </a:r>
          </a:p>
          <a:p>
            <a:pPr marL="128588"/>
            <a:r>
              <a:rPr lang="en-US" sz="450"/>
              <a:t>G 99</a:t>
            </a:r>
          </a:p>
          <a:p>
            <a:pPr marL="128588"/>
            <a:r>
              <a:rPr lang="en-US" sz="450"/>
              <a:t>B 107</a:t>
            </a:r>
          </a:p>
        </p:txBody>
      </p:sp>
      <p:sp>
        <p:nvSpPr>
          <p:cNvPr id="20" name="Rectangle 19"/>
          <p:cNvSpPr/>
          <p:nvPr/>
        </p:nvSpPr>
        <p:spPr>
          <a:xfrm>
            <a:off x="14877082" y="433008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Aqua</a:t>
            </a:r>
          </a:p>
          <a:p>
            <a:pPr marL="128588"/>
            <a:r>
              <a:rPr lang="en-US" sz="450"/>
              <a:t>R 15</a:t>
            </a:r>
          </a:p>
          <a:p>
            <a:pPr marL="128588"/>
            <a:r>
              <a:rPr lang="en-US" sz="450"/>
              <a:t>G 153</a:t>
            </a:r>
          </a:p>
          <a:p>
            <a:pPr marL="128588"/>
            <a:r>
              <a:rPr lang="en-US" sz="450"/>
              <a:t>B 156</a:t>
            </a:r>
          </a:p>
        </p:txBody>
      </p:sp>
      <p:sp>
        <p:nvSpPr>
          <p:cNvPr id="21" name="Rectangle 20"/>
          <p:cNvSpPr/>
          <p:nvPr/>
        </p:nvSpPr>
        <p:spPr>
          <a:xfrm>
            <a:off x="14877082"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Aqua</a:t>
            </a:r>
          </a:p>
          <a:p>
            <a:pPr marL="128588"/>
            <a:r>
              <a:rPr lang="en-US" sz="450"/>
              <a:t>R 1</a:t>
            </a:r>
          </a:p>
          <a:p>
            <a:pPr marL="128588"/>
            <a:r>
              <a:rPr lang="en-US" sz="450"/>
              <a:t>G 209</a:t>
            </a:r>
          </a:p>
          <a:p>
            <a:pPr marL="128588"/>
            <a:r>
              <a:rPr lang="en-US" sz="450"/>
              <a:t>B 208</a:t>
            </a:r>
          </a:p>
        </p:txBody>
      </p:sp>
      <p:sp>
        <p:nvSpPr>
          <p:cNvPr id="22" name="Rectangle 21"/>
          <p:cNvSpPr/>
          <p:nvPr/>
        </p:nvSpPr>
        <p:spPr>
          <a:xfrm>
            <a:off x="14282011" y="308993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Peach</a:t>
            </a:r>
          </a:p>
          <a:p>
            <a:pPr marL="128588"/>
            <a:r>
              <a:rPr lang="en-US" sz="450"/>
              <a:t>R 255</a:t>
            </a:r>
          </a:p>
          <a:p>
            <a:pPr marL="128588"/>
            <a:r>
              <a:rPr lang="en-US" sz="450"/>
              <a:t>G 126</a:t>
            </a:r>
          </a:p>
          <a:p>
            <a:pPr marL="128588"/>
            <a:r>
              <a:rPr lang="en-US" sz="450"/>
              <a:t>B 131</a:t>
            </a:r>
          </a:p>
        </p:txBody>
      </p:sp>
      <p:sp>
        <p:nvSpPr>
          <p:cNvPr id="23" name="Rectangle 22"/>
          <p:cNvSpPr/>
          <p:nvPr/>
        </p:nvSpPr>
        <p:spPr>
          <a:xfrm>
            <a:off x="1428201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Light</a:t>
            </a:r>
            <a:br>
              <a:rPr lang="en-US" sz="450" b="1"/>
            </a:br>
            <a:r>
              <a:rPr lang="en-US" sz="450" b="1"/>
              <a:t>Claret</a:t>
            </a:r>
          </a:p>
          <a:p>
            <a:pPr marL="128588"/>
            <a:r>
              <a:rPr lang="en-US" sz="450"/>
              <a:t>R 203</a:t>
            </a:r>
          </a:p>
          <a:p>
            <a:pPr marL="128588"/>
            <a:r>
              <a:rPr lang="en-US" sz="450"/>
              <a:t>G 41</a:t>
            </a:r>
          </a:p>
          <a:p>
            <a:pPr marL="128588"/>
            <a:r>
              <a:rPr lang="en-US" sz="450"/>
              <a:t>B 128</a:t>
            </a:r>
          </a:p>
        </p:txBody>
      </p:sp>
      <p:sp>
        <p:nvSpPr>
          <p:cNvPr id="24" name="Rectangle 23"/>
          <p:cNvSpPr/>
          <p:nvPr/>
        </p:nvSpPr>
        <p:spPr>
          <a:xfrm>
            <a:off x="14282011" y="433008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Claret</a:t>
            </a:r>
          </a:p>
          <a:p>
            <a:pPr marL="128588"/>
            <a:r>
              <a:rPr lang="en-US" sz="450"/>
              <a:t>R 134</a:t>
            </a:r>
          </a:p>
          <a:p>
            <a:pPr marL="128588"/>
            <a:r>
              <a:rPr lang="en-US" sz="450"/>
              <a:t>G 8</a:t>
            </a:r>
          </a:p>
          <a:p>
            <a:pPr marL="128588"/>
            <a:r>
              <a:rPr lang="en-US" sz="450"/>
              <a:t>B 100</a:t>
            </a:r>
          </a:p>
        </p:txBody>
      </p:sp>
      <p:sp>
        <p:nvSpPr>
          <p:cNvPr id="25" name="Rectangle 24"/>
          <p:cNvSpPr/>
          <p:nvPr/>
        </p:nvSpPr>
        <p:spPr>
          <a:xfrm>
            <a:off x="12568133" y="1433862"/>
            <a:ext cx="428002"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Primary</a:t>
            </a:r>
          </a:p>
        </p:txBody>
      </p:sp>
      <p:sp>
        <p:nvSpPr>
          <p:cNvPr id="26" name="Rectangle 25"/>
          <p:cNvSpPr/>
          <p:nvPr/>
        </p:nvSpPr>
        <p:spPr>
          <a:xfrm>
            <a:off x="12601799" y="2313292"/>
            <a:ext cx="633187"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Infographic</a:t>
            </a:r>
          </a:p>
        </p:txBody>
      </p:sp>
      <p:sp>
        <p:nvSpPr>
          <p:cNvPr id="27" name="Rectangle 26"/>
          <p:cNvSpPr/>
          <p:nvPr/>
        </p:nvSpPr>
        <p:spPr>
          <a:xfrm>
            <a:off x="13780718" y="1433862"/>
            <a:ext cx="565860"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Secondary</a:t>
            </a:r>
          </a:p>
        </p:txBody>
      </p:sp>
      <p:sp>
        <p:nvSpPr>
          <p:cNvPr id="28" name="Rectangle 27"/>
          <p:cNvSpPr/>
          <p:nvPr/>
        </p:nvSpPr>
        <p:spPr>
          <a:xfrm>
            <a:off x="13686942"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Purple</a:t>
            </a:r>
          </a:p>
          <a:p>
            <a:pPr marL="128588"/>
            <a:r>
              <a:rPr lang="en-US" sz="450"/>
              <a:t>R 71</a:t>
            </a:r>
          </a:p>
          <a:p>
            <a:pPr marL="128588"/>
            <a:r>
              <a:rPr lang="en-US" sz="450"/>
              <a:t>G 1</a:t>
            </a:r>
          </a:p>
          <a:p>
            <a:pPr marL="128588"/>
            <a:r>
              <a:rPr lang="en-US" sz="450"/>
              <a:t>B 167</a:t>
            </a:r>
          </a:p>
        </p:txBody>
      </p:sp>
    </p:spTree>
    <p:extLst>
      <p:ext uri="{BB962C8B-B14F-4D97-AF65-F5344CB8AC3E}">
        <p14:creationId xmlns:p14="http://schemas.microsoft.com/office/powerpoint/2010/main" val="585008550"/>
      </p:ext>
    </p:extLst>
  </p:cSld>
  <p:clrMap bg1="lt1" tx1="dk1" bg2="lt2" tx2="dk2" accent1="accent1" accent2="accent2" accent3="accent3" accent4="accent4" accent5="accent5" accent6="accent6" hlink="hlink" folHlink="folHlink"/>
  <p:sldLayoutIdLst>
    <p:sldLayoutId id="2147483823" r:id="rId1"/>
    <p:sldLayoutId id="2147483828" r:id="rId2"/>
    <p:sldLayoutId id="2147483835" r:id="rId3"/>
    <p:sldLayoutId id="2147483838" r:id="rId4"/>
    <p:sldLayoutId id="2147483909" r:id="rId5"/>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9897" userDrawn="1">
          <p15:clr>
            <a:srgbClr val="F26B43"/>
          </p15:clr>
        </p15:guide>
        <p15:guide id="3" pos="34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5120" userDrawn="1">
          <p15:clr>
            <a:srgbClr val="F26B43"/>
          </p15:clr>
        </p15:guide>
        <p15:guide id="8" pos="4999" userDrawn="1">
          <p15:clr>
            <a:srgbClr val="F26B43"/>
          </p15:clr>
        </p15:guide>
        <p15:guide id="9" pos="524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81836" t="-4713" b="16530"/>
          <a:stretch/>
        </p:blipFill>
        <p:spPr>
          <a:xfrm>
            <a:off x="11547794"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9" y="404815"/>
            <a:ext cx="11016604"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9" y="1412877"/>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12496802"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Capgemini Blue</a:t>
            </a:r>
          </a:p>
          <a:p>
            <a:pPr marL="128588"/>
            <a:r>
              <a:rPr lang="en-US" sz="450"/>
              <a:t>R 0</a:t>
            </a:r>
          </a:p>
          <a:p>
            <a:pPr marL="128588"/>
            <a:r>
              <a:rPr lang="en-US" sz="450"/>
              <a:t>G 112</a:t>
            </a:r>
          </a:p>
          <a:p>
            <a:pPr marL="128588"/>
            <a:r>
              <a:rPr lang="en-US" sz="450"/>
              <a:t>B 173</a:t>
            </a:r>
          </a:p>
        </p:txBody>
      </p:sp>
      <p:sp>
        <p:nvSpPr>
          <p:cNvPr id="7" name="Rectangle 6"/>
          <p:cNvSpPr/>
          <p:nvPr/>
        </p:nvSpPr>
        <p:spPr>
          <a:xfrm>
            <a:off x="13091871"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Vibrant</a:t>
            </a:r>
            <a:br>
              <a:rPr lang="en-US" sz="450" b="1"/>
            </a:br>
            <a:r>
              <a:rPr lang="en-US" sz="450" b="1"/>
              <a:t>Blue</a:t>
            </a:r>
          </a:p>
          <a:p>
            <a:pPr marL="128588"/>
            <a:r>
              <a:rPr lang="en-US" sz="450"/>
              <a:t>R 18</a:t>
            </a:r>
          </a:p>
          <a:p>
            <a:pPr marL="128588"/>
            <a:r>
              <a:rPr lang="en-US" sz="450"/>
              <a:t>G 171</a:t>
            </a:r>
          </a:p>
          <a:p>
            <a:pPr marL="128588"/>
            <a:r>
              <a:rPr lang="en-US" sz="450"/>
              <a:t>B 219</a:t>
            </a:r>
          </a:p>
        </p:txBody>
      </p:sp>
      <p:sp>
        <p:nvSpPr>
          <p:cNvPr id="8" name="Rectangle 7"/>
          <p:cNvSpPr/>
          <p:nvPr/>
        </p:nvSpPr>
        <p:spPr>
          <a:xfrm>
            <a:off x="13686942"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Deep</a:t>
            </a:r>
            <a:br>
              <a:rPr lang="en-US" sz="450" b="1"/>
            </a:br>
            <a:r>
              <a:rPr lang="en-US" sz="450" b="1"/>
              <a:t>Purple</a:t>
            </a:r>
          </a:p>
          <a:p>
            <a:pPr marL="128588"/>
            <a:r>
              <a:rPr lang="en-US" sz="450"/>
              <a:t>R 43</a:t>
            </a:r>
          </a:p>
          <a:p>
            <a:pPr marL="128588"/>
            <a:r>
              <a:rPr lang="en-US" sz="450"/>
              <a:t>G 10</a:t>
            </a:r>
          </a:p>
          <a:p>
            <a:pPr marL="128588"/>
            <a:r>
              <a:rPr lang="en-US" sz="450"/>
              <a:t>B 61</a:t>
            </a:r>
          </a:p>
        </p:txBody>
      </p:sp>
      <p:sp>
        <p:nvSpPr>
          <p:cNvPr id="9" name="Rectangle 8"/>
          <p:cNvSpPr/>
          <p:nvPr/>
        </p:nvSpPr>
        <p:spPr>
          <a:xfrm>
            <a:off x="1428201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Tech</a:t>
            </a:r>
            <a:br>
              <a:rPr lang="en-US" sz="450" b="1"/>
            </a:br>
            <a:r>
              <a:rPr lang="en-US" sz="450" b="1"/>
              <a:t>Red</a:t>
            </a:r>
          </a:p>
          <a:p>
            <a:pPr marL="128588"/>
            <a:r>
              <a:rPr lang="en-US" sz="450"/>
              <a:t>R 255</a:t>
            </a:r>
          </a:p>
          <a:p>
            <a:pPr marL="128588"/>
            <a:r>
              <a:rPr lang="en-US" sz="450"/>
              <a:t>G 48</a:t>
            </a:r>
          </a:p>
          <a:p>
            <a:pPr marL="128588"/>
            <a:r>
              <a:rPr lang="en-US" sz="450"/>
              <a:t>B 76</a:t>
            </a:r>
          </a:p>
        </p:txBody>
      </p:sp>
      <p:sp>
        <p:nvSpPr>
          <p:cNvPr id="10" name="Rectangle 9"/>
          <p:cNvSpPr/>
          <p:nvPr/>
        </p:nvSpPr>
        <p:spPr>
          <a:xfrm>
            <a:off x="14877082"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Zest</a:t>
            </a:r>
            <a:br>
              <a:rPr lang="en-US" sz="450" b="1"/>
            </a:br>
            <a:r>
              <a:rPr lang="en-US" sz="450" b="1"/>
              <a:t>Green</a:t>
            </a:r>
          </a:p>
          <a:p>
            <a:pPr marL="128588"/>
            <a:r>
              <a:rPr lang="en-US" sz="450"/>
              <a:t>R 149</a:t>
            </a:r>
          </a:p>
          <a:p>
            <a:pPr marL="128588"/>
            <a:r>
              <a:rPr lang="en-US" sz="450"/>
              <a:t>G 230</a:t>
            </a:r>
          </a:p>
          <a:p>
            <a:pPr marL="128588"/>
            <a:r>
              <a:rPr lang="en-US" sz="450"/>
              <a:t>B 22</a:t>
            </a:r>
          </a:p>
        </p:txBody>
      </p:sp>
      <p:sp>
        <p:nvSpPr>
          <p:cNvPr id="11" name="Rectangle 10"/>
          <p:cNvSpPr/>
          <p:nvPr/>
        </p:nvSpPr>
        <p:spPr>
          <a:xfrm>
            <a:off x="12496802" y="246860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Capgemini Blue</a:t>
            </a:r>
            <a:r>
              <a:rPr lang="en-US" sz="450"/>
              <a:t> (-50%)</a:t>
            </a:r>
          </a:p>
          <a:p>
            <a:pPr marL="128588"/>
            <a:r>
              <a:rPr lang="en-US" sz="450"/>
              <a:t>R 128</a:t>
            </a:r>
          </a:p>
          <a:p>
            <a:pPr marL="128588"/>
            <a:r>
              <a:rPr lang="en-US" sz="450"/>
              <a:t>G 184</a:t>
            </a:r>
          </a:p>
          <a:p>
            <a:pPr marL="128588"/>
            <a:r>
              <a:rPr lang="en-US" sz="450"/>
              <a:t>B 214</a:t>
            </a:r>
          </a:p>
        </p:txBody>
      </p:sp>
      <p:sp>
        <p:nvSpPr>
          <p:cNvPr id="12" name="Rectangle 11"/>
          <p:cNvSpPr/>
          <p:nvPr/>
        </p:nvSpPr>
        <p:spPr>
          <a:xfrm>
            <a:off x="13091871" y="246860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Vibrant</a:t>
            </a:r>
            <a:br>
              <a:rPr lang="en-US" sz="450" b="1"/>
            </a:br>
            <a:r>
              <a:rPr lang="en-US" sz="450" b="1"/>
              <a:t>Blue</a:t>
            </a:r>
            <a:r>
              <a:rPr lang="en-US" sz="450"/>
              <a:t> (-50%)</a:t>
            </a:r>
          </a:p>
          <a:p>
            <a:pPr marL="128588"/>
            <a:r>
              <a:rPr lang="en-US" sz="450"/>
              <a:t>R 136</a:t>
            </a:r>
          </a:p>
          <a:p>
            <a:pPr marL="128588"/>
            <a:r>
              <a:rPr lang="en-US" sz="450"/>
              <a:t>G 213</a:t>
            </a:r>
          </a:p>
          <a:p>
            <a:pPr marL="128588"/>
            <a:r>
              <a:rPr lang="en-US" sz="450"/>
              <a:t>B 237</a:t>
            </a:r>
          </a:p>
        </p:txBody>
      </p:sp>
      <p:sp>
        <p:nvSpPr>
          <p:cNvPr id="17" name="Rectangle 16"/>
          <p:cNvSpPr/>
          <p:nvPr/>
        </p:nvSpPr>
        <p:spPr>
          <a:xfrm>
            <a:off x="13686942" y="246860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Purple</a:t>
            </a:r>
          </a:p>
          <a:p>
            <a:pPr marL="128588"/>
            <a:r>
              <a:rPr lang="en-US" sz="450"/>
              <a:t>R 109</a:t>
            </a:r>
          </a:p>
          <a:p>
            <a:pPr marL="128588"/>
            <a:r>
              <a:rPr lang="en-US" sz="450"/>
              <a:t>G 100</a:t>
            </a:r>
          </a:p>
          <a:p>
            <a:pPr marL="128588"/>
            <a:r>
              <a:rPr lang="en-US" sz="450"/>
              <a:t>B 204</a:t>
            </a:r>
          </a:p>
        </p:txBody>
      </p:sp>
      <p:sp>
        <p:nvSpPr>
          <p:cNvPr id="18" name="Rectangle 17"/>
          <p:cNvSpPr/>
          <p:nvPr/>
        </p:nvSpPr>
        <p:spPr>
          <a:xfrm>
            <a:off x="14282011" y="246860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Orange</a:t>
            </a:r>
          </a:p>
          <a:p>
            <a:pPr marL="128588"/>
            <a:r>
              <a:rPr lang="en-US" sz="450"/>
              <a:t>R 255</a:t>
            </a:r>
          </a:p>
          <a:p>
            <a:pPr marL="128588"/>
            <a:r>
              <a:rPr lang="en-US" sz="450"/>
              <a:t>G 99</a:t>
            </a:r>
          </a:p>
          <a:p>
            <a:pPr marL="128588"/>
            <a:r>
              <a:rPr lang="en-US" sz="450"/>
              <a:t>B 39</a:t>
            </a:r>
          </a:p>
        </p:txBody>
      </p:sp>
      <p:sp>
        <p:nvSpPr>
          <p:cNvPr id="19" name="Rectangle 18"/>
          <p:cNvSpPr/>
          <p:nvPr/>
        </p:nvSpPr>
        <p:spPr>
          <a:xfrm>
            <a:off x="14877082" y="246860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Green</a:t>
            </a:r>
          </a:p>
          <a:p>
            <a:pPr marL="128588"/>
            <a:r>
              <a:rPr lang="en-US" sz="450"/>
              <a:t>R 200</a:t>
            </a:r>
          </a:p>
          <a:p>
            <a:pPr marL="128588"/>
            <a:r>
              <a:rPr lang="en-US" sz="450"/>
              <a:t>G 255</a:t>
            </a:r>
          </a:p>
          <a:p>
            <a:pPr marL="128588"/>
            <a:r>
              <a:rPr lang="en-US" sz="450"/>
              <a:t>B 22</a:t>
            </a:r>
          </a:p>
        </p:txBody>
      </p:sp>
      <p:sp>
        <p:nvSpPr>
          <p:cNvPr id="20" name="Rectangle 19"/>
          <p:cNvSpPr/>
          <p:nvPr/>
        </p:nvSpPr>
        <p:spPr>
          <a:xfrm>
            <a:off x="13686942" y="308993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Purple</a:t>
            </a:r>
          </a:p>
          <a:p>
            <a:pPr marL="128588"/>
            <a:r>
              <a:rPr lang="en-US" sz="450"/>
              <a:t>R 126</a:t>
            </a:r>
          </a:p>
          <a:p>
            <a:pPr marL="128588"/>
            <a:r>
              <a:rPr lang="en-US" sz="450"/>
              <a:t>G 57</a:t>
            </a:r>
          </a:p>
          <a:p>
            <a:pPr marL="128588"/>
            <a:r>
              <a:rPr lang="en-US" sz="450"/>
              <a:t>B 186</a:t>
            </a:r>
          </a:p>
        </p:txBody>
      </p:sp>
      <p:sp>
        <p:nvSpPr>
          <p:cNvPr id="21" name="Rectangle 20"/>
          <p:cNvSpPr/>
          <p:nvPr/>
        </p:nvSpPr>
        <p:spPr>
          <a:xfrm>
            <a:off x="14877082" y="308993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Green</a:t>
            </a:r>
          </a:p>
          <a:p>
            <a:pPr marL="128588"/>
            <a:r>
              <a:rPr lang="en-US" sz="450"/>
              <a:t>R 0</a:t>
            </a:r>
          </a:p>
          <a:p>
            <a:pPr marL="128588"/>
            <a:r>
              <a:rPr lang="en-US" sz="450"/>
              <a:t>G 195</a:t>
            </a:r>
          </a:p>
          <a:p>
            <a:pPr marL="128588"/>
            <a:r>
              <a:rPr lang="en-US" sz="450"/>
              <a:t>B 123</a:t>
            </a:r>
          </a:p>
        </p:txBody>
      </p:sp>
      <p:sp>
        <p:nvSpPr>
          <p:cNvPr id="22" name="Rectangle 21"/>
          <p:cNvSpPr/>
          <p:nvPr/>
        </p:nvSpPr>
        <p:spPr>
          <a:xfrm>
            <a:off x="14877082" y="494891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Green</a:t>
            </a:r>
          </a:p>
          <a:p>
            <a:pPr marL="128588"/>
            <a:r>
              <a:rPr lang="en-US" sz="450"/>
              <a:t>R 21</a:t>
            </a:r>
          </a:p>
          <a:p>
            <a:pPr marL="128588"/>
            <a:r>
              <a:rPr lang="en-US" sz="450"/>
              <a:t>G 99</a:t>
            </a:r>
          </a:p>
          <a:p>
            <a:pPr marL="128588"/>
            <a:r>
              <a:rPr lang="en-US" sz="450"/>
              <a:t>B 107</a:t>
            </a:r>
          </a:p>
        </p:txBody>
      </p:sp>
      <p:sp>
        <p:nvSpPr>
          <p:cNvPr id="23" name="Rectangle 22"/>
          <p:cNvSpPr/>
          <p:nvPr/>
        </p:nvSpPr>
        <p:spPr>
          <a:xfrm>
            <a:off x="14877082" y="433008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Aqua</a:t>
            </a:r>
          </a:p>
          <a:p>
            <a:pPr marL="128588"/>
            <a:r>
              <a:rPr lang="en-US" sz="450"/>
              <a:t>R 15</a:t>
            </a:r>
          </a:p>
          <a:p>
            <a:pPr marL="128588"/>
            <a:r>
              <a:rPr lang="en-US" sz="450"/>
              <a:t>G 153</a:t>
            </a:r>
          </a:p>
          <a:p>
            <a:pPr marL="128588"/>
            <a:r>
              <a:rPr lang="en-US" sz="450"/>
              <a:t>B 156</a:t>
            </a:r>
          </a:p>
        </p:txBody>
      </p:sp>
      <p:sp>
        <p:nvSpPr>
          <p:cNvPr id="24" name="Rectangle 23"/>
          <p:cNvSpPr/>
          <p:nvPr/>
        </p:nvSpPr>
        <p:spPr>
          <a:xfrm>
            <a:off x="14877082"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Aqua</a:t>
            </a:r>
          </a:p>
          <a:p>
            <a:pPr marL="128588"/>
            <a:r>
              <a:rPr lang="en-US" sz="450"/>
              <a:t>R 1</a:t>
            </a:r>
          </a:p>
          <a:p>
            <a:pPr marL="128588"/>
            <a:r>
              <a:rPr lang="en-US" sz="450"/>
              <a:t>G 209</a:t>
            </a:r>
          </a:p>
          <a:p>
            <a:pPr marL="128588"/>
            <a:r>
              <a:rPr lang="en-US" sz="450"/>
              <a:t>B 208</a:t>
            </a:r>
          </a:p>
        </p:txBody>
      </p:sp>
      <p:sp>
        <p:nvSpPr>
          <p:cNvPr id="25" name="Rectangle 24"/>
          <p:cNvSpPr/>
          <p:nvPr/>
        </p:nvSpPr>
        <p:spPr>
          <a:xfrm>
            <a:off x="14282011" y="308993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Peach</a:t>
            </a:r>
          </a:p>
          <a:p>
            <a:pPr marL="128588"/>
            <a:r>
              <a:rPr lang="en-US" sz="450"/>
              <a:t>R 255</a:t>
            </a:r>
          </a:p>
          <a:p>
            <a:pPr marL="128588"/>
            <a:r>
              <a:rPr lang="en-US" sz="450"/>
              <a:t>G 126</a:t>
            </a:r>
          </a:p>
          <a:p>
            <a:pPr marL="128588"/>
            <a:r>
              <a:rPr lang="en-US" sz="450"/>
              <a:t>B 131</a:t>
            </a:r>
          </a:p>
        </p:txBody>
      </p:sp>
      <p:sp>
        <p:nvSpPr>
          <p:cNvPr id="26" name="Rectangle 25"/>
          <p:cNvSpPr/>
          <p:nvPr/>
        </p:nvSpPr>
        <p:spPr>
          <a:xfrm>
            <a:off x="1428201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Light</a:t>
            </a:r>
            <a:br>
              <a:rPr lang="en-US" sz="450" b="1"/>
            </a:br>
            <a:r>
              <a:rPr lang="en-US" sz="450" b="1"/>
              <a:t>Claret</a:t>
            </a:r>
          </a:p>
          <a:p>
            <a:pPr marL="128588"/>
            <a:r>
              <a:rPr lang="en-US" sz="450"/>
              <a:t>R 203</a:t>
            </a:r>
          </a:p>
          <a:p>
            <a:pPr marL="128588"/>
            <a:r>
              <a:rPr lang="en-US" sz="450"/>
              <a:t>G 41</a:t>
            </a:r>
          </a:p>
          <a:p>
            <a:pPr marL="128588"/>
            <a:r>
              <a:rPr lang="en-US" sz="450"/>
              <a:t>B 128</a:t>
            </a:r>
          </a:p>
        </p:txBody>
      </p:sp>
      <p:sp>
        <p:nvSpPr>
          <p:cNvPr id="27" name="Rectangle 26"/>
          <p:cNvSpPr/>
          <p:nvPr/>
        </p:nvSpPr>
        <p:spPr>
          <a:xfrm>
            <a:off x="14282011" y="433008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Claret</a:t>
            </a:r>
          </a:p>
          <a:p>
            <a:pPr marL="128588"/>
            <a:r>
              <a:rPr lang="en-US" sz="450"/>
              <a:t>R 134</a:t>
            </a:r>
          </a:p>
          <a:p>
            <a:pPr marL="128588"/>
            <a:r>
              <a:rPr lang="en-US" sz="450"/>
              <a:t>G 8</a:t>
            </a:r>
          </a:p>
          <a:p>
            <a:pPr marL="128588"/>
            <a:r>
              <a:rPr lang="en-US" sz="450"/>
              <a:t>B 100</a:t>
            </a:r>
          </a:p>
        </p:txBody>
      </p:sp>
      <p:sp>
        <p:nvSpPr>
          <p:cNvPr id="28" name="Rectangle 27"/>
          <p:cNvSpPr/>
          <p:nvPr/>
        </p:nvSpPr>
        <p:spPr>
          <a:xfrm>
            <a:off x="12568133" y="1433862"/>
            <a:ext cx="428002"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Primary</a:t>
            </a:r>
          </a:p>
        </p:txBody>
      </p:sp>
      <p:sp>
        <p:nvSpPr>
          <p:cNvPr id="29" name="Rectangle 28"/>
          <p:cNvSpPr/>
          <p:nvPr/>
        </p:nvSpPr>
        <p:spPr>
          <a:xfrm>
            <a:off x="12601799" y="2313292"/>
            <a:ext cx="633187"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Infographic</a:t>
            </a:r>
          </a:p>
        </p:txBody>
      </p:sp>
      <p:sp>
        <p:nvSpPr>
          <p:cNvPr id="30" name="Rectangle 29"/>
          <p:cNvSpPr/>
          <p:nvPr/>
        </p:nvSpPr>
        <p:spPr>
          <a:xfrm>
            <a:off x="13780718" y="1433862"/>
            <a:ext cx="565860"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Secondary</a:t>
            </a:r>
          </a:p>
        </p:txBody>
      </p:sp>
      <p:sp>
        <p:nvSpPr>
          <p:cNvPr id="31" name="Rectangle 30"/>
          <p:cNvSpPr/>
          <p:nvPr/>
        </p:nvSpPr>
        <p:spPr>
          <a:xfrm>
            <a:off x="13686942"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Purple</a:t>
            </a:r>
          </a:p>
          <a:p>
            <a:pPr marL="128588"/>
            <a:r>
              <a:rPr lang="en-US" sz="450"/>
              <a:t>R 71</a:t>
            </a:r>
          </a:p>
          <a:p>
            <a:pPr marL="128588"/>
            <a:r>
              <a:rPr lang="en-US" sz="450"/>
              <a:t>G 1</a:t>
            </a:r>
          </a:p>
          <a:p>
            <a:pPr marL="128588"/>
            <a:r>
              <a:rPr lang="en-US" sz="450"/>
              <a:t>B 167</a:t>
            </a:r>
          </a:p>
        </p:txBody>
      </p:sp>
    </p:spTree>
    <p:extLst>
      <p:ext uri="{BB962C8B-B14F-4D97-AF65-F5344CB8AC3E}">
        <p14:creationId xmlns:p14="http://schemas.microsoft.com/office/powerpoint/2010/main" val="2510821462"/>
      </p:ext>
    </p:extLst>
  </p:cSld>
  <p:clrMap bg1="lt1" tx1="dk1" bg2="lt2" tx2="dk2" accent1="accent1" accent2="accent2" accent3="accent3" accent4="accent4" accent5="accent5" accent6="accent6" hlink="hlink" folHlink="folHlink"/>
  <p:sldLayoutIdLst>
    <p:sldLayoutId id="2147483849" r:id="rId1"/>
    <p:sldLayoutId id="2147483896" r:id="rId2"/>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343" userDrawn="1">
          <p15:clr>
            <a:srgbClr val="F26B43"/>
          </p15:clr>
        </p15:guide>
        <p15:guide id="3" pos="989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5120" userDrawn="1">
          <p15:clr>
            <a:srgbClr val="F26B43"/>
          </p15:clr>
        </p15:guide>
        <p15:guide id="8" pos="4999" userDrawn="1">
          <p15:clr>
            <a:srgbClr val="F26B43"/>
          </p15:clr>
        </p15:guide>
        <p15:guide id="9" pos="524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290" name="think-cell Slide" r:id="rId7" imgW="270" imgH="270" progId="TCLayout.ActiveDocument.1">
                  <p:embed/>
                </p:oleObj>
              </mc:Choice>
              <mc:Fallback>
                <p:oleObj name="think-cell Slide" r:id="rId7" imgW="270" imgH="270" progId="TCLayout.ActiveDocument.1">
                  <p:embed/>
                  <p:pic>
                    <p:nvPicPr>
                      <p:cNvPr id="21" name="Object 20"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eaLnBrk="1"/>
              <a:endParaRPr lang="en-US"/>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a:t>
            </a:r>
            <a:r>
              <a:rPr lang="en-US" dirty="0" err="1">
                <a:solidFill>
                  <a:schemeClr val="bg1">
                    <a:lumMod val="65000"/>
                  </a:schemeClr>
                </a:solidFill>
              </a:rPr>
              <a:t>Capgemini</a:t>
            </a:r>
            <a:r>
              <a:rPr lang="en-US" dirty="0">
                <a:solidFill>
                  <a:schemeClr val="bg1">
                    <a:lumMod val="65000"/>
                  </a:schemeClr>
                </a:solidFill>
              </a:rPr>
              <a:t> 2019. All rights reserved  </a:t>
            </a:r>
            <a:r>
              <a:rPr lang="en-US" dirty="0">
                <a:solidFill>
                  <a:schemeClr val="accent2"/>
                </a:solidFill>
              </a:rPr>
              <a:t>|</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en-US" err="1"/>
              <a:t>Modifiez</a:t>
            </a:r>
            <a:r>
              <a:rPr lang="en-US"/>
              <a:t> les styles du </a:t>
            </a:r>
            <a:r>
              <a:rPr lang="en-US" err="1"/>
              <a:t>texte</a:t>
            </a:r>
            <a:r>
              <a:rPr lang="en-US"/>
              <a:t> du masque</a:t>
            </a:r>
          </a:p>
          <a:p>
            <a:pPr lvl="1"/>
            <a:r>
              <a:rPr lang="en-US" err="1"/>
              <a:t>Deuxième</a:t>
            </a:r>
            <a:r>
              <a:rPr lang="en-US"/>
              <a:t> </a:t>
            </a:r>
            <a:r>
              <a:rPr lang="en-US" err="1"/>
              <a:t>niveau</a:t>
            </a:r>
            <a:endParaRPr lang="en-US"/>
          </a:p>
          <a:p>
            <a:pPr lvl="2"/>
            <a:r>
              <a:rPr lang="en-US" err="1"/>
              <a:t>Troisième</a:t>
            </a:r>
            <a:r>
              <a:rPr lang="en-US"/>
              <a:t> </a:t>
            </a:r>
            <a:r>
              <a:rPr lang="en-US" err="1"/>
              <a:t>niveau</a:t>
            </a:r>
            <a:endParaRPr lang="en-US"/>
          </a:p>
          <a:p>
            <a:pPr lvl="3"/>
            <a:r>
              <a:rPr lang="en-US" err="1"/>
              <a:t>Quatrième</a:t>
            </a:r>
            <a:r>
              <a:rPr lang="en-US"/>
              <a:t> </a:t>
            </a:r>
            <a:r>
              <a:rPr lang="en-US" err="1"/>
              <a:t>niveau</a:t>
            </a:r>
            <a:endParaRPr lang="en-US"/>
          </a:p>
          <a:p>
            <a:pPr lvl="4"/>
            <a:r>
              <a:rPr lang="en-US" err="1"/>
              <a:t>Cinquième</a:t>
            </a:r>
            <a:r>
              <a:rPr lang="en-US"/>
              <a:t> </a:t>
            </a:r>
            <a:r>
              <a:rPr lang="en-US" err="1"/>
              <a:t>niveau</a:t>
            </a:r>
            <a:endParaRPr lang="en-US"/>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insert title</a:t>
            </a:r>
          </a:p>
        </p:txBody>
      </p:sp>
    </p:spTree>
    <p:extLst>
      <p:ext uri="{BB962C8B-B14F-4D97-AF65-F5344CB8AC3E}">
        <p14:creationId xmlns:p14="http://schemas.microsoft.com/office/powerpoint/2010/main" val="1121618397"/>
      </p:ext>
    </p:extLst>
  </p:cSld>
  <p:clrMap bg1="lt1" tx1="dk1" bg2="lt2" tx2="dk2" accent1="accent1" accent2="accent2" accent3="accent3" accent4="accent4" accent5="accent5" accent6="accent6" hlink="hlink" folHlink="folHlink"/>
  <p:sldLayoutIdLst>
    <p:sldLayoutId id="2147483890" r:id="rId1"/>
    <p:sldLayoutId id="2147483895" r:id="rId2"/>
    <p:sldLayoutId id="2147483931" r:id="rId3"/>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6386" name="think-cell Slide" r:id="rId14" imgW="270" imgH="270" progId="TCLayout.ActiveDocument.1">
                  <p:embed/>
                </p:oleObj>
              </mc:Choice>
              <mc:Fallback>
                <p:oleObj name="think-cell Slide" r:id="rId14" imgW="270" imgH="270" progId="TCLayout.ActiveDocument.1">
                  <p:embed/>
                  <p:pic>
                    <p:nvPicPr>
                      <p:cNvPr id="21" name="Object 20"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a:t>
            </a:r>
            <a:r>
              <a:rPr lang="en-US" dirty="0" err="1">
                <a:solidFill>
                  <a:schemeClr val="bg1">
                    <a:lumMod val="65000"/>
                  </a:schemeClr>
                </a:solidFill>
              </a:rPr>
              <a:t>Capgemini</a:t>
            </a:r>
            <a:r>
              <a:rPr lang="en-US" dirty="0">
                <a:solidFill>
                  <a:schemeClr val="bg1">
                    <a:lumMod val="65000"/>
                  </a:schemeClr>
                </a:solidFill>
              </a:rPr>
              <a:t> 2019.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a:t>
            </a:r>
            <a:r>
              <a:rPr lang="en-US" dirty="0" err="1">
                <a:solidFill>
                  <a:schemeClr val="bg1">
                    <a:lumMod val="65000"/>
                  </a:schemeClr>
                </a:solidFill>
              </a:rPr>
              <a:t>Capgemini</a:t>
            </a:r>
            <a:r>
              <a:rPr lang="en-US" dirty="0">
                <a:solidFill>
                  <a:schemeClr val="bg1">
                    <a:lumMod val="65000"/>
                  </a:schemeClr>
                </a:solidFill>
              </a:rPr>
              <a:t> | February</a:t>
            </a:r>
            <a:r>
              <a:rPr lang="en-US" baseline="0" dirty="0">
                <a:solidFill>
                  <a:schemeClr val="bg1">
                    <a:lumMod val="65000"/>
                  </a:schemeClr>
                </a:solidFill>
              </a:rPr>
              <a:t> 2019</a:t>
            </a:r>
          </a:p>
          <a:p>
            <a:pPr algn="l"/>
            <a:endParaRPr lang="en-US" dirty="0">
              <a:solidFill>
                <a:schemeClr val="bg1">
                  <a:lumMod val="65000"/>
                </a:schemeClr>
              </a:solidFill>
            </a:endParaRP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a:t>
            </a:r>
            <a:r>
              <a:rPr lang="fr-FR" err="1"/>
              <a:t>title</a:t>
            </a:r>
            <a:endParaRPr lang="en-US"/>
          </a:p>
        </p:txBody>
      </p:sp>
    </p:spTree>
    <p:extLst>
      <p:ext uri="{BB962C8B-B14F-4D97-AF65-F5344CB8AC3E}">
        <p14:creationId xmlns:p14="http://schemas.microsoft.com/office/powerpoint/2010/main" val="233464236"/>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8" r:id="rId10"/>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650" name="think-cell Slide" r:id="rId13" imgW="270" imgH="270" progId="TCLayout.ActiveDocument.1">
                  <p:embed/>
                </p:oleObj>
              </mc:Choice>
              <mc:Fallback>
                <p:oleObj name="think-cell Slide" r:id="rId13" imgW="270" imgH="270" progId="TCLayout.ActiveDocument.1">
                  <p:embed/>
                  <p:pic>
                    <p:nvPicPr>
                      <p:cNvPr id="21" name="Object 20"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a:t>
            </a:r>
            <a:r>
              <a:rPr lang="en-US" dirty="0" err="1">
                <a:solidFill>
                  <a:schemeClr val="bg1">
                    <a:lumMod val="65000"/>
                  </a:schemeClr>
                </a:solidFill>
              </a:rPr>
              <a:t>Capgemini</a:t>
            </a:r>
            <a:r>
              <a:rPr lang="en-US" dirty="0">
                <a:solidFill>
                  <a:schemeClr val="bg1">
                    <a:lumMod val="65000"/>
                  </a:schemeClr>
                </a:solidFill>
              </a:rPr>
              <a:t> 2019.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Group Presentation | </a:t>
            </a:r>
            <a:r>
              <a:rPr lang="en-US" dirty="0" err="1">
                <a:solidFill>
                  <a:schemeClr val="bg1">
                    <a:lumMod val="65000"/>
                  </a:schemeClr>
                </a:solidFill>
              </a:rPr>
              <a:t>Capgemini</a:t>
            </a:r>
            <a:r>
              <a:rPr lang="en-US" dirty="0">
                <a:solidFill>
                  <a:schemeClr val="bg1">
                    <a:lumMod val="65000"/>
                  </a:schemeClr>
                </a:solidFill>
              </a:rPr>
              <a:t> | February</a:t>
            </a:r>
            <a:r>
              <a:rPr lang="en-US" baseline="0" dirty="0">
                <a:solidFill>
                  <a:schemeClr val="bg1">
                    <a:lumMod val="65000"/>
                  </a:schemeClr>
                </a:solidFill>
              </a:rPr>
              <a:t> 2019</a:t>
            </a:r>
            <a:endParaRPr lang="en-US" dirty="0">
              <a:solidFill>
                <a:schemeClr val="bg1">
                  <a:lumMod val="65000"/>
                </a:schemeClr>
              </a:solidFill>
            </a:endParaRP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a:t>
            </a:r>
            <a:r>
              <a:rPr lang="fr-FR" err="1"/>
              <a:t>title</a:t>
            </a:r>
            <a:endParaRPr lang="en-US"/>
          </a:p>
        </p:txBody>
      </p:sp>
    </p:spTree>
    <p:extLst>
      <p:ext uri="{BB962C8B-B14F-4D97-AF65-F5344CB8AC3E}">
        <p14:creationId xmlns:p14="http://schemas.microsoft.com/office/powerpoint/2010/main" val="17712013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9" y="404815"/>
            <a:ext cx="11016604"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81836" t="-4713" b="16530"/>
          <a:stretch/>
        </p:blipFill>
        <p:spPr>
          <a:xfrm>
            <a:off x="11547794"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9" y="1412877"/>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12496802"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Capgemini Blue</a:t>
            </a:r>
          </a:p>
          <a:p>
            <a:pPr marL="128588"/>
            <a:r>
              <a:rPr lang="en-US" sz="450"/>
              <a:t>R 0</a:t>
            </a:r>
          </a:p>
          <a:p>
            <a:pPr marL="128588"/>
            <a:r>
              <a:rPr lang="en-US" sz="450"/>
              <a:t>G 112</a:t>
            </a:r>
          </a:p>
          <a:p>
            <a:pPr marL="128588"/>
            <a:r>
              <a:rPr lang="en-US" sz="450"/>
              <a:t>B 173</a:t>
            </a:r>
          </a:p>
        </p:txBody>
      </p:sp>
      <p:sp>
        <p:nvSpPr>
          <p:cNvPr id="6" name="Rectangle 5"/>
          <p:cNvSpPr/>
          <p:nvPr/>
        </p:nvSpPr>
        <p:spPr>
          <a:xfrm>
            <a:off x="13091871"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Vibrant</a:t>
            </a:r>
            <a:br>
              <a:rPr lang="en-US" sz="450" b="1"/>
            </a:br>
            <a:r>
              <a:rPr lang="en-US" sz="450" b="1"/>
              <a:t>Blue</a:t>
            </a:r>
          </a:p>
          <a:p>
            <a:pPr marL="128588"/>
            <a:r>
              <a:rPr lang="en-US" sz="450"/>
              <a:t>R 18</a:t>
            </a:r>
          </a:p>
          <a:p>
            <a:pPr marL="128588"/>
            <a:r>
              <a:rPr lang="en-US" sz="450"/>
              <a:t>G 171</a:t>
            </a:r>
          </a:p>
          <a:p>
            <a:pPr marL="128588"/>
            <a:r>
              <a:rPr lang="en-US" sz="450"/>
              <a:t>B 219</a:t>
            </a:r>
          </a:p>
        </p:txBody>
      </p:sp>
      <p:sp>
        <p:nvSpPr>
          <p:cNvPr id="7" name="Rectangle 6"/>
          <p:cNvSpPr/>
          <p:nvPr/>
        </p:nvSpPr>
        <p:spPr>
          <a:xfrm>
            <a:off x="13686942"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Deep</a:t>
            </a:r>
            <a:br>
              <a:rPr lang="en-US" sz="450" b="1"/>
            </a:br>
            <a:r>
              <a:rPr lang="en-US" sz="450" b="1"/>
              <a:t>Purple</a:t>
            </a:r>
          </a:p>
          <a:p>
            <a:pPr marL="128588"/>
            <a:r>
              <a:rPr lang="en-US" sz="450"/>
              <a:t>R 43</a:t>
            </a:r>
          </a:p>
          <a:p>
            <a:pPr marL="128588"/>
            <a:r>
              <a:rPr lang="en-US" sz="450"/>
              <a:t>G 10</a:t>
            </a:r>
          </a:p>
          <a:p>
            <a:pPr marL="128588"/>
            <a:r>
              <a:rPr lang="en-US" sz="450"/>
              <a:t>B 61</a:t>
            </a:r>
          </a:p>
        </p:txBody>
      </p:sp>
      <p:sp>
        <p:nvSpPr>
          <p:cNvPr id="8" name="Rectangle 7"/>
          <p:cNvSpPr/>
          <p:nvPr/>
        </p:nvSpPr>
        <p:spPr>
          <a:xfrm>
            <a:off x="1428201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Tech</a:t>
            </a:r>
            <a:br>
              <a:rPr lang="en-US" sz="450" b="1"/>
            </a:br>
            <a:r>
              <a:rPr lang="en-US" sz="450" b="1"/>
              <a:t>Red</a:t>
            </a:r>
          </a:p>
          <a:p>
            <a:pPr marL="128588"/>
            <a:r>
              <a:rPr lang="en-US" sz="450"/>
              <a:t>R 255</a:t>
            </a:r>
          </a:p>
          <a:p>
            <a:pPr marL="128588"/>
            <a:r>
              <a:rPr lang="en-US" sz="450"/>
              <a:t>G 48</a:t>
            </a:r>
          </a:p>
          <a:p>
            <a:pPr marL="128588"/>
            <a:r>
              <a:rPr lang="en-US" sz="450"/>
              <a:t>B 76</a:t>
            </a:r>
          </a:p>
        </p:txBody>
      </p:sp>
      <p:sp>
        <p:nvSpPr>
          <p:cNvPr id="10" name="Rectangle 9"/>
          <p:cNvSpPr/>
          <p:nvPr/>
        </p:nvSpPr>
        <p:spPr>
          <a:xfrm>
            <a:off x="14877082"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Zest</a:t>
            </a:r>
            <a:br>
              <a:rPr lang="en-US" sz="450" b="1"/>
            </a:br>
            <a:r>
              <a:rPr lang="en-US" sz="450" b="1"/>
              <a:t>Green</a:t>
            </a:r>
          </a:p>
          <a:p>
            <a:pPr marL="128588"/>
            <a:r>
              <a:rPr lang="en-US" sz="450"/>
              <a:t>R 149</a:t>
            </a:r>
          </a:p>
          <a:p>
            <a:pPr marL="128588"/>
            <a:r>
              <a:rPr lang="en-US" sz="450"/>
              <a:t>G 230</a:t>
            </a:r>
          </a:p>
          <a:p>
            <a:pPr marL="128588"/>
            <a:r>
              <a:rPr lang="en-US" sz="450"/>
              <a:t>B 22</a:t>
            </a:r>
          </a:p>
        </p:txBody>
      </p:sp>
      <p:sp>
        <p:nvSpPr>
          <p:cNvPr id="11" name="Rectangle 10"/>
          <p:cNvSpPr/>
          <p:nvPr/>
        </p:nvSpPr>
        <p:spPr>
          <a:xfrm>
            <a:off x="12496802" y="246860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Capgemini Blue</a:t>
            </a:r>
            <a:r>
              <a:rPr lang="en-US" sz="450"/>
              <a:t> (-50%)</a:t>
            </a:r>
          </a:p>
          <a:p>
            <a:pPr marL="128588"/>
            <a:r>
              <a:rPr lang="en-US" sz="450"/>
              <a:t>R 128</a:t>
            </a:r>
          </a:p>
          <a:p>
            <a:pPr marL="128588"/>
            <a:r>
              <a:rPr lang="en-US" sz="450"/>
              <a:t>G 184</a:t>
            </a:r>
          </a:p>
          <a:p>
            <a:pPr marL="128588"/>
            <a:r>
              <a:rPr lang="en-US" sz="450"/>
              <a:t>B 214</a:t>
            </a:r>
          </a:p>
        </p:txBody>
      </p:sp>
      <p:sp>
        <p:nvSpPr>
          <p:cNvPr id="12" name="Rectangle 11"/>
          <p:cNvSpPr/>
          <p:nvPr/>
        </p:nvSpPr>
        <p:spPr>
          <a:xfrm>
            <a:off x="13091871" y="246860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Vibrant</a:t>
            </a:r>
            <a:br>
              <a:rPr lang="en-US" sz="450" b="1"/>
            </a:br>
            <a:r>
              <a:rPr lang="en-US" sz="450" b="1"/>
              <a:t>Blue</a:t>
            </a:r>
            <a:r>
              <a:rPr lang="en-US" sz="450"/>
              <a:t> (-50%)</a:t>
            </a:r>
          </a:p>
          <a:p>
            <a:pPr marL="128588"/>
            <a:r>
              <a:rPr lang="en-US" sz="450"/>
              <a:t>R 136</a:t>
            </a:r>
          </a:p>
          <a:p>
            <a:pPr marL="128588"/>
            <a:r>
              <a:rPr lang="en-US" sz="450"/>
              <a:t>G 213</a:t>
            </a:r>
          </a:p>
          <a:p>
            <a:pPr marL="128588"/>
            <a:r>
              <a:rPr lang="en-US" sz="450"/>
              <a:t>B 237</a:t>
            </a:r>
          </a:p>
        </p:txBody>
      </p:sp>
      <p:sp>
        <p:nvSpPr>
          <p:cNvPr id="14" name="Rectangle 13"/>
          <p:cNvSpPr/>
          <p:nvPr/>
        </p:nvSpPr>
        <p:spPr>
          <a:xfrm>
            <a:off x="13686942" y="246860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Purple</a:t>
            </a:r>
          </a:p>
          <a:p>
            <a:pPr marL="128588"/>
            <a:r>
              <a:rPr lang="en-US" sz="450"/>
              <a:t>R 109</a:t>
            </a:r>
          </a:p>
          <a:p>
            <a:pPr marL="128588"/>
            <a:r>
              <a:rPr lang="en-US" sz="450"/>
              <a:t>G 100</a:t>
            </a:r>
          </a:p>
          <a:p>
            <a:pPr marL="128588"/>
            <a:r>
              <a:rPr lang="en-US" sz="450"/>
              <a:t>B 204</a:t>
            </a:r>
          </a:p>
        </p:txBody>
      </p:sp>
      <p:sp>
        <p:nvSpPr>
          <p:cNvPr id="15" name="Rectangle 14"/>
          <p:cNvSpPr/>
          <p:nvPr/>
        </p:nvSpPr>
        <p:spPr>
          <a:xfrm>
            <a:off x="14282011" y="246860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Orange</a:t>
            </a:r>
          </a:p>
          <a:p>
            <a:pPr marL="128588"/>
            <a:r>
              <a:rPr lang="en-US" sz="450"/>
              <a:t>R 255</a:t>
            </a:r>
          </a:p>
          <a:p>
            <a:pPr marL="128588"/>
            <a:r>
              <a:rPr lang="en-US" sz="450"/>
              <a:t>G 99</a:t>
            </a:r>
          </a:p>
          <a:p>
            <a:pPr marL="128588"/>
            <a:r>
              <a:rPr lang="en-US" sz="450"/>
              <a:t>B 39</a:t>
            </a:r>
          </a:p>
        </p:txBody>
      </p:sp>
      <p:sp>
        <p:nvSpPr>
          <p:cNvPr id="16" name="Rectangle 15"/>
          <p:cNvSpPr/>
          <p:nvPr/>
        </p:nvSpPr>
        <p:spPr>
          <a:xfrm>
            <a:off x="14877082" y="246860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Green</a:t>
            </a:r>
          </a:p>
          <a:p>
            <a:pPr marL="128588"/>
            <a:r>
              <a:rPr lang="en-US" sz="450"/>
              <a:t>R 200</a:t>
            </a:r>
          </a:p>
          <a:p>
            <a:pPr marL="128588"/>
            <a:r>
              <a:rPr lang="en-US" sz="450"/>
              <a:t>G 255</a:t>
            </a:r>
          </a:p>
          <a:p>
            <a:pPr marL="128588"/>
            <a:r>
              <a:rPr lang="en-US" sz="450"/>
              <a:t>B 22</a:t>
            </a:r>
          </a:p>
        </p:txBody>
      </p:sp>
      <p:sp>
        <p:nvSpPr>
          <p:cNvPr id="17" name="Rectangle 16"/>
          <p:cNvSpPr/>
          <p:nvPr/>
        </p:nvSpPr>
        <p:spPr>
          <a:xfrm>
            <a:off x="13686942" y="308993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Purple</a:t>
            </a:r>
          </a:p>
          <a:p>
            <a:pPr marL="128588"/>
            <a:r>
              <a:rPr lang="en-US" sz="450"/>
              <a:t>R 126</a:t>
            </a:r>
          </a:p>
          <a:p>
            <a:pPr marL="128588"/>
            <a:r>
              <a:rPr lang="en-US" sz="450"/>
              <a:t>G 57</a:t>
            </a:r>
          </a:p>
          <a:p>
            <a:pPr marL="128588"/>
            <a:r>
              <a:rPr lang="en-US" sz="450"/>
              <a:t>B 186</a:t>
            </a:r>
          </a:p>
        </p:txBody>
      </p:sp>
      <p:sp>
        <p:nvSpPr>
          <p:cNvPr id="18" name="Rectangle 17"/>
          <p:cNvSpPr/>
          <p:nvPr/>
        </p:nvSpPr>
        <p:spPr>
          <a:xfrm>
            <a:off x="14877082" y="308993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Green</a:t>
            </a:r>
          </a:p>
          <a:p>
            <a:pPr marL="128588"/>
            <a:r>
              <a:rPr lang="en-US" sz="450"/>
              <a:t>R 0</a:t>
            </a:r>
          </a:p>
          <a:p>
            <a:pPr marL="128588"/>
            <a:r>
              <a:rPr lang="en-US" sz="450"/>
              <a:t>G 195</a:t>
            </a:r>
          </a:p>
          <a:p>
            <a:pPr marL="128588"/>
            <a:r>
              <a:rPr lang="en-US" sz="450"/>
              <a:t>B 123</a:t>
            </a:r>
          </a:p>
        </p:txBody>
      </p:sp>
      <p:sp>
        <p:nvSpPr>
          <p:cNvPr id="19" name="Rectangle 18"/>
          <p:cNvSpPr/>
          <p:nvPr/>
        </p:nvSpPr>
        <p:spPr>
          <a:xfrm>
            <a:off x="14877082" y="494891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Green</a:t>
            </a:r>
          </a:p>
          <a:p>
            <a:pPr marL="128588"/>
            <a:r>
              <a:rPr lang="en-US" sz="450"/>
              <a:t>R 21</a:t>
            </a:r>
          </a:p>
          <a:p>
            <a:pPr marL="128588"/>
            <a:r>
              <a:rPr lang="en-US" sz="450"/>
              <a:t>G 99</a:t>
            </a:r>
          </a:p>
          <a:p>
            <a:pPr marL="128588"/>
            <a:r>
              <a:rPr lang="en-US" sz="450"/>
              <a:t>B 107</a:t>
            </a:r>
          </a:p>
        </p:txBody>
      </p:sp>
      <p:sp>
        <p:nvSpPr>
          <p:cNvPr id="20" name="Rectangle 19"/>
          <p:cNvSpPr/>
          <p:nvPr/>
        </p:nvSpPr>
        <p:spPr>
          <a:xfrm>
            <a:off x="14877082" y="433008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Aqua</a:t>
            </a:r>
          </a:p>
          <a:p>
            <a:pPr marL="128588"/>
            <a:r>
              <a:rPr lang="en-US" sz="450"/>
              <a:t>R 15</a:t>
            </a:r>
          </a:p>
          <a:p>
            <a:pPr marL="128588"/>
            <a:r>
              <a:rPr lang="en-US" sz="450"/>
              <a:t>G 153</a:t>
            </a:r>
          </a:p>
          <a:p>
            <a:pPr marL="128588"/>
            <a:r>
              <a:rPr lang="en-US" sz="450"/>
              <a:t>B 156</a:t>
            </a:r>
          </a:p>
        </p:txBody>
      </p:sp>
      <p:sp>
        <p:nvSpPr>
          <p:cNvPr id="21" name="Rectangle 20"/>
          <p:cNvSpPr/>
          <p:nvPr/>
        </p:nvSpPr>
        <p:spPr>
          <a:xfrm>
            <a:off x="14877082"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Aqua</a:t>
            </a:r>
          </a:p>
          <a:p>
            <a:pPr marL="128588"/>
            <a:r>
              <a:rPr lang="en-US" sz="450"/>
              <a:t>R 1</a:t>
            </a:r>
          </a:p>
          <a:p>
            <a:pPr marL="128588"/>
            <a:r>
              <a:rPr lang="en-US" sz="450"/>
              <a:t>G 209</a:t>
            </a:r>
          </a:p>
          <a:p>
            <a:pPr marL="128588"/>
            <a:r>
              <a:rPr lang="en-US" sz="450"/>
              <a:t>B 208</a:t>
            </a:r>
          </a:p>
        </p:txBody>
      </p:sp>
      <p:sp>
        <p:nvSpPr>
          <p:cNvPr id="22" name="Rectangle 21"/>
          <p:cNvSpPr/>
          <p:nvPr/>
        </p:nvSpPr>
        <p:spPr>
          <a:xfrm>
            <a:off x="14282011" y="308993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Peach</a:t>
            </a:r>
          </a:p>
          <a:p>
            <a:pPr marL="128588"/>
            <a:r>
              <a:rPr lang="en-US" sz="450"/>
              <a:t>R 255</a:t>
            </a:r>
          </a:p>
          <a:p>
            <a:pPr marL="128588"/>
            <a:r>
              <a:rPr lang="en-US" sz="450"/>
              <a:t>G 126</a:t>
            </a:r>
          </a:p>
          <a:p>
            <a:pPr marL="128588"/>
            <a:r>
              <a:rPr lang="en-US" sz="450"/>
              <a:t>B 131</a:t>
            </a:r>
          </a:p>
        </p:txBody>
      </p:sp>
      <p:sp>
        <p:nvSpPr>
          <p:cNvPr id="23" name="Rectangle 22"/>
          <p:cNvSpPr/>
          <p:nvPr/>
        </p:nvSpPr>
        <p:spPr>
          <a:xfrm>
            <a:off x="1428201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Light</a:t>
            </a:r>
            <a:br>
              <a:rPr lang="en-US" sz="450" b="1"/>
            </a:br>
            <a:r>
              <a:rPr lang="en-US" sz="450" b="1"/>
              <a:t>Claret</a:t>
            </a:r>
          </a:p>
          <a:p>
            <a:pPr marL="128588"/>
            <a:r>
              <a:rPr lang="en-US" sz="450"/>
              <a:t>R 203</a:t>
            </a:r>
          </a:p>
          <a:p>
            <a:pPr marL="128588"/>
            <a:r>
              <a:rPr lang="en-US" sz="450"/>
              <a:t>G 41</a:t>
            </a:r>
          </a:p>
          <a:p>
            <a:pPr marL="128588"/>
            <a:r>
              <a:rPr lang="en-US" sz="450"/>
              <a:t>B 128</a:t>
            </a:r>
          </a:p>
        </p:txBody>
      </p:sp>
      <p:sp>
        <p:nvSpPr>
          <p:cNvPr id="24" name="Rectangle 23"/>
          <p:cNvSpPr/>
          <p:nvPr/>
        </p:nvSpPr>
        <p:spPr>
          <a:xfrm>
            <a:off x="14282011" y="433008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Claret</a:t>
            </a:r>
          </a:p>
          <a:p>
            <a:pPr marL="128588"/>
            <a:r>
              <a:rPr lang="en-US" sz="450"/>
              <a:t>R 134</a:t>
            </a:r>
          </a:p>
          <a:p>
            <a:pPr marL="128588"/>
            <a:r>
              <a:rPr lang="en-US" sz="450"/>
              <a:t>G 8</a:t>
            </a:r>
          </a:p>
          <a:p>
            <a:pPr marL="128588"/>
            <a:r>
              <a:rPr lang="en-US" sz="450"/>
              <a:t>B 100</a:t>
            </a:r>
          </a:p>
        </p:txBody>
      </p:sp>
      <p:sp>
        <p:nvSpPr>
          <p:cNvPr id="25" name="Rectangle 24"/>
          <p:cNvSpPr/>
          <p:nvPr/>
        </p:nvSpPr>
        <p:spPr>
          <a:xfrm>
            <a:off x="12568133" y="1433862"/>
            <a:ext cx="428002"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Primary</a:t>
            </a:r>
          </a:p>
        </p:txBody>
      </p:sp>
      <p:sp>
        <p:nvSpPr>
          <p:cNvPr id="26" name="Rectangle 25"/>
          <p:cNvSpPr/>
          <p:nvPr/>
        </p:nvSpPr>
        <p:spPr>
          <a:xfrm>
            <a:off x="12601799" y="2313292"/>
            <a:ext cx="633187"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Infographic</a:t>
            </a:r>
          </a:p>
        </p:txBody>
      </p:sp>
      <p:sp>
        <p:nvSpPr>
          <p:cNvPr id="27" name="Rectangle 26"/>
          <p:cNvSpPr/>
          <p:nvPr/>
        </p:nvSpPr>
        <p:spPr>
          <a:xfrm>
            <a:off x="13780718" y="1433862"/>
            <a:ext cx="565860"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Secondary</a:t>
            </a:r>
          </a:p>
        </p:txBody>
      </p:sp>
      <p:sp>
        <p:nvSpPr>
          <p:cNvPr id="28" name="Rectangle 27"/>
          <p:cNvSpPr/>
          <p:nvPr/>
        </p:nvSpPr>
        <p:spPr>
          <a:xfrm>
            <a:off x="13686942"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Purple</a:t>
            </a:r>
          </a:p>
          <a:p>
            <a:pPr marL="128588"/>
            <a:r>
              <a:rPr lang="en-US" sz="450"/>
              <a:t>R 71</a:t>
            </a:r>
          </a:p>
          <a:p>
            <a:pPr marL="128588"/>
            <a:r>
              <a:rPr lang="en-US" sz="450"/>
              <a:t>G 1</a:t>
            </a:r>
          </a:p>
          <a:p>
            <a:pPr marL="128588"/>
            <a:r>
              <a:rPr lang="en-US" sz="450"/>
              <a:t>B 167</a:t>
            </a:r>
          </a:p>
        </p:txBody>
      </p:sp>
    </p:spTree>
    <p:extLst>
      <p:ext uri="{BB962C8B-B14F-4D97-AF65-F5344CB8AC3E}">
        <p14:creationId xmlns:p14="http://schemas.microsoft.com/office/powerpoint/2010/main" val="43260476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30" r:id="rId6"/>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9897">
          <p15:clr>
            <a:srgbClr val="F26B43"/>
          </p15:clr>
        </p15:guide>
        <p15:guide id="3" pos="34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5120">
          <p15:clr>
            <a:srgbClr val="F26B43"/>
          </p15:clr>
        </p15:guide>
        <p15:guide id="8" pos="4999">
          <p15:clr>
            <a:srgbClr val="F26B43"/>
          </p15:clr>
        </p15:guide>
        <p15:guide id="9" pos="524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81836" t="-4713" b="16530"/>
          <a:stretch/>
        </p:blipFill>
        <p:spPr>
          <a:xfrm>
            <a:off x="11547794"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9" y="404815"/>
            <a:ext cx="11016604"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9" y="1412877"/>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p:nvSpPr>
        <p:spPr>
          <a:xfrm>
            <a:off x="12496802"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Capgemini Blue</a:t>
            </a:r>
          </a:p>
          <a:p>
            <a:pPr marL="128588"/>
            <a:r>
              <a:rPr lang="en-US" sz="450"/>
              <a:t>R 0</a:t>
            </a:r>
          </a:p>
          <a:p>
            <a:pPr marL="128588"/>
            <a:r>
              <a:rPr lang="en-US" sz="450"/>
              <a:t>G 112</a:t>
            </a:r>
          </a:p>
          <a:p>
            <a:pPr marL="128588"/>
            <a:r>
              <a:rPr lang="en-US" sz="450"/>
              <a:t>B 173</a:t>
            </a:r>
          </a:p>
        </p:txBody>
      </p:sp>
      <p:sp>
        <p:nvSpPr>
          <p:cNvPr id="7" name="Rectangle 6"/>
          <p:cNvSpPr/>
          <p:nvPr/>
        </p:nvSpPr>
        <p:spPr>
          <a:xfrm>
            <a:off x="13091871"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Vibrant</a:t>
            </a:r>
            <a:br>
              <a:rPr lang="en-US" sz="450" b="1"/>
            </a:br>
            <a:r>
              <a:rPr lang="en-US" sz="450" b="1"/>
              <a:t>Blue</a:t>
            </a:r>
          </a:p>
          <a:p>
            <a:pPr marL="128588"/>
            <a:r>
              <a:rPr lang="en-US" sz="450"/>
              <a:t>R 18</a:t>
            </a:r>
          </a:p>
          <a:p>
            <a:pPr marL="128588"/>
            <a:r>
              <a:rPr lang="en-US" sz="450"/>
              <a:t>G 171</a:t>
            </a:r>
          </a:p>
          <a:p>
            <a:pPr marL="128588"/>
            <a:r>
              <a:rPr lang="en-US" sz="450"/>
              <a:t>B 219</a:t>
            </a:r>
          </a:p>
        </p:txBody>
      </p:sp>
      <p:sp>
        <p:nvSpPr>
          <p:cNvPr id="8" name="Rectangle 7"/>
          <p:cNvSpPr/>
          <p:nvPr/>
        </p:nvSpPr>
        <p:spPr>
          <a:xfrm>
            <a:off x="13686942"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Deep</a:t>
            </a:r>
            <a:br>
              <a:rPr lang="en-US" sz="450" b="1"/>
            </a:br>
            <a:r>
              <a:rPr lang="en-US" sz="450" b="1"/>
              <a:t>Purple</a:t>
            </a:r>
          </a:p>
          <a:p>
            <a:pPr marL="128588"/>
            <a:r>
              <a:rPr lang="en-US" sz="450"/>
              <a:t>R 43</a:t>
            </a:r>
          </a:p>
          <a:p>
            <a:pPr marL="128588"/>
            <a:r>
              <a:rPr lang="en-US" sz="450"/>
              <a:t>G 10</a:t>
            </a:r>
          </a:p>
          <a:p>
            <a:pPr marL="128588"/>
            <a:r>
              <a:rPr lang="en-US" sz="450"/>
              <a:t>B 61</a:t>
            </a:r>
          </a:p>
        </p:txBody>
      </p:sp>
      <p:sp>
        <p:nvSpPr>
          <p:cNvPr id="9" name="Rectangle 8"/>
          <p:cNvSpPr/>
          <p:nvPr/>
        </p:nvSpPr>
        <p:spPr>
          <a:xfrm>
            <a:off x="1428201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Tech</a:t>
            </a:r>
            <a:br>
              <a:rPr lang="en-US" sz="450" b="1"/>
            </a:br>
            <a:r>
              <a:rPr lang="en-US" sz="450" b="1"/>
              <a:t>Red</a:t>
            </a:r>
          </a:p>
          <a:p>
            <a:pPr marL="128588"/>
            <a:r>
              <a:rPr lang="en-US" sz="450"/>
              <a:t>R 255</a:t>
            </a:r>
          </a:p>
          <a:p>
            <a:pPr marL="128588"/>
            <a:r>
              <a:rPr lang="en-US" sz="450"/>
              <a:t>G 48</a:t>
            </a:r>
          </a:p>
          <a:p>
            <a:pPr marL="128588"/>
            <a:r>
              <a:rPr lang="en-US" sz="450"/>
              <a:t>B 76</a:t>
            </a:r>
          </a:p>
        </p:txBody>
      </p:sp>
      <p:sp>
        <p:nvSpPr>
          <p:cNvPr id="10" name="Rectangle 9"/>
          <p:cNvSpPr/>
          <p:nvPr/>
        </p:nvSpPr>
        <p:spPr>
          <a:xfrm>
            <a:off x="14877082"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Zest</a:t>
            </a:r>
            <a:br>
              <a:rPr lang="en-US" sz="450" b="1"/>
            </a:br>
            <a:r>
              <a:rPr lang="en-US" sz="450" b="1"/>
              <a:t>Green</a:t>
            </a:r>
          </a:p>
          <a:p>
            <a:pPr marL="128588"/>
            <a:r>
              <a:rPr lang="en-US" sz="450"/>
              <a:t>R 149</a:t>
            </a:r>
          </a:p>
          <a:p>
            <a:pPr marL="128588"/>
            <a:r>
              <a:rPr lang="en-US" sz="450"/>
              <a:t>G 230</a:t>
            </a:r>
          </a:p>
          <a:p>
            <a:pPr marL="128588"/>
            <a:r>
              <a:rPr lang="en-US" sz="450"/>
              <a:t>B 22</a:t>
            </a:r>
          </a:p>
        </p:txBody>
      </p:sp>
      <p:sp>
        <p:nvSpPr>
          <p:cNvPr id="11" name="Rectangle 10"/>
          <p:cNvSpPr/>
          <p:nvPr/>
        </p:nvSpPr>
        <p:spPr>
          <a:xfrm>
            <a:off x="12496802" y="246860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Capgemini Blue</a:t>
            </a:r>
            <a:r>
              <a:rPr lang="en-US" sz="450"/>
              <a:t> (-50%)</a:t>
            </a:r>
          </a:p>
          <a:p>
            <a:pPr marL="128588"/>
            <a:r>
              <a:rPr lang="en-US" sz="450"/>
              <a:t>R 128</a:t>
            </a:r>
          </a:p>
          <a:p>
            <a:pPr marL="128588"/>
            <a:r>
              <a:rPr lang="en-US" sz="450"/>
              <a:t>G 184</a:t>
            </a:r>
          </a:p>
          <a:p>
            <a:pPr marL="128588"/>
            <a:r>
              <a:rPr lang="en-US" sz="450"/>
              <a:t>B 214</a:t>
            </a:r>
          </a:p>
        </p:txBody>
      </p:sp>
      <p:sp>
        <p:nvSpPr>
          <p:cNvPr id="12" name="Rectangle 11"/>
          <p:cNvSpPr/>
          <p:nvPr/>
        </p:nvSpPr>
        <p:spPr>
          <a:xfrm>
            <a:off x="13091871" y="246860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Vibrant</a:t>
            </a:r>
            <a:br>
              <a:rPr lang="en-US" sz="450" b="1"/>
            </a:br>
            <a:r>
              <a:rPr lang="en-US" sz="450" b="1"/>
              <a:t>Blue</a:t>
            </a:r>
            <a:r>
              <a:rPr lang="en-US" sz="450"/>
              <a:t> (-50%)</a:t>
            </a:r>
          </a:p>
          <a:p>
            <a:pPr marL="128588"/>
            <a:r>
              <a:rPr lang="en-US" sz="450"/>
              <a:t>R 136</a:t>
            </a:r>
          </a:p>
          <a:p>
            <a:pPr marL="128588"/>
            <a:r>
              <a:rPr lang="en-US" sz="450"/>
              <a:t>G 213</a:t>
            </a:r>
          </a:p>
          <a:p>
            <a:pPr marL="128588"/>
            <a:r>
              <a:rPr lang="en-US" sz="450"/>
              <a:t>B 237</a:t>
            </a:r>
          </a:p>
        </p:txBody>
      </p:sp>
      <p:sp>
        <p:nvSpPr>
          <p:cNvPr id="17" name="Rectangle 16"/>
          <p:cNvSpPr/>
          <p:nvPr/>
        </p:nvSpPr>
        <p:spPr>
          <a:xfrm>
            <a:off x="13686942" y="246860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Purple</a:t>
            </a:r>
          </a:p>
          <a:p>
            <a:pPr marL="128588"/>
            <a:r>
              <a:rPr lang="en-US" sz="450"/>
              <a:t>R 109</a:t>
            </a:r>
          </a:p>
          <a:p>
            <a:pPr marL="128588"/>
            <a:r>
              <a:rPr lang="en-US" sz="450"/>
              <a:t>G 100</a:t>
            </a:r>
          </a:p>
          <a:p>
            <a:pPr marL="128588"/>
            <a:r>
              <a:rPr lang="en-US" sz="450"/>
              <a:t>B 204</a:t>
            </a:r>
          </a:p>
        </p:txBody>
      </p:sp>
      <p:sp>
        <p:nvSpPr>
          <p:cNvPr id="18" name="Rectangle 17"/>
          <p:cNvSpPr/>
          <p:nvPr/>
        </p:nvSpPr>
        <p:spPr>
          <a:xfrm>
            <a:off x="14282011" y="246860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Orange</a:t>
            </a:r>
          </a:p>
          <a:p>
            <a:pPr marL="128588"/>
            <a:r>
              <a:rPr lang="en-US" sz="450"/>
              <a:t>R 255</a:t>
            </a:r>
          </a:p>
          <a:p>
            <a:pPr marL="128588"/>
            <a:r>
              <a:rPr lang="en-US" sz="450"/>
              <a:t>G 99</a:t>
            </a:r>
          </a:p>
          <a:p>
            <a:pPr marL="128588"/>
            <a:r>
              <a:rPr lang="en-US" sz="450"/>
              <a:t>B 39</a:t>
            </a:r>
          </a:p>
        </p:txBody>
      </p:sp>
      <p:sp>
        <p:nvSpPr>
          <p:cNvPr id="19" name="Rectangle 18"/>
          <p:cNvSpPr/>
          <p:nvPr/>
        </p:nvSpPr>
        <p:spPr>
          <a:xfrm>
            <a:off x="14877082" y="246860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Green</a:t>
            </a:r>
          </a:p>
          <a:p>
            <a:pPr marL="128588"/>
            <a:r>
              <a:rPr lang="en-US" sz="450"/>
              <a:t>R 200</a:t>
            </a:r>
          </a:p>
          <a:p>
            <a:pPr marL="128588"/>
            <a:r>
              <a:rPr lang="en-US" sz="450"/>
              <a:t>G 255</a:t>
            </a:r>
          </a:p>
          <a:p>
            <a:pPr marL="128588"/>
            <a:r>
              <a:rPr lang="en-US" sz="450"/>
              <a:t>B 22</a:t>
            </a:r>
          </a:p>
        </p:txBody>
      </p:sp>
      <p:sp>
        <p:nvSpPr>
          <p:cNvPr id="20" name="Rectangle 19"/>
          <p:cNvSpPr/>
          <p:nvPr/>
        </p:nvSpPr>
        <p:spPr>
          <a:xfrm>
            <a:off x="13686942" y="308993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Purple</a:t>
            </a:r>
          </a:p>
          <a:p>
            <a:pPr marL="128588"/>
            <a:r>
              <a:rPr lang="en-US" sz="450"/>
              <a:t>R 126</a:t>
            </a:r>
          </a:p>
          <a:p>
            <a:pPr marL="128588"/>
            <a:r>
              <a:rPr lang="en-US" sz="450"/>
              <a:t>G 57</a:t>
            </a:r>
          </a:p>
          <a:p>
            <a:pPr marL="128588"/>
            <a:r>
              <a:rPr lang="en-US" sz="450"/>
              <a:t>B 186</a:t>
            </a:r>
          </a:p>
        </p:txBody>
      </p:sp>
      <p:sp>
        <p:nvSpPr>
          <p:cNvPr id="21" name="Rectangle 20"/>
          <p:cNvSpPr/>
          <p:nvPr/>
        </p:nvSpPr>
        <p:spPr>
          <a:xfrm>
            <a:off x="14877082" y="308993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Green</a:t>
            </a:r>
          </a:p>
          <a:p>
            <a:pPr marL="128588"/>
            <a:r>
              <a:rPr lang="en-US" sz="450"/>
              <a:t>R 0</a:t>
            </a:r>
          </a:p>
          <a:p>
            <a:pPr marL="128588"/>
            <a:r>
              <a:rPr lang="en-US" sz="450"/>
              <a:t>G 195</a:t>
            </a:r>
          </a:p>
          <a:p>
            <a:pPr marL="128588"/>
            <a:r>
              <a:rPr lang="en-US" sz="450"/>
              <a:t>B 123</a:t>
            </a:r>
          </a:p>
        </p:txBody>
      </p:sp>
      <p:sp>
        <p:nvSpPr>
          <p:cNvPr id="22" name="Rectangle 21"/>
          <p:cNvSpPr/>
          <p:nvPr/>
        </p:nvSpPr>
        <p:spPr>
          <a:xfrm>
            <a:off x="14877082" y="494891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Green</a:t>
            </a:r>
          </a:p>
          <a:p>
            <a:pPr marL="128588"/>
            <a:r>
              <a:rPr lang="en-US" sz="450"/>
              <a:t>R 21</a:t>
            </a:r>
          </a:p>
          <a:p>
            <a:pPr marL="128588"/>
            <a:r>
              <a:rPr lang="en-US" sz="450"/>
              <a:t>G 99</a:t>
            </a:r>
          </a:p>
          <a:p>
            <a:pPr marL="128588"/>
            <a:r>
              <a:rPr lang="en-US" sz="450"/>
              <a:t>B 107</a:t>
            </a:r>
          </a:p>
        </p:txBody>
      </p:sp>
      <p:sp>
        <p:nvSpPr>
          <p:cNvPr id="23" name="Rectangle 22"/>
          <p:cNvSpPr/>
          <p:nvPr/>
        </p:nvSpPr>
        <p:spPr>
          <a:xfrm>
            <a:off x="14877082" y="433008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Aqua</a:t>
            </a:r>
          </a:p>
          <a:p>
            <a:pPr marL="128588"/>
            <a:r>
              <a:rPr lang="en-US" sz="450"/>
              <a:t>R 15</a:t>
            </a:r>
          </a:p>
          <a:p>
            <a:pPr marL="128588"/>
            <a:r>
              <a:rPr lang="en-US" sz="450"/>
              <a:t>G 153</a:t>
            </a:r>
          </a:p>
          <a:p>
            <a:pPr marL="128588"/>
            <a:r>
              <a:rPr lang="en-US" sz="450"/>
              <a:t>B 156</a:t>
            </a:r>
          </a:p>
        </p:txBody>
      </p:sp>
      <p:sp>
        <p:nvSpPr>
          <p:cNvPr id="24" name="Rectangle 23"/>
          <p:cNvSpPr/>
          <p:nvPr/>
        </p:nvSpPr>
        <p:spPr>
          <a:xfrm>
            <a:off x="14877082"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Aqua</a:t>
            </a:r>
          </a:p>
          <a:p>
            <a:pPr marL="128588"/>
            <a:r>
              <a:rPr lang="en-US" sz="450"/>
              <a:t>R 1</a:t>
            </a:r>
          </a:p>
          <a:p>
            <a:pPr marL="128588"/>
            <a:r>
              <a:rPr lang="en-US" sz="450"/>
              <a:t>G 209</a:t>
            </a:r>
          </a:p>
          <a:p>
            <a:pPr marL="128588"/>
            <a:r>
              <a:rPr lang="en-US" sz="450"/>
              <a:t>B 208</a:t>
            </a:r>
          </a:p>
        </p:txBody>
      </p:sp>
      <p:sp>
        <p:nvSpPr>
          <p:cNvPr id="25" name="Rectangle 24"/>
          <p:cNvSpPr/>
          <p:nvPr/>
        </p:nvSpPr>
        <p:spPr>
          <a:xfrm>
            <a:off x="14282011" y="308993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Peach</a:t>
            </a:r>
          </a:p>
          <a:p>
            <a:pPr marL="128588"/>
            <a:r>
              <a:rPr lang="en-US" sz="450"/>
              <a:t>R 255</a:t>
            </a:r>
          </a:p>
          <a:p>
            <a:pPr marL="128588"/>
            <a:r>
              <a:rPr lang="en-US" sz="450"/>
              <a:t>G 126</a:t>
            </a:r>
          </a:p>
          <a:p>
            <a:pPr marL="128588"/>
            <a:r>
              <a:rPr lang="en-US" sz="450"/>
              <a:t>B 131</a:t>
            </a:r>
          </a:p>
        </p:txBody>
      </p:sp>
      <p:sp>
        <p:nvSpPr>
          <p:cNvPr id="26" name="Rectangle 25"/>
          <p:cNvSpPr/>
          <p:nvPr/>
        </p:nvSpPr>
        <p:spPr>
          <a:xfrm>
            <a:off x="1428201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Light</a:t>
            </a:r>
            <a:br>
              <a:rPr lang="en-US" sz="450" b="1"/>
            </a:br>
            <a:r>
              <a:rPr lang="en-US" sz="450" b="1"/>
              <a:t>Claret</a:t>
            </a:r>
          </a:p>
          <a:p>
            <a:pPr marL="128588"/>
            <a:r>
              <a:rPr lang="en-US" sz="450"/>
              <a:t>R 203</a:t>
            </a:r>
          </a:p>
          <a:p>
            <a:pPr marL="128588"/>
            <a:r>
              <a:rPr lang="en-US" sz="450"/>
              <a:t>G 41</a:t>
            </a:r>
          </a:p>
          <a:p>
            <a:pPr marL="128588"/>
            <a:r>
              <a:rPr lang="en-US" sz="450"/>
              <a:t>B 128</a:t>
            </a:r>
          </a:p>
        </p:txBody>
      </p:sp>
      <p:sp>
        <p:nvSpPr>
          <p:cNvPr id="27" name="Rectangle 26"/>
          <p:cNvSpPr/>
          <p:nvPr/>
        </p:nvSpPr>
        <p:spPr>
          <a:xfrm>
            <a:off x="14282011" y="433008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Claret</a:t>
            </a:r>
          </a:p>
          <a:p>
            <a:pPr marL="128588"/>
            <a:r>
              <a:rPr lang="en-US" sz="450"/>
              <a:t>R 134</a:t>
            </a:r>
          </a:p>
          <a:p>
            <a:pPr marL="128588"/>
            <a:r>
              <a:rPr lang="en-US" sz="450"/>
              <a:t>G 8</a:t>
            </a:r>
          </a:p>
          <a:p>
            <a:pPr marL="128588"/>
            <a:r>
              <a:rPr lang="en-US" sz="450"/>
              <a:t>B 100</a:t>
            </a:r>
          </a:p>
        </p:txBody>
      </p:sp>
      <p:sp>
        <p:nvSpPr>
          <p:cNvPr id="28" name="Rectangle 27"/>
          <p:cNvSpPr/>
          <p:nvPr/>
        </p:nvSpPr>
        <p:spPr>
          <a:xfrm>
            <a:off x="12568133" y="1433862"/>
            <a:ext cx="428002"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Primary</a:t>
            </a:r>
          </a:p>
        </p:txBody>
      </p:sp>
      <p:sp>
        <p:nvSpPr>
          <p:cNvPr id="29" name="Rectangle 28"/>
          <p:cNvSpPr/>
          <p:nvPr/>
        </p:nvSpPr>
        <p:spPr>
          <a:xfrm>
            <a:off x="12601799" y="2313292"/>
            <a:ext cx="633187"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Infographic</a:t>
            </a:r>
          </a:p>
        </p:txBody>
      </p:sp>
      <p:sp>
        <p:nvSpPr>
          <p:cNvPr id="30" name="Rectangle 29"/>
          <p:cNvSpPr/>
          <p:nvPr/>
        </p:nvSpPr>
        <p:spPr>
          <a:xfrm>
            <a:off x="13780718" y="1433862"/>
            <a:ext cx="565860"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Secondary</a:t>
            </a:r>
          </a:p>
        </p:txBody>
      </p:sp>
      <p:sp>
        <p:nvSpPr>
          <p:cNvPr id="31" name="Rectangle 30"/>
          <p:cNvSpPr/>
          <p:nvPr/>
        </p:nvSpPr>
        <p:spPr>
          <a:xfrm>
            <a:off x="13686942"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Purple</a:t>
            </a:r>
          </a:p>
          <a:p>
            <a:pPr marL="128588"/>
            <a:r>
              <a:rPr lang="en-US" sz="450"/>
              <a:t>R 71</a:t>
            </a:r>
          </a:p>
          <a:p>
            <a:pPr marL="128588"/>
            <a:r>
              <a:rPr lang="en-US" sz="450"/>
              <a:t>G 1</a:t>
            </a:r>
          </a:p>
          <a:p>
            <a:pPr marL="128588"/>
            <a:r>
              <a:rPr lang="en-US" sz="450"/>
              <a:t>B 167</a:t>
            </a:r>
          </a:p>
        </p:txBody>
      </p:sp>
    </p:spTree>
    <p:extLst>
      <p:ext uri="{BB962C8B-B14F-4D97-AF65-F5344CB8AC3E}">
        <p14:creationId xmlns:p14="http://schemas.microsoft.com/office/powerpoint/2010/main" val="1536956828"/>
      </p:ext>
    </p:extLst>
  </p:cSld>
  <p:clrMap bg1="lt1" tx1="dk1" bg2="lt2" tx2="dk2" accent1="accent1" accent2="accent2" accent3="accent3" accent4="accent4" accent5="accent5" accent6="accent6" hlink="hlink" folHlink="folHlink"/>
  <p:sldLayoutIdLst>
    <p:sldLayoutId id="2147483927" r:id="rId1"/>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343">
          <p15:clr>
            <a:srgbClr val="F26B43"/>
          </p15:clr>
        </p15:guide>
        <p15:guide id="3" pos="989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5120">
          <p15:clr>
            <a:srgbClr val="F26B43"/>
          </p15:clr>
        </p15:guide>
        <p15:guide id="8" pos="4999">
          <p15:clr>
            <a:srgbClr val="F26B43"/>
          </p15:clr>
        </p15:guide>
        <p15:guide id="9" pos="524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9" y="404815"/>
            <a:ext cx="11016604"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81836" t="-4713" b="16530"/>
          <a:stretch/>
        </p:blipFill>
        <p:spPr>
          <a:xfrm>
            <a:off x="11547794"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9" y="1412877"/>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p:nvSpPr>
        <p:spPr>
          <a:xfrm>
            <a:off x="12496802"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Capgemini Blue</a:t>
            </a:r>
          </a:p>
          <a:p>
            <a:pPr marL="128588"/>
            <a:r>
              <a:rPr lang="en-US" sz="450"/>
              <a:t>R 0</a:t>
            </a:r>
          </a:p>
          <a:p>
            <a:pPr marL="128588"/>
            <a:r>
              <a:rPr lang="en-US" sz="450"/>
              <a:t>G 112</a:t>
            </a:r>
          </a:p>
          <a:p>
            <a:pPr marL="128588"/>
            <a:r>
              <a:rPr lang="en-US" sz="450"/>
              <a:t>B 173</a:t>
            </a:r>
          </a:p>
        </p:txBody>
      </p:sp>
      <p:sp>
        <p:nvSpPr>
          <p:cNvPr id="6" name="Rectangle 5"/>
          <p:cNvSpPr/>
          <p:nvPr/>
        </p:nvSpPr>
        <p:spPr>
          <a:xfrm>
            <a:off x="13091871"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Vibrant</a:t>
            </a:r>
            <a:br>
              <a:rPr lang="en-US" sz="450" b="1"/>
            </a:br>
            <a:r>
              <a:rPr lang="en-US" sz="450" b="1"/>
              <a:t>Blue</a:t>
            </a:r>
          </a:p>
          <a:p>
            <a:pPr marL="128588"/>
            <a:r>
              <a:rPr lang="en-US" sz="450"/>
              <a:t>R 18</a:t>
            </a:r>
          </a:p>
          <a:p>
            <a:pPr marL="128588"/>
            <a:r>
              <a:rPr lang="en-US" sz="450"/>
              <a:t>G 171</a:t>
            </a:r>
          </a:p>
          <a:p>
            <a:pPr marL="128588"/>
            <a:r>
              <a:rPr lang="en-US" sz="450"/>
              <a:t>B 219</a:t>
            </a:r>
          </a:p>
        </p:txBody>
      </p:sp>
      <p:sp>
        <p:nvSpPr>
          <p:cNvPr id="7" name="Rectangle 6"/>
          <p:cNvSpPr/>
          <p:nvPr/>
        </p:nvSpPr>
        <p:spPr>
          <a:xfrm>
            <a:off x="13686942"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Deep</a:t>
            </a:r>
            <a:br>
              <a:rPr lang="en-US" sz="450" b="1"/>
            </a:br>
            <a:r>
              <a:rPr lang="en-US" sz="450" b="1"/>
              <a:t>Purple</a:t>
            </a:r>
          </a:p>
          <a:p>
            <a:pPr marL="128588"/>
            <a:r>
              <a:rPr lang="en-US" sz="450"/>
              <a:t>R 43</a:t>
            </a:r>
          </a:p>
          <a:p>
            <a:pPr marL="128588"/>
            <a:r>
              <a:rPr lang="en-US" sz="450"/>
              <a:t>G 10</a:t>
            </a:r>
          </a:p>
          <a:p>
            <a:pPr marL="128588"/>
            <a:r>
              <a:rPr lang="en-US" sz="450"/>
              <a:t>B 61</a:t>
            </a:r>
          </a:p>
        </p:txBody>
      </p:sp>
      <p:sp>
        <p:nvSpPr>
          <p:cNvPr id="8" name="Rectangle 7"/>
          <p:cNvSpPr/>
          <p:nvPr/>
        </p:nvSpPr>
        <p:spPr>
          <a:xfrm>
            <a:off x="1428201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Tech</a:t>
            </a:r>
            <a:br>
              <a:rPr lang="en-US" sz="450" b="1"/>
            </a:br>
            <a:r>
              <a:rPr lang="en-US" sz="450" b="1"/>
              <a:t>Red</a:t>
            </a:r>
          </a:p>
          <a:p>
            <a:pPr marL="128588"/>
            <a:r>
              <a:rPr lang="en-US" sz="450"/>
              <a:t>R 255</a:t>
            </a:r>
          </a:p>
          <a:p>
            <a:pPr marL="128588"/>
            <a:r>
              <a:rPr lang="en-US" sz="450"/>
              <a:t>G 48</a:t>
            </a:r>
          </a:p>
          <a:p>
            <a:pPr marL="128588"/>
            <a:r>
              <a:rPr lang="en-US" sz="450"/>
              <a:t>B 76</a:t>
            </a:r>
          </a:p>
        </p:txBody>
      </p:sp>
      <p:sp>
        <p:nvSpPr>
          <p:cNvPr id="10" name="Rectangle 9"/>
          <p:cNvSpPr/>
          <p:nvPr/>
        </p:nvSpPr>
        <p:spPr>
          <a:xfrm>
            <a:off x="14877082"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Zest</a:t>
            </a:r>
            <a:br>
              <a:rPr lang="en-US" sz="450" b="1"/>
            </a:br>
            <a:r>
              <a:rPr lang="en-US" sz="450" b="1"/>
              <a:t>Green</a:t>
            </a:r>
          </a:p>
          <a:p>
            <a:pPr marL="128588"/>
            <a:r>
              <a:rPr lang="en-US" sz="450"/>
              <a:t>R 149</a:t>
            </a:r>
          </a:p>
          <a:p>
            <a:pPr marL="128588"/>
            <a:r>
              <a:rPr lang="en-US" sz="450"/>
              <a:t>G 230</a:t>
            </a:r>
          </a:p>
          <a:p>
            <a:pPr marL="128588"/>
            <a:r>
              <a:rPr lang="en-US" sz="450"/>
              <a:t>B 22</a:t>
            </a:r>
          </a:p>
        </p:txBody>
      </p:sp>
      <p:sp>
        <p:nvSpPr>
          <p:cNvPr id="11" name="Rectangle 10"/>
          <p:cNvSpPr/>
          <p:nvPr/>
        </p:nvSpPr>
        <p:spPr>
          <a:xfrm>
            <a:off x="12496802" y="246860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Capgemini Blue</a:t>
            </a:r>
            <a:r>
              <a:rPr lang="en-US" sz="450"/>
              <a:t> (-50%)</a:t>
            </a:r>
          </a:p>
          <a:p>
            <a:pPr marL="128588"/>
            <a:r>
              <a:rPr lang="en-US" sz="450"/>
              <a:t>R 128</a:t>
            </a:r>
          </a:p>
          <a:p>
            <a:pPr marL="128588"/>
            <a:r>
              <a:rPr lang="en-US" sz="450"/>
              <a:t>G 184</a:t>
            </a:r>
          </a:p>
          <a:p>
            <a:pPr marL="128588"/>
            <a:r>
              <a:rPr lang="en-US" sz="450"/>
              <a:t>B 214</a:t>
            </a:r>
          </a:p>
        </p:txBody>
      </p:sp>
      <p:sp>
        <p:nvSpPr>
          <p:cNvPr id="12" name="Rectangle 11"/>
          <p:cNvSpPr/>
          <p:nvPr/>
        </p:nvSpPr>
        <p:spPr>
          <a:xfrm>
            <a:off x="13091871" y="246860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a:t>Vibrant</a:t>
            </a:r>
            <a:br>
              <a:rPr lang="en-US" sz="450" b="1"/>
            </a:br>
            <a:r>
              <a:rPr lang="en-US" sz="450" b="1"/>
              <a:t>Blue</a:t>
            </a:r>
            <a:r>
              <a:rPr lang="en-US" sz="450"/>
              <a:t> (-50%)</a:t>
            </a:r>
          </a:p>
          <a:p>
            <a:pPr marL="128588"/>
            <a:r>
              <a:rPr lang="en-US" sz="450"/>
              <a:t>R 136</a:t>
            </a:r>
          </a:p>
          <a:p>
            <a:pPr marL="128588"/>
            <a:r>
              <a:rPr lang="en-US" sz="450"/>
              <a:t>G 213</a:t>
            </a:r>
          </a:p>
          <a:p>
            <a:pPr marL="128588"/>
            <a:r>
              <a:rPr lang="en-US" sz="450"/>
              <a:t>B 237</a:t>
            </a:r>
          </a:p>
        </p:txBody>
      </p:sp>
      <p:sp>
        <p:nvSpPr>
          <p:cNvPr id="14" name="Rectangle 13"/>
          <p:cNvSpPr/>
          <p:nvPr/>
        </p:nvSpPr>
        <p:spPr>
          <a:xfrm>
            <a:off x="13686942" y="246860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Purple</a:t>
            </a:r>
          </a:p>
          <a:p>
            <a:pPr marL="128588"/>
            <a:r>
              <a:rPr lang="en-US" sz="450"/>
              <a:t>R 109</a:t>
            </a:r>
          </a:p>
          <a:p>
            <a:pPr marL="128588"/>
            <a:r>
              <a:rPr lang="en-US" sz="450"/>
              <a:t>G 100</a:t>
            </a:r>
          </a:p>
          <a:p>
            <a:pPr marL="128588"/>
            <a:r>
              <a:rPr lang="en-US" sz="450"/>
              <a:t>B 204</a:t>
            </a:r>
          </a:p>
        </p:txBody>
      </p:sp>
      <p:sp>
        <p:nvSpPr>
          <p:cNvPr id="15" name="Rectangle 14"/>
          <p:cNvSpPr/>
          <p:nvPr/>
        </p:nvSpPr>
        <p:spPr>
          <a:xfrm>
            <a:off x="14282011" y="246860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Orange</a:t>
            </a:r>
          </a:p>
          <a:p>
            <a:pPr marL="128588"/>
            <a:r>
              <a:rPr lang="en-US" sz="450"/>
              <a:t>R 255</a:t>
            </a:r>
          </a:p>
          <a:p>
            <a:pPr marL="128588"/>
            <a:r>
              <a:rPr lang="en-US" sz="450"/>
              <a:t>G 99</a:t>
            </a:r>
          </a:p>
          <a:p>
            <a:pPr marL="128588"/>
            <a:r>
              <a:rPr lang="en-US" sz="450"/>
              <a:t>B 39</a:t>
            </a:r>
          </a:p>
        </p:txBody>
      </p:sp>
      <p:sp>
        <p:nvSpPr>
          <p:cNvPr id="16" name="Rectangle 15"/>
          <p:cNvSpPr/>
          <p:nvPr/>
        </p:nvSpPr>
        <p:spPr>
          <a:xfrm>
            <a:off x="14877082" y="246860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Green</a:t>
            </a:r>
          </a:p>
          <a:p>
            <a:pPr marL="128588"/>
            <a:r>
              <a:rPr lang="en-US" sz="450"/>
              <a:t>R 200</a:t>
            </a:r>
          </a:p>
          <a:p>
            <a:pPr marL="128588"/>
            <a:r>
              <a:rPr lang="en-US" sz="450"/>
              <a:t>G 255</a:t>
            </a:r>
          </a:p>
          <a:p>
            <a:pPr marL="128588"/>
            <a:r>
              <a:rPr lang="en-US" sz="450"/>
              <a:t>B 22</a:t>
            </a:r>
          </a:p>
        </p:txBody>
      </p:sp>
      <p:sp>
        <p:nvSpPr>
          <p:cNvPr id="17" name="Rectangle 16"/>
          <p:cNvSpPr/>
          <p:nvPr/>
        </p:nvSpPr>
        <p:spPr>
          <a:xfrm>
            <a:off x="13686942" y="308993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Purple</a:t>
            </a:r>
          </a:p>
          <a:p>
            <a:pPr marL="128588"/>
            <a:r>
              <a:rPr lang="en-US" sz="450"/>
              <a:t>R 126</a:t>
            </a:r>
          </a:p>
          <a:p>
            <a:pPr marL="128588"/>
            <a:r>
              <a:rPr lang="en-US" sz="450"/>
              <a:t>G 57</a:t>
            </a:r>
          </a:p>
          <a:p>
            <a:pPr marL="128588"/>
            <a:r>
              <a:rPr lang="en-US" sz="450"/>
              <a:t>B 186</a:t>
            </a:r>
          </a:p>
        </p:txBody>
      </p:sp>
      <p:sp>
        <p:nvSpPr>
          <p:cNvPr id="18" name="Rectangle 17"/>
          <p:cNvSpPr/>
          <p:nvPr/>
        </p:nvSpPr>
        <p:spPr>
          <a:xfrm>
            <a:off x="14877082" y="308993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Green</a:t>
            </a:r>
          </a:p>
          <a:p>
            <a:pPr marL="128588"/>
            <a:r>
              <a:rPr lang="en-US" sz="450"/>
              <a:t>R 0</a:t>
            </a:r>
          </a:p>
          <a:p>
            <a:pPr marL="128588"/>
            <a:r>
              <a:rPr lang="en-US" sz="450"/>
              <a:t>G 195</a:t>
            </a:r>
          </a:p>
          <a:p>
            <a:pPr marL="128588"/>
            <a:r>
              <a:rPr lang="en-US" sz="450"/>
              <a:t>B 123</a:t>
            </a:r>
          </a:p>
        </p:txBody>
      </p:sp>
      <p:sp>
        <p:nvSpPr>
          <p:cNvPr id="19" name="Rectangle 18"/>
          <p:cNvSpPr/>
          <p:nvPr/>
        </p:nvSpPr>
        <p:spPr>
          <a:xfrm>
            <a:off x="14877082" y="494891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Green</a:t>
            </a:r>
          </a:p>
          <a:p>
            <a:pPr marL="128588"/>
            <a:r>
              <a:rPr lang="en-US" sz="450"/>
              <a:t>R 21</a:t>
            </a:r>
          </a:p>
          <a:p>
            <a:pPr marL="128588"/>
            <a:r>
              <a:rPr lang="en-US" sz="450"/>
              <a:t>G 99</a:t>
            </a:r>
          </a:p>
          <a:p>
            <a:pPr marL="128588"/>
            <a:r>
              <a:rPr lang="en-US" sz="450"/>
              <a:t>B 107</a:t>
            </a:r>
          </a:p>
        </p:txBody>
      </p:sp>
      <p:sp>
        <p:nvSpPr>
          <p:cNvPr id="20" name="Rectangle 19"/>
          <p:cNvSpPr/>
          <p:nvPr/>
        </p:nvSpPr>
        <p:spPr>
          <a:xfrm>
            <a:off x="14877082" y="433008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Aqua</a:t>
            </a:r>
          </a:p>
          <a:p>
            <a:pPr marL="128588"/>
            <a:r>
              <a:rPr lang="en-US" sz="450"/>
              <a:t>R 15</a:t>
            </a:r>
          </a:p>
          <a:p>
            <a:pPr marL="128588"/>
            <a:r>
              <a:rPr lang="en-US" sz="450"/>
              <a:t>G 153</a:t>
            </a:r>
          </a:p>
          <a:p>
            <a:pPr marL="128588"/>
            <a:r>
              <a:rPr lang="en-US" sz="450"/>
              <a:t>B 156</a:t>
            </a:r>
          </a:p>
        </p:txBody>
      </p:sp>
      <p:sp>
        <p:nvSpPr>
          <p:cNvPr id="21" name="Rectangle 20"/>
          <p:cNvSpPr/>
          <p:nvPr/>
        </p:nvSpPr>
        <p:spPr>
          <a:xfrm>
            <a:off x="14877082"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Bright</a:t>
            </a:r>
            <a:br>
              <a:rPr lang="en-US" sz="450" b="1"/>
            </a:br>
            <a:r>
              <a:rPr lang="en-US" sz="450" b="1"/>
              <a:t>Aqua</a:t>
            </a:r>
          </a:p>
          <a:p>
            <a:pPr marL="128588"/>
            <a:r>
              <a:rPr lang="en-US" sz="450"/>
              <a:t>R 1</a:t>
            </a:r>
          </a:p>
          <a:p>
            <a:pPr marL="128588"/>
            <a:r>
              <a:rPr lang="en-US" sz="450"/>
              <a:t>G 209</a:t>
            </a:r>
          </a:p>
          <a:p>
            <a:pPr marL="128588"/>
            <a:r>
              <a:rPr lang="en-US" sz="450"/>
              <a:t>B 208</a:t>
            </a:r>
          </a:p>
        </p:txBody>
      </p:sp>
      <p:sp>
        <p:nvSpPr>
          <p:cNvPr id="22" name="Rectangle 21"/>
          <p:cNvSpPr/>
          <p:nvPr/>
        </p:nvSpPr>
        <p:spPr>
          <a:xfrm>
            <a:off x="14282011" y="308993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Peach</a:t>
            </a:r>
          </a:p>
          <a:p>
            <a:pPr marL="128588"/>
            <a:r>
              <a:rPr lang="en-US" sz="450"/>
              <a:t>R 255</a:t>
            </a:r>
          </a:p>
          <a:p>
            <a:pPr marL="128588"/>
            <a:r>
              <a:rPr lang="en-US" sz="450"/>
              <a:t>G 126</a:t>
            </a:r>
          </a:p>
          <a:p>
            <a:pPr marL="128588"/>
            <a:r>
              <a:rPr lang="en-US" sz="450"/>
              <a:t>B 131</a:t>
            </a:r>
          </a:p>
        </p:txBody>
      </p:sp>
      <p:sp>
        <p:nvSpPr>
          <p:cNvPr id="23" name="Rectangle 22"/>
          <p:cNvSpPr/>
          <p:nvPr/>
        </p:nvSpPr>
        <p:spPr>
          <a:xfrm>
            <a:off x="1428201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Light</a:t>
            </a:r>
            <a:br>
              <a:rPr lang="en-US" sz="450" b="1"/>
            </a:br>
            <a:r>
              <a:rPr lang="en-US" sz="450" b="1"/>
              <a:t>Claret</a:t>
            </a:r>
          </a:p>
          <a:p>
            <a:pPr marL="128588"/>
            <a:r>
              <a:rPr lang="en-US" sz="450"/>
              <a:t>R 203</a:t>
            </a:r>
          </a:p>
          <a:p>
            <a:pPr marL="128588"/>
            <a:r>
              <a:rPr lang="en-US" sz="450"/>
              <a:t>G 41</a:t>
            </a:r>
          </a:p>
          <a:p>
            <a:pPr marL="128588"/>
            <a:r>
              <a:rPr lang="en-US" sz="450"/>
              <a:t>B 128</a:t>
            </a:r>
          </a:p>
        </p:txBody>
      </p:sp>
      <p:sp>
        <p:nvSpPr>
          <p:cNvPr id="24" name="Rectangle 23"/>
          <p:cNvSpPr/>
          <p:nvPr/>
        </p:nvSpPr>
        <p:spPr>
          <a:xfrm>
            <a:off x="14282011" y="433008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Claret</a:t>
            </a:r>
          </a:p>
          <a:p>
            <a:pPr marL="128588"/>
            <a:r>
              <a:rPr lang="en-US" sz="450"/>
              <a:t>R 134</a:t>
            </a:r>
          </a:p>
          <a:p>
            <a:pPr marL="128588"/>
            <a:r>
              <a:rPr lang="en-US" sz="450"/>
              <a:t>G 8</a:t>
            </a:r>
          </a:p>
          <a:p>
            <a:pPr marL="128588"/>
            <a:r>
              <a:rPr lang="en-US" sz="450"/>
              <a:t>B 100</a:t>
            </a:r>
          </a:p>
        </p:txBody>
      </p:sp>
      <p:sp>
        <p:nvSpPr>
          <p:cNvPr id="25" name="Rectangle 24"/>
          <p:cNvSpPr/>
          <p:nvPr/>
        </p:nvSpPr>
        <p:spPr>
          <a:xfrm>
            <a:off x="12568133" y="1433862"/>
            <a:ext cx="428002"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Primary</a:t>
            </a:r>
          </a:p>
        </p:txBody>
      </p:sp>
      <p:sp>
        <p:nvSpPr>
          <p:cNvPr id="26" name="Rectangle 25"/>
          <p:cNvSpPr/>
          <p:nvPr/>
        </p:nvSpPr>
        <p:spPr>
          <a:xfrm>
            <a:off x="12601799" y="2313292"/>
            <a:ext cx="633187"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Infographic</a:t>
            </a:r>
          </a:p>
        </p:txBody>
      </p:sp>
      <p:sp>
        <p:nvSpPr>
          <p:cNvPr id="27" name="Rectangle 26"/>
          <p:cNvSpPr/>
          <p:nvPr/>
        </p:nvSpPr>
        <p:spPr>
          <a:xfrm>
            <a:off x="13780718" y="1433862"/>
            <a:ext cx="565860" cy="98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a:solidFill>
                  <a:schemeClr val="tx2"/>
                </a:solidFill>
              </a:rPr>
              <a:t>Secondary</a:t>
            </a:r>
          </a:p>
        </p:txBody>
      </p:sp>
      <p:sp>
        <p:nvSpPr>
          <p:cNvPr id="28" name="Rectangle 27"/>
          <p:cNvSpPr/>
          <p:nvPr/>
        </p:nvSpPr>
        <p:spPr>
          <a:xfrm>
            <a:off x="13686942"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a:t>Dark</a:t>
            </a:r>
            <a:br>
              <a:rPr lang="en-US" sz="450" b="1"/>
            </a:br>
            <a:r>
              <a:rPr lang="en-US" sz="450" b="1"/>
              <a:t>Purple</a:t>
            </a:r>
          </a:p>
          <a:p>
            <a:pPr marL="128588"/>
            <a:r>
              <a:rPr lang="en-US" sz="450"/>
              <a:t>R 71</a:t>
            </a:r>
          </a:p>
          <a:p>
            <a:pPr marL="128588"/>
            <a:r>
              <a:rPr lang="en-US" sz="450"/>
              <a:t>G 1</a:t>
            </a:r>
          </a:p>
          <a:p>
            <a:pPr marL="128588"/>
            <a:r>
              <a:rPr lang="en-US" sz="450"/>
              <a:t>B 167</a:t>
            </a:r>
          </a:p>
        </p:txBody>
      </p:sp>
    </p:spTree>
    <p:extLst>
      <p:ext uri="{BB962C8B-B14F-4D97-AF65-F5344CB8AC3E}">
        <p14:creationId xmlns:p14="http://schemas.microsoft.com/office/powerpoint/2010/main" val="4210289439"/>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9897">
          <p15:clr>
            <a:srgbClr val="F26B43"/>
          </p15:clr>
        </p15:guide>
        <p15:guide id="3" pos="34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5120">
          <p15:clr>
            <a:srgbClr val="F26B43"/>
          </p15:clr>
        </p15:guide>
        <p15:guide id="8" pos="4999">
          <p15:clr>
            <a:srgbClr val="F26B43"/>
          </p15:clr>
        </p15:guide>
        <p15:guide id="9" pos="524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0.xml"/><Relationship Id="rId5" Type="http://schemas.openxmlformats.org/officeDocument/2006/relationships/image" Target="../media/image25.jpe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6.jpeg"/><Relationship Id="rId1" Type="http://schemas.openxmlformats.org/officeDocument/2006/relationships/slideLayout" Target="../slideLayouts/slideLayout36.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8.png"/><Relationship Id="rId1" Type="http://schemas.openxmlformats.org/officeDocument/2006/relationships/slideLayout" Target="../slideLayouts/slideLayout21.xml"/><Relationship Id="rId4" Type="http://schemas.openxmlformats.org/officeDocument/2006/relationships/hyperlink" Target="http://www.capgemini.com/about/group/values-ethics"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0.png"/><Relationship Id="rId2" Type="http://schemas.openxmlformats.org/officeDocument/2006/relationships/tags" Target="../tags/tag25.xml"/><Relationship Id="rId1" Type="http://schemas.openxmlformats.org/officeDocument/2006/relationships/vmlDrawing" Target="../drawings/vmlDrawing22.vml"/><Relationship Id="rId6" Type="http://schemas.openxmlformats.org/officeDocument/2006/relationships/image" Target="../media/image69.emf"/><Relationship Id="rId5" Type="http://schemas.openxmlformats.org/officeDocument/2006/relationships/oleObject" Target="../embeddings/oleObject22.bin"/><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72.png"/><Relationship Id="rId2" Type="http://schemas.openxmlformats.org/officeDocument/2006/relationships/tags" Target="../tags/tag26.xml"/><Relationship Id="rId1" Type="http://schemas.openxmlformats.org/officeDocument/2006/relationships/vmlDrawing" Target="../drawings/vmlDrawing23.vml"/><Relationship Id="rId6" Type="http://schemas.openxmlformats.org/officeDocument/2006/relationships/image" Target="../media/image71.png"/><Relationship Id="rId5" Type="http://schemas.openxmlformats.org/officeDocument/2006/relationships/image" Target="../media/image69.emf"/><Relationship Id="rId4" Type="http://schemas.openxmlformats.org/officeDocument/2006/relationships/oleObject" Target="../embeddings/oleObject23.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5.sv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77.sv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svg"/><Relationship Id="rId12" Type="http://schemas.openxmlformats.org/officeDocument/2006/relationships/image" Target="../media/image87.emf"/><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81.png"/><Relationship Id="rId11" Type="http://schemas.openxmlformats.org/officeDocument/2006/relationships/image" Target="../media/image86.emf"/><Relationship Id="rId5" Type="http://schemas.openxmlformats.org/officeDocument/2006/relationships/image" Target="../media/image80.svg"/><Relationship Id="rId10" Type="http://schemas.openxmlformats.org/officeDocument/2006/relationships/image" Target="../media/image85.emf"/><Relationship Id="rId4" Type="http://schemas.openxmlformats.org/officeDocument/2006/relationships/image" Target="../media/image79.png"/><Relationship Id="rId9" Type="http://schemas.openxmlformats.org/officeDocument/2006/relationships/image" Target="../media/image84.sv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28.gif"/><Relationship Id="rId4" Type="http://schemas.openxmlformats.org/officeDocument/2006/relationships/image" Target="../media/image27.svg"/></Relationships>
</file>

<file path=ppt/slides/_rels/slide2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jp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emf"/><Relationship Id="rId14" Type="http://schemas.openxmlformats.org/officeDocument/2006/relationships/image" Target="../media/image99.png"/></Relationships>
</file>

<file path=ppt/slides/_rels/slide21.xml.rels><?xml version="1.0" encoding="UTF-8" standalone="yes"?>
<Relationships xmlns="http://schemas.openxmlformats.org/package/2006/relationships"><Relationship Id="rId8" Type="http://schemas.openxmlformats.org/officeDocument/2006/relationships/hyperlink" Target="https://www.capgemini.com/experts/" TargetMode="External"/><Relationship Id="rId3" Type="http://schemas.openxmlformats.org/officeDocument/2006/relationships/slideLayout" Target="../slideLayouts/slideLayout9.xml"/><Relationship Id="rId7" Type="http://schemas.openxmlformats.org/officeDocument/2006/relationships/hyperlink" Target="https://www.capgemini.com/" TargetMode="External"/><Relationship Id="rId2" Type="http://schemas.openxmlformats.org/officeDocument/2006/relationships/tags" Target="../tags/tag27.xml"/><Relationship Id="rId1" Type="http://schemas.openxmlformats.org/officeDocument/2006/relationships/vmlDrawing" Target="../drawings/vmlDrawing24.vml"/><Relationship Id="rId6" Type="http://schemas.openxmlformats.org/officeDocument/2006/relationships/image" Target="../media/image100.png"/><Relationship Id="rId11" Type="http://schemas.openxmlformats.org/officeDocument/2006/relationships/image" Target="../media/image101.png"/><Relationship Id="rId5" Type="http://schemas.openxmlformats.org/officeDocument/2006/relationships/image" Target="../media/image69.emf"/><Relationship Id="rId10" Type="http://schemas.openxmlformats.org/officeDocument/2006/relationships/hyperlink" Target="https://www.content-loop.com/" TargetMode="External"/><Relationship Id="rId4" Type="http://schemas.openxmlformats.org/officeDocument/2006/relationships/oleObject" Target="../embeddings/oleObject24.bin"/><Relationship Id="rId9" Type="http://schemas.openxmlformats.org/officeDocument/2006/relationships/hyperlink" Target="https://www.capgemini.com/beyond-the-buzz"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31.sv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1.jpeg"/><Relationship Id="rId21" Type="http://schemas.openxmlformats.org/officeDocument/2006/relationships/image" Target="../media/image58.jpeg"/><Relationship Id="rId7" Type="http://schemas.openxmlformats.org/officeDocument/2006/relationships/image" Target="../media/image45.jpeg"/><Relationship Id="rId12" Type="http://schemas.openxmlformats.org/officeDocument/2006/relationships/image" Target="../media/image50.jpeg"/><Relationship Id="rId17" Type="http://schemas.microsoft.com/office/2007/relationships/hdphoto" Target="../media/hdphoto1.wdp"/><Relationship Id="rId25" Type="http://schemas.openxmlformats.org/officeDocument/2006/relationships/image" Target="../media/image62.png"/><Relationship Id="rId2" Type="http://schemas.openxmlformats.org/officeDocument/2006/relationships/image" Target="../media/image40.jpeg"/><Relationship Id="rId16" Type="http://schemas.openxmlformats.org/officeDocument/2006/relationships/image" Target="../media/image54.png"/><Relationship Id="rId20" Type="http://schemas.openxmlformats.org/officeDocument/2006/relationships/image" Target="../media/image57.png"/><Relationship Id="rId1" Type="http://schemas.openxmlformats.org/officeDocument/2006/relationships/slideLayout" Target="../slideLayouts/slideLayout35.xml"/><Relationship Id="rId6" Type="http://schemas.openxmlformats.org/officeDocument/2006/relationships/image" Target="../media/image44.jpeg"/><Relationship Id="rId11" Type="http://schemas.openxmlformats.org/officeDocument/2006/relationships/image" Target="../media/image49.jpeg"/><Relationship Id="rId24" Type="http://schemas.openxmlformats.org/officeDocument/2006/relationships/image" Target="../media/image61.png"/><Relationship Id="rId5" Type="http://schemas.openxmlformats.org/officeDocument/2006/relationships/image" Target="../media/image43.jpeg"/><Relationship Id="rId15" Type="http://schemas.openxmlformats.org/officeDocument/2006/relationships/image" Target="../media/image53.jpeg"/><Relationship Id="rId23" Type="http://schemas.openxmlformats.org/officeDocument/2006/relationships/image" Target="../media/image60.png"/><Relationship Id="rId10" Type="http://schemas.openxmlformats.org/officeDocument/2006/relationships/image" Target="../media/image48.jpeg"/><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7.jpeg"/><Relationship Id="rId14" Type="http://schemas.openxmlformats.org/officeDocument/2006/relationships/image" Target="../media/image52.jpeg"/><Relationship Id="rId22" Type="http://schemas.openxmlformats.org/officeDocument/2006/relationships/image" Target="../media/image59.png"/><Relationship Id="rId27"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C48ED90-2455-494A-9A71-1829646AB812}"/>
              </a:ext>
            </a:extLst>
          </p:cNvPr>
          <p:cNvPicPr>
            <a:picLocks noChangeAspect="1"/>
          </p:cNvPicPr>
          <p:nvPr/>
        </p:nvPicPr>
        <p:blipFill rotWithShape="1">
          <a:blip r:embed="rId3">
            <a:extLst>
              <a:ext uri="{28A0092B-C50C-407E-A947-70E740481C1C}">
                <a14:useLocalDpi xmlns:a14="http://schemas.microsoft.com/office/drawing/2010/main" val="0"/>
              </a:ext>
            </a:extLst>
          </a:blip>
          <a:srcRect r="50421" b="5486"/>
          <a:stretch/>
        </p:blipFill>
        <p:spPr>
          <a:xfrm>
            <a:off x="0" y="1"/>
            <a:ext cx="4909681" cy="6858000"/>
          </a:xfrm>
          <a:prstGeom prst="rect">
            <a:avLst/>
          </a:prstGeom>
        </p:spPr>
      </p:pic>
      <p:sp>
        <p:nvSpPr>
          <p:cNvPr id="44" name="Rectangle 6">
            <a:extLst>
              <a:ext uri="{FF2B5EF4-FFF2-40B4-BE49-F238E27FC236}">
                <a16:creationId xmlns:a16="http://schemas.microsoft.com/office/drawing/2014/main" id="{414D0634-D5DE-42AA-95A3-4CDD7CECDE43}"/>
              </a:ext>
            </a:extLst>
          </p:cNvPr>
          <p:cNvSpPr>
            <a:spLocks noGrp="1" noChangeArrowheads="1"/>
          </p:cNvSpPr>
          <p:nvPr>
            <p:ph type="title"/>
          </p:nvPr>
        </p:nvSpPr>
        <p:spPr>
          <a:xfrm>
            <a:off x="5943644" y="944349"/>
            <a:ext cx="4591411" cy="2642986"/>
          </a:xfrm>
        </p:spPr>
        <p:txBody>
          <a:bodyPr anchor="t">
            <a:normAutofit fontScale="90000"/>
          </a:bodyPr>
          <a:lstStyle/>
          <a:p>
            <a:pPr algn="ctr"/>
            <a:r>
              <a:rPr lang="en-US" sz="6000" b="1" dirty="0">
                <a:solidFill>
                  <a:srgbClr val="0070AD"/>
                </a:solidFill>
                <a:latin typeface="+mn-lt"/>
                <a:cs typeface="Arial" panose="020B0604020202020204" pitchFamily="34" charset="0"/>
              </a:rPr>
              <a:t>Welcome to Capgemini </a:t>
            </a:r>
            <a:br>
              <a:rPr lang="en-US" sz="2800" b="1" dirty="0">
                <a:solidFill>
                  <a:schemeClr val="accent3">
                    <a:lumMod val="90000"/>
                    <a:lumOff val="10000"/>
                  </a:schemeClr>
                </a:solidFill>
              </a:rPr>
            </a:br>
            <a:br>
              <a:rPr lang="en-US" sz="2800" b="1" dirty="0">
                <a:solidFill>
                  <a:schemeClr val="accent3">
                    <a:lumMod val="90000"/>
                    <a:lumOff val="10000"/>
                  </a:schemeClr>
                </a:solidFill>
              </a:rPr>
            </a:br>
            <a:br>
              <a:rPr lang="en-US" sz="2800" b="1" dirty="0">
                <a:solidFill>
                  <a:schemeClr val="accent3">
                    <a:lumMod val="90000"/>
                    <a:lumOff val="10000"/>
                  </a:schemeClr>
                </a:solidFill>
              </a:rPr>
            </a:br>
            <a:br>
              <a:rPr lang="en-US" sz="2800" b="1" dirty="0">
                <a:solidFill>
                  <a:schemeClr val="accent3">
                    <a:lumMod val="90000"/>
                    <a:lumOff val="10000"/>
                  </a:schemeClr>
                </a:solidFill>
              </a:rPr>
            </a:br>
            <a:br>
              <a:rPr lang="en-US" sz="2800" b="1" dirty="0">
                <a:solidFill>
                  <a:schemeClr val="accent3">
                    <a:lumMod val="90000"/>
                    <a:lumOff val="10000"/>
                  </a:schemeClr>
                </a:solidFill>
              </a:rPr>
            </a:br>
            <a:br>
              <a:rPr lang="en-US" sz="2800" b="1" dirty="0">
                <a:solidFill>
                  <a:schemeClr val="accent3">
                    <a:lumMod val="90000"/>
                    <a:lumOff val="10000"/>
                  </a:schemeClr>
                </a:solidFill>
              </a:rPr>
            </a:br>
            <a:br>
              <a:rPr lang="en-US" sz="2800" b="1" dirty="0">
                <a:solidFill>
                  <a:schemeClr val="accent3">
                    <a:lumMod val="90000"/>
                    <a:lumOff val="10000"/>
                  </a:schemeClr>
                </a:solidFill>
              </a:rPr>
            </a:br>
            <a:br>
              <a:rPr lang="en-US" sz="2800" b="1" dirty="0">
                <a:solidFill>
                  <a:schemeClr val="accent3">
                    <a:lumMod val="90000"/>
                    <a:lumOff val="10000"/>
                  </a:schemeClr>
                </a:solidFill>
              </a:rPr>
            </a:br>
            <a:endParaRPr lang="en-US" sz="2200" b="1" dirty="0">
              <a:solidFill>
                <a:srgbClr val="BA0065"/>
              </a:solidFill>
              <a:latin typeface="+mn-lt"/>
              <a:cs typeface="Arial" panose="020B0604020202020204" pitchFamily="34" charset="0"/>
            </a:endParaRPr>
          </a:p>
        </p:txBody>
      </p:sp>
      <p:sp>
        <p:nvSpPr>
          <p:cNvPr id="45" name="Subtitle 1">
            <a:extLst>
              <a:ext uri="{FF2B5EF4-FFF2-40B4-BE49-F238E27FC236}">
                <a16:creationId xmlns:a16="http://schemas.microsoft.com/office/drawing/2014/main" id="{B9894490-FFFE-4C94-B529-1EF6A9AA4480}"/>
              </a:ext>
            </a:extLst>
          </p:cNvPr>
          <p:cNvSpPr>
            <a:spLocks noGrp="1"/>
          </p:cNvSpPr>
          <p:nvPr>
            <p:ph type="body" sz="quarter" idx="13"/>
          </p:nvPr>
        </p:nvSpPr>
        <p:spPr>
          <a:xfrm>
            <a:off x="1409302" y="6244537"/>
            <a:ext cx="1411720" cy="412363"/>
          </a:xfrm>
        </p:spPr>
        <p:txBody>
          <a:bodyPr/>
          <a:lstStyle/>
          <a:p>
            <a:r>
              <a:rPr lang="en-US" sz="1600">
                <a:solidFill>
                  <a:schemeClr val="accent3">
                    <a:lumMod val="90000"/>
                    <a:lumOff val="10000"/>
                  </a:schemeClr>
                </a:solidFill>
              </a:rPr>
              <a:t>Oct </a:t>
            </a:r>
            <a:r>
              <a:rPr lang="en-US" sz="1600" dirty="0">
                <a:solidFill>
                  <a:schemeClr val="accent3">
                    <a:lumMod val="90000"/>
                    <a:lumOff val="10000"/>
                  </a:schemeClr>
                </a:solidFill>
              </a:rPr>
              <a:t>2019</a:t>
            </a:r>
          </a:p>
        </p:txBody>
      </p:sp>
      <p:pic>
        <p:nvPicPr>
          <p:cNvPr id="14" name="Picture 13">
            <a:extLst>
              <a:ext uri="{FF2B5EF4-FFF2-40B4-BE49-F238E27FC236}">
                <a16:creationId xmlns:a16="http://schemas.microsoft.com/office/drawing/2014/main" id="{21AC3F05-23F5-4E77-AABD-A87695A363E3}"/>
              </a:ext>
            </a:extLst>
          </p:cNvPr>
          <p:cNvPicPr>
            <a:picLocks noChangeAspect="1"/>
          </p:cNvPicPr>
          <p:nvPr/>
        </p:nvPicPr>
        <p:blipFill rotWithShape="1">
          <a:blip r:embed="rId4">
            <a:extLst>
              <a:ext uri="{28A0092B-C50C-407E-A947-70E740481C1C}">
                <a14:useLocalDpi xmlns:a14="http://schemas.microsoft.com/office/drawing/2010/main" val="0"/>
              </a:ext>
            </a:extLst>
          </a:blip>
          <a:srcRect l="2047" t="24908" r="63817" b="14525"/>
          <a:stretch/>
        </p:blipFill>
        <p:spPr>
          <a:xfrm>
            <a:off x="268876" y="1339412"/>
            <a:ext cx="4160758" cy="4153636"/>
          </a:xfrm>
          <a:prstGeom prst="rect">
            <a:avLst/>
          </a:prstGeom>
        </p:spPr>
      </p:pic>
      <p:sp>
        <p:nvSpPr>
          <p:cNvPr id="15" name="Arc 14">
            <a:extLst>
              <a:ext uri="{FF2B5EF4-FFF2-40B4-BE49-F238E27FC236}">
                <a16:creationId xmlns:a16="http://schemas.microsoft.com/office/drawing/2014/main" id="{1904F5AD-94BB-477E-8962-66E55C8D203E}"/>
              </a:ext>
            </a:extLst>
          </p:cNvPr>
          <p:cNvSpPr/>
          <p:nvPr/>
        </p:nvSpPr>
        <p:spPr>
          <a:xfrm>
            <a:off x="261437" y="1322131"/>
            <a:ext cx="4160758" cy="4160756"/>
          </a:xfrm>
          <a:prstGeom prst="arc">
            <a:avLst>
              <a:gd name="adj1" fmla="val 13658166"/>
              <a:gd name="adj2" fmla="val 3067441"/>
            </a:avLst>
          </a:prstGeom>
          <a:ln w="76200">
            <a:solidFill>
              <a:srgbClr val="32414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pt-PT" sz="2400" b="1" i="0" u="none" strike="noStrike" kern="1200" cap="none" spc="0" normalizeH="0" baseline="0" noProof="0">
              <a:ln>
                <a:noFill/>
              </a:ln>
              <a:solidFill>
                <a:srgbClr val="00264A"/>
              </a:solidFill>
              <a:effectLst/>
              <a:uLnTx/>
              <a:uFillTx/>
              <a:latin typeface="Verdana"/>
              <a:ea typeface="+mn-ea"/>
              <a:cs typeface="Arial" panose="020B0604020202020204" pitchFamily="34" charset="0"/>
            </a:endParaRPr>
          </a:p>
        </p:txBody>
      </p:sp>
      <p:sp>
        <p:nvSpPr>
          <p:cNvPr id="16" name="Ellipse 2">
            <a:extLst>
              <a:ext uri="{FF2B5EF4-FFF2-40B4-BE49-F238E27FC236}">
                <a16:creationId xmlns:a16="http://schemas.microsoft.com/office/drawing/2014/main" id="{DB8E0507-E2F5-48E7-97BB-FCFF53E24ABC}"/>
              </a:ext>
            </a:extLst>
          </p:cNvPr>
          <p:cNvSpPr/>
          <p:nvPr/>
        </p:nvSpPr>
        <p:spPr>
          <a:xfrm>
            <a:off x="-1975806" y="-173683"/>
            <a:ext cx="2886926" cy="2886926"/>
          </a:xfrm>
          <a:prstGeom prst="ellipse">
            <a:avLst/>
          </a:prstGeom>
          <a:blipFill dpi="0" rotWithShape="0">
            <a:blip r:embed="rId5" cstate="print">
              <a:extLst>
                <a:ext uri="{28A0092B-C50C-407E-A947-70E740481C1C}">
                  <a14:useLocalDpi xmlns:a14="http://schemas.microsoft.com/office/drawing/2010/main" val="0"/>
                </a:ext>
              </a:extLst>
            </a:blip>
            <a:srcRect/>
            <a:stretch>
              <a:fillRect l="-31000" t="-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fr-FR" sz="2400" b="1" i="0" u="none" strike="noStrike" kern="1200" cap="none" spc="0" normalizeH="0" baseline="0" noProof="0">
              <a:ln>
                <a:noFill/>
              </a:ln>
              <a:solidFill>
                <a:srgbClr val="FFFFFF"/>
              </a:solidFill>
              <a:effectLst/>
              <a:uLnTx/>
              <a:uFillTx/>
              <a:latin typeface="Verdana"/>
              <a:ea typeface="+mn-ea"/>
              <a:cs typeface="Arial" panose="020B0604020202020204" pitchFamily="34" charset="0"/>
            </a:endParaRPr>
          </a:p>
        </p:txBody>
      </p:sp>
      <p:sp>
        <p:nvSpPr>
          <p:cNvPr id="17" name="Rectangle 6">
            <a:extLst>
              <a:ext uri="{FF2B5EF4-FFF2-40B4-BE49-F238E27FC236}">
                <a16:creationId xmlns:a16="http://schemas.microsoft.com/office/drawing/2014/main" id="{8C4CCA00-A5C0-4D2D-BEA1-3B3513D723B0}"/>
              </a:ext>
            </a:extLst>
          </p:cNvPr>
          <p:cNvSpPr txBox="1">
            <a:spLocks noChangeArrowheads="1"/>
          </p:cNvSpPr>
          <p:nvPr/>
        </p:nvSpPr>
        <p:spPr>
          <a:xfrm>
            <a:off x="5171118" y="4509628"/>
            <a:ext cx="6565867" cy="2007903"/>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lang="pt-PT" sz="195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br>
              <a:rPr kumimoji="0" lang="en-US" sz="2200" b="1" i="0" u="none" strike="noStrike" kern="1200" cap="none" spc="0" normalizeH="0" baseline="0" noProof="0" dirty="0">
                <a:ln>
                  <a:noFill/>
                </a:ln>
                <a:solidFill>
                  <a:srgbClr val="2B0A3D">
                    <a:lumMod val="90000"/>
                    <a:lumOff val="10000"/>
                  </a:srgbClr>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200" b="1" i="0" u="none" strike="noStrike" kern="1200" cap="none" spc="0" normalizeH="0" baseline="0" noProof="0" dirty="0">
                <a:ln>
                  <a:noFill/>
                </a:ln>
                <a:solidFill>
                  <a:srgbClr val="BA0065"/>
                </a:solidFill>
                <a:effectLst/>
                <a:uLnTx/>
                <a:uFillTx/>
                <a:latin typeface="Verdana"/>
                <a:ea typeface="Verdana" panose="020B0604030504040204" pitchFamily="34" charset="0"/>
                <a:cs typeface="Arial" panose="020B0604020202020204" pitchFamily="34" charset="0"/>
              </a:rPr>
              <a:t>Day 1</a:t>
            </a:r>
          </a:p>
          <a:p>
            <a:pPr marL="0" marR="0" lvl="0" indent="0" algn="l" defTabSz="685800" rtl="0" eaLnBrk="1" fontAlgn="auto" latinLnBrk="0" hangingPunct="1">
              <a:lnSpc>
                <a:spcPct val="90000"/>
              </a:lnSpc>
              <a:spcBef>
                <a:spcPct val="0"/>
              </a:spcBef>
              <a:spcAft>
                <a:spcPts val="100"/>
              </a:spcAft>
              <a:buClrTx/>
              <a:buSzTx/>
              <a:buFontTx/>
              <a:buNone/>
              <a:tabLst/>
              <a:defRPr/>
            </a:pPr>
            <a:br>
              <a:rPr kumimoji="0" lang="en-US" sz="2200" b="1" i="0" u="none" strike="noStrike" kern="1200" cap="none" spc="0" normalizeH="0" baseline="0" noProof="0" dirty="0">
                <a:ln>
                  <a:noFill/>
                </a:ln>
                <a:solidFill>
                  <a:srgbClr val="BA0065"/>
                </a:solidFill>
                <a:effectLst/>
                <a:uLnTx/>
                <a:uFillTx/>
                <a:latin typeface="Verdana"/>
                <a:ea typeface="Verdana" panose="020B0604030504040204" pitchFamily="34" charset="0"/>
                <a:cs typeface="Arial" panose="020B0604020202020204" pitchFamily="34" charset="0"/>
              </a:rPr>
            </a:br>
            <a:r>
              <a:rPr kumimoji="0" lang="en-US" sz="2200" b="1" i="0" u="none" strike="noStrike" kern="1200" cap="none" spc="0" normalizeH="0" baseline="0" noProof="0" dirty="0">
                <a:ln>
                  <a:noFill/>
                </a:ln>
                <a:solidFill>
                  <a:srgbClr val="BA0065"/>
                </a:solidFill>
                <a:effectLst/>
                <a:uLnTx/>
                <a:uFillTx/>
                <a:latin typeface="Verdana"/>
                <a:ea typeface="Verdana" panose="020B0604030504040204" pitchFamily="34" charset="0"/>
                <a:cs typeface="Arial" panose="020B0604020202020204" pitchFamily="34" charset="0"/>
              </a:rPr>
              <a:t>Capgemini America Inc.</a:t>
            </a:r>
          </a:p>
          <a:p>
            <a:pPr marL="0" marR="0" lvl="0" indent="0" algn="l" defTabSz="685800" rtl="0" eaLnBrk="1" fontAlgn="auto" latinLnBrk="0" hangingPunct="1">
              <a:lnSpc>
                <a:spcPct val="90000"/>
              </a:lnSpc>
              <a:spcBef>
                <a:spcPct val="0"/>
              </a:spcBef>
              <a:spcAft>
                <a:spcPts val="100"/>
              </a:spcAft>
              <a:buClrTx/>
              <a:buSzTx/>
              <a:buFontTx/>
              <a:buNone/>
              <a:tabLst/>
              <a:defRPr/>
            </a:pPr>
            <a:br>
              <a:rPr kumimoji="0" lang="en-US" sz="2200" b="1" i="0" u="none" strike="noStrike" kern="1200" cap="none" spc="0" normalizeH="0" baseline="0" noProof="0" dirty="0">
                <a:ln>
                  <a:noFill/>
                </a:ln>
                <a:solidFill>
                  <a:srgbClr val="BA0065"/>
                </a:solidFill>
                <a:effectLst/>
                <a:uLnTx/>
                <a:uFillTx/>
                <a:latin typeface="Verdana"/>
                <a:ea typeface="Verdana" panose="020B0604030504040204" pitchFamily="34" charset="0"/>
                <a:cs typeface="Arial" panose="020B0604020202020204" pitchFamily="34" charset="0"/>
              </a:rPr>
            </a:br>
            <a:r>
              <a:rPr kumimoji="0" lang="en-US" sz="2200" b="1" i="0" u="none" strike="noStrike" kern="1200" cap="none" spc="0" normalizeH="0" baseline="0" noProof="0" dirty="0">
                <a:ln>
                  <a:noFill/>
                </a:ln>
                <a:solidFill>
                  <a:srgbClr val="BA0065"/>
                </a:solidFill>
                <a:effectLst/>
                <a:uLnTx/>
                <a:uFillTx/>
                <a:latin typeface="Verdana"/>
                <a:ea typeface="Verdana" panose="020B0604030504040204" pitchFamily="34" charset="0"/>
                <a:cs typeface="Arial" panose="020B0604020202020204" pitchFamily="34" charset="0"/>
              </a:rPr>
              <a:t>Financial Services Strategic Business Unit</a:t>
            </a:r>
          </a:p>
        </p:txBody>
      </p:sp>
    </p:spTree>
    <p:extLst>
      <p:ext uri="{BB962C8B-B14F-4D97-AF65-F5344CB8AC3E}">
        <p14:creationId xmlns:p14="http://schemas.microsoft.com/office/powerpoint/2010/main" val="351737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1" presetClass="entr" presetSubtype="1" fill="hold" nodeType="withEffect">
                                  <p:stCondLst>
                                    <p:cond delay="100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1000"/>
                                        <p:tgtEl>
                                          <p:spTgt spid="14"/>
                                        </p:tgtEl>
                                      </p:cBhvr>
                                    </p:animEffect>
                                  </p:childTnLst>
                                </p:cTn>
                              </p:par>
                              <p:par>
                                <p:cTn id="11" presetID="8" presetClass="emph" presetSubtype="0" decel="100000" fill="hold" nodeType="withEffect">
                                  <p:stCondLst>
                                    <p:cond delay="1000"/>
                                  </p:stCondLst>
                                  <p:childTnLst>
                                    <p:animRot by="21600000">
                                      <p:cBhvr>
                                        <p:cTn id="12" dur="1000" fill="hold"/>
                                        <p:tgtEl>
                                          <p:spTgt spid="14"/>
                                        </p:tgtEl>
                                        <p:attrNameLst>
                                          <p:attrName>r</p:attrName>
                                        </p:attrNameLst>
                                      </p:cBhvr>
                                    </p:animRot>
                                  </p:childTnLst>
                                </p:cTn>
                              </p:par>
                              <p:par>
                                <p:cTn id="13" presetID="22" presetClass="entr" presetSubtype="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par>
                                <p:cTn id="16" presetID="2" presetClass="entr" presetSubtype="8" decel="100000" fill="hold" nodeType="withEffect">
                                  <p:stCondLst>
                                    <p:cond delay="100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50" fill="hold"/>
                                        <p:tgtEl>
                                          <p:spTgt spid="19"/>
                                        </p:tgtEl>
                                        <p:attrNameLst>
                                          <p:attrName>ppt_x</p:attrName>
                                        </p:attrNameLst>
                                      </p:cBhvr>
                                      <p:tavLst>
                                        <p:tav tm="0">
                                          <p:val>
                                            <p:strVal val="0-#ppt_w/2"/>
                                          </p:val>
                                        </p:tav>
                                        <p:tav tm="100000">
                                          <p:val>
                                            <p:strVal val="#ppt_x"/>
                                          </p:val>
                                        </p:tav>
                                      </p:tavLst>
                                    </p:anim>
                                    <p:anim calcmode="lin" valueType="num">
                                      <p:cBhvr additive="base">
                                        <p:cTn id="19"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rotWithShape="1">
          <a:blip r:embed="rId2" cstate="screen">
            <a:extLst>
              <a:ext uri="{28A0092B-C50C-407E-A947-70E740481C1C}">
                <a14:useLocalDpi xmlns:a14="http://schemas.microsoft.com/office/drawing/2010/main"/>
              </a:ext>
            </a:extLst>
          </a:blip>
          <a:srcRect r="-31441"/>
          <a:stretch/>
        </p:blipFill>
        <p:spPr>
          <a:xfrm>
            <a:off x="1" y="19551"/>
            <a:ext cx="12191999" cy="6858000"/>
          </a:xfrm>
          <a:prstGeom prst="rect">
            <a:avLst/>
          </a:prstGeom>
        </p:spPr>
      </p:pic>
      <p:sp>
        <p:nvSpPr>
          <p:cNvPr id="3" name="Freeform 5"/>
          <p:cNvSpPr>
            <a:spLocks/>
          </p:cNvSpPr>
          <p:nvPr/>
        </p:nvSpPr>
        <p:spPr bwMode="auto">
          <a:xfrm>
            <a:off x="-537806" y="-3397966"/>
            <a:ext cx="16744175" cy="10269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rgbClr val="2B143D"/>
          </a:solidFill>
          <a:ln w="9525">
            <a:noFill/>
            <a:round/>
            <a:headEnd/>
            <a:tailEnd/>
          </a:ln>
        </p:spPr>
        <p:txBody>
          <a:bodyPr vert="horz" wrap="square" lIns="91440" tIns="45720" rIns="91440" bIns="45720" numCol="1" anchor="t" anchorCtr="0" compatLnSpc="1">
            <a:prstTxWarp prst="textNoShape">
              <a:avLst/>
            </a:prstTxWarp>
          </a:bodyPr>
          <a:lstStyle/>
          <a:p>
            <a:r>
              <a:rPr lang="en-GB" dirty="0"/>
              <a:t> </a:t>
            </a:r>
          </a:p>
        </p:txBody>
      </p:sp>
      <p:sp>
        <p:nvSpPr>
          <p:cNvPr id="4" name="Rectangle 3"/>
          <p:cNvSpPr/>
          <p:nvPr/>
        </p:nvSpPr>
        <p:spPr>
          <a:xfrm>
            <a:off x="12192000" y="-1611000"/>
            <a:ext cx="3984000" cy="10296000"/>
          </a:xfrm>
          <a:prstGeom prst="rect">
            <a:avLst/>
          </a:prstGeom>
          <a:solidFill>
            <a:srgbClr val="E6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a:spLocks/>
          </p:cNvSpPr>
          <p:nvPr/>
        </p:nvSpPr>
        <p:spPr>
          <a:xfrm>
            <a:off x="8533438" y="4149000"/>
            <a:ext cx="3178562" cy="327782"/>
          </a:xfrm>
          <a:prstGeom prst="rect">
            <a:avLst/>
          </a:prstGeom>
          <a:noFill/>
        </p:spPr>
        <p:txBody>
          <a:bodyPr wrap="none">
            <a:spAutoFit/>
          </a:bodyPr>
          <a:lstStyle/>
          <a:p>
            <a:pPr algn="ctr" defTabSz="914400">
              <a:lnSpc>
                <a:spcPct val="85000"/>
              </a:lnSpc>
              <a:buClr>
                <a:srgbClr val="BCBD00"/>
              </a:buClr>
            </a:pPr>
            <a:r>
              <a:rPr lang="en-US" b="1" dirty="0">
                <a:solidFill>
                  <a:srgbClr val="0098CC"/>
                </a:solidFill>
                <a:ea typeface="Segoe UI" panose="020B0502040204020203" pitchFamily="34" charset="0"/>
                <a:cs typeface="Arial" panose="020B0604020202020204" pitchFamily="34" charset="0"/>
              </a:rPr>
              <a:t>210,000+</a:t>
            </a:r>
            <a:r>
              <a:rPr lang="en-US" dirty="0">
                <a:solidFill>
                  <a:schemeClr val="bg1"/>
                </a:solidFill>
                <a:ea typeface="Segoe UI" panose="020B0502040204020203" pitchFamily="34" charset="0"/>
                <a:cs typeface="Arial" panose="020B0604020202020204" pitchFamily="34" charset="0"/>
              </a:rPr>
              <a:t> employees     </a:t>
            </a:r>
          </a:p>
        </p:txBody>
      </p:sp>
      <p:sp>
        <p:nvSpPr>
          <p:cNvPr id="7" name="Rectangle 6"/>
          <p:cNvSpPr>
            <a:spLocks/>
          </p:cNvSpPr>
          <p:nvPr/>
        </p:nvSpPr>
        <p:spPr>
          <a:xfrm>
            <a:off x="8532441" y="4534734"/>
            <a:ext cx="2925801" cy="327782"/>
          </a:xfrm>
          <a:prstGeom prst="rect">
            <a:avLst/>
          </a:prstGeom>
          <a:noFill/>
        </p:spPr>
        <p:txBody>
          <a:bodyPr wrap="none">
            <a:spAutoFit/>
          </a:bodyPr>
          <a:lstStyle/>
          <a:p>
            <a:pPr algn="ctr" defTabSz="914400">
              <a:lnSpc>
                <a:spcPct val="85000"/>
              </a:lnSpc>
              <a:buClr>
                <a:srgbClr val="BCBD00"/>
              </a:buClr>
            </a:pPr>
            <a:r>
              <a:rPr lang="en-US" b="1" dirty="0">
                <a:solidFill>
                  <a:srgbClr val="0098CC"/>
                </a:solidFill>
                <a:ea typeface="Segoe UI" panose="020B0502040204020203" pitchFamily="34" charset="0"/>
                <a:cs typeface="Arial" panose="020B0604020202020204" pitchFamily="34" charset="0"/>
              </a:rPr>
              <a:t>44 countries</a:t>
            </a:r>
            <a:r>
              <a:rPr lang="en-US" b="1" dirty="0">
                <a:solidFill>
                  <a:schemeClr val="bg1"/>
                </a:solidFill>
                <a:ea typeface="Segoe UI" panose="020B0502040204020203" pitchFamily="34" charset="0"/>
                <a:cs typeface="Arial" panose="020B0604020202020204" pitchFamily="34" charset="0"/>
              </a:rPr>
              <a:t> </a:t>
            </a:r>
            <a:r>
              <a:rPr lang="en-US" dirty="0">
                <a:solidFill>
                  <a:schemeClr val="bg1"/>
                </a:solidFill>
                <a:ea typeface="Segoe UI" panose="020B0502040204020203" pitchFamily="34" charset="0"/>
                <a:cs typeface="Arial" panose="020B0604020202020204" pitchFamily="34" charset="0"/>
              </a:rPr>
              <a:t>presence</a:t>
            </a:r>
          </a:p>
        </p:txBody>
      </p:sp>
      <p:sp>
        <p:nvSpPr>
          <p:cNvPr id="8" name="Rectangle 7"/>
          <p:cNvSpPr>
            <a:spLocks/>
          </p:cNvSpPr>
          <p:nvPr/>
        </p:nvSpPr>
        <p:spPr>
          <a:xfrm>
            <a:off x="8395407" y="5665351"/>
            <a:ext cx="2307916" cy="327782"/>
          </a:xfrm>
          <a:prstGeom prst="rect">
            <a:avLst/>
          </a:prstGeom>
          <a:noFill/>
        </p:spPr>
        <p:txBody>
          <a:bodyPr wrap="square">
            <a:spAutoFit/>
          </a:bodyPr>
          <a:lstStyle/>
          <a:p>
            <a:pPr algn="ctr" defTabSz="914400">
              <a:lnSpc>
                <a:spcPct val="85000"/>
              </a:lnSpc>
              <a:buClr>
                <a:srgbClr val="BCBD00"/>
              </a:buClr>
            </a:pPr>
            <a:r>
              <a:rPr lang="en-US" b="1" dirty="0">
                <a:solidFill>
                  <a:srgbClr val="0098CC"/>
                </a:solidFill>
                <a:ea typeface="Segoe UI" panose="020B0502040204020203" pitchFamily="34" charset="0"/>
                <a:cs typeface="Arial" panose="020B0604020202020204" pitchFamily="34" charset="0"/>
              </a:rPr>
              <a:t>6,000+</a:t>
            </a:r>
            <a:r>
              <a:rPr lang="en-US" dirty="0">
                <a:solidFill>
                  <a:srgbClr val="0098CC"/>
                </a:solidFill>
                <a:ea typeface="Segoe UI" panose="020B0502040204020203" pitchFamily="34" charset="0"/>
                <a:cs typeface="Arial" panose="020B0604020202020204" pitchFamily="34" charset="0"/>
              </a:rPr>
              <a:t> </a:t>
            </a:r>
            <a:r>
              <a:rPr lang="en-US" dirty="0">
                <a:solidFill>
                  <a:schemeClr val="bg1"/>
                </a:solidFill>
                <a:ea typeface="Segoe UI" panose="020B0502040204020203" pitchFamily="34" charset="0"/>
                <a:cs typeface="Arial" panose="020B0604020202020204" pitchFamily="34" charset="0"/>
              </a:rPr>
              <a:t>clients                 </a:t>
            </a:r>
          </a:p>
        </p:txBody>
      </p:sp>
      <p:sp>
        <p:nvSpPr>
          <p:cNvPr id="9" name="Rectangle 8"/>
          <p:cNvSpPr>
            <a:spLocks/>
          </p:cNvSpPr>
          <p:nvPr/>
        </p:nvSpPr>
        <p:spPr>
          <a:xfrm>
            <a:off x="8546810" y="5295288"/>
            <a:ext cx="2975751" cy="327782"/>
          </a:xfrm>
          <a:prstGeom prst="rect">
            <a:avLst/>
          </a:prstGeom>
          <a:noFill/>
        </p:spPr>
        <p:txBody>
          <a:bodyPr wrap="none">
            <a:spAutoFit/>
          </a:bodyPr>
          <a:lstStyle/>
          <a:p>
            <a:pPr algn="ctr" defTabSz="914400">
              <a:lnSpc>
                <a:spcPct val="85000"/>
              </a:lnSpc>
              <a:buClr>
                <a:srgbClr val="BCBD00"/>
              </a:buClr>
            </a:pPr>
            <a:r>
              <a:rPr lang="en-US" b="1" dirty="0">
                <a:solidFill>
                  <a:srgbClr val="0098CC"/>
                </a:solidFill>
                <a:ea typeface="Segoe UI" panose="020B0502040204020203" pitchFamily="34" charset="0"/>
                <a:cs typeface="Arial" panose="020B0604020202020204" pitchFamily="34" charset="0"/>
              </a:rPr>
              <a:t>25</a:t>
            </a:r>
            <a:r>
              <a:rPr lang="en-US" dirty="0">
                <a:solidFill>
                  <a:schemeClr val="bg1"/>
                </a:solidFill>
                <a:ea typeface="Segoe UI" panose="020B0502040204020203" pitchFamily="34" charset="0"/>
                <a:cs typeface="Arial" panose="020B0604020202020204" pitchFamily="34" charset="0"/>
              </a:rPr>
              <a:t> innovation centers   </a:t>
            </a:r>
          </a:p>
        </p:txBody>
      </p:sp>
      <p:sp>
        <p:nvSpPr>
          <p:cNvPr id="10" name="CaixaDeTexto 13"/>
          <p:cNvSpPr txBox="1"/>
          <p:nvPr/>
        </p:nvSpPr>
        <p:spPr>
          <a:xfrm>
            <a:off x="8309590" y="1973691"/>
            <a:ext cx="2952000" cy="323165"/>
          </a:xfrm>
          <a:prstGeom prst="rect">
            <a:avLst/>
          </a:prstGeom>
          <a:noFill/>
          <a:ln>
            <a:noFill/>
          </a:ln>
        </p:spPr>
        <p:txBody>
          <a:bodyPr wrap="square" rtlCol="0">
            <a:spAutoFit/>
          </a:bodyPr>
          <a:lstStyle/>
          <a:p>
            <a:pPr defTabSz="914400">
              <a:buClr>
                <a:srgbClr val="BCBD00"/>
              </a:buClr>
            </a:pPr>
            <a:r>
              <a:rPr lang="en-US" sz="1500" dirty="0">
                <a:solidFill>
                  <a:schemeClr val="bg1"/>
                </a:solidFill>
                <a:ea typeface="Segoe UI" panose="020B0502040204020203" pitchFamily="34" charset="0"/>
                <a:cs typeface="Arial" panose="020B0604020202020204" pitchFamily="34" charset="0"/>
              </a:rPr>
              <a:t>7 people in Grenoble, France</a:t>
            </a:r>
          </a:p>
        </p:txBody>
      </p:sp>
      <p:sp>
        <p:nvSpPr>
          <p:cNvPr id="11" name="CaixaDeTexto 15"/>
          <p:cNvSpPr txBox="1"/>
          <p:nvPr/>
        </p:nvSpPr>
        <p:spPr>
          <a:xfrm>
            <a:off x="8286838" y="1590980"/>
            <a:ext cx="3667709" cy="375103"/>
          </a:xfrm>
          <a:prstGeom prst="rect">
            <a:avLst/>
          </a:prstGeom>
          <a:noFill/>
        </p:spPr>
        <p:txBody>
          <a:bodyPr wrap="square" rtlCol="0">
            <a:spAutoFit/>
          </a:bodyPr>
          <a:lstStyle/>
          <a:p>
            <a:pPr>
              <a:lnSpc>
                <a:spcPct val="85000"/>
              </a:lnSpc>
              <a:buClr>
                <a:srgbClr val="BCBD00"/>
              </a:buClr>
            </a:pPr>
            <a:r>
              <a:rPr lang="en-US" sz="2100" b="1" dirty="0">
                <a:solidFill>
                  <a:schemeClr val="accent4"/>
                </a:solidFill>
                <a:ea typeface="Segoe UI" panose="020B0502040204020203" pitchFamily="34" charset="0"/>
                <a:cs typeface="Arial" panose="020B0604020202020204" pitchFamily="34" charset="0"/>
              </a:rPr>
              <a:t>Startup </a:t>
            </a:r>
          </a:p>
        </p:txBody>
      </p:sp>
      <p:sp>
        <p:nvSpPr>
          <p:cNvPr id="12" name="Rectangle 11"/>
          <p:cNvSpPr>
            <a:spLocks/>
          </p:cNvSpPr>
          <p:nvPr/>
        </p:nvSpPr>
        <p:spPr>
          <a:xfrm>
            <a:off x="8546810" y="4921994"/>
            <a:ext cx="3266728" cy="327782"/>
          </a:xfrm>
          <a:prstGeom prst="rect">
            <a:avLst/>
          </a:prstGeom>
          <a:noFill/>
        </p:spPr>
        <p:txBody>
          <a:bodyPr wrap="none">
            <a:spAutoFit/>
          </a:bodyPr>
          <a:lstStyle/>
          <a:p>
            <a:pPr algn="ctr" defTabSz="914400">
              <a:lnSpc>
                <a:spcPct val="85000"/>
              </a:lnSpc>
              <a:buClr>
                <a:srgbClr val="BCBD00"/>
              </a:buClr>
            </a:pPr>
            <a:r>
              <a:rPr lang="en-US" b="1" dirty="0">
                <a:solidFill>
                  <a:srgbClr val="0098CC"/>
                </a:solidFill>
                <a:ea typeface="Segoe UI" panose="020B0502040204020203" pitchFamily="34" charset="0"/>
                <a:cs typeface="Arial" panose="020B0604020202020204" pitchFamily="34" charset="0"/>
              </a:rPr>
              <a:t>13.2 B €</a:t>
            </a:r>
            <a:r>
              <a:rPr lang="en-US" dirty="0">
                <a:solidFill>
                  <a:schemeClr val="bg1"/>
                </a:solidFill>
                <a:ea typeface="Segoe UI" panose="020B0502040204020203" pitchFamily="34" charset="0"/>
                <a:cs typeface="Arial" panose="020B0604020202020204" pitchFamily="34" charset="0"/>
              </a:rPr>
              <a:t> annual turnover </a:t>
            </a:r>
          </a:p>
        </p:txBody>
      </p:sp>
      <p:sp>
        <p:nvSpPr>
          <p:cNvPr id="22" name="Oval 20">
            <a:extLst>
              <a:ext uri="{FF2B5EF4-FFF2-40B4-BE49-F238E27FC236}">
                <a16:creationId xmlns:a16="http://schemas.microsoft.com/office/drawing/2014/main" id="{1EFB3510-D39A-47CF-8191-109DDF9E53D5}"/>
              </a:ext>
            </a:extLst>
          </p:cNvPr>
          <p:cNvSpPr/>
          <p:nvPr/>
        </p:nvSpPr>
        <p:spPr>
          <a:xfrm>
            <a:off x="7026222" y="1392020"/>
            <a:ext cx="1082652" cy="100268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CaixaDeTexto 12"/>
          <p:cNvSpPr txBox="1"/>
          <p:nvPr/>
        </p:nvSpPr>
        <p:spPr>
          <a:xfrm>
            <a:off x="7001455" y="1754751"/>
            <a:ext cx="1082652" cy="353943"/>
          </a:xfrm>
          <a:prstGeom prst="rect">
            <a:avLst/>
          </a:prstGeom>
          <a:noFill/>
          <a:ln>
            <a:noFill/>
          </a:ln>
        </p:spPr>
        <p:txBody>
          <a:bodyPr wrap="square" rtlCol="0">
            <a:spAutoFit/>
          </a:bodyPr>
          <a:lstStyle/>
          <a:p>
            <a:pPr algn="ctr" defTabSz="914400">
              <a:lnSpc>
                <a:spcPct val="85000"/>
              </a:lnSpc>
            </a:pPr>
            <a:r>
              <a:rPr lang="en-US" sz="2000" b="1" dirty="0">
                <a:solidFill>
                  <a:prstClr val="white"/>
                </a:solidFill>
                <a:ea typeface="Segoe UI" panose="020B0502040204020203" pitchFamily="34" charset="0"/>
                <a:cs typeface="Arial" panose="020B0604020202020204" pitchFamily="34" charset="0"/>
              </a:rPr>
              <a:t>1967</a:t>
            </a:r>
          </a:p>
        </p:txBody>
      </p:sp>
      <p:sp>
        <p:nvSpPr>
          <p:cNvPr id="23" name="CaixaDeTexto 15"/>
          <p:cNvSpPr txBox="1"/>
          <p:nvPr/>
        </p:nvSpPr>
        <p:spPr>
          <a:xfrm>
            <a:off x="8558144" y="3653408"/>
            <a:ext cx="3667709" cy="375103"/>
          </a:xfrm>
          <a:prstGeom prst="rect">
            <a:avLst/>
          </a:prstGeom>
          <a:noFill/>
        </p:spPr>
        <p:txBody>
          <a:bodyPr wrap="square" rtlCol="0">
            <a:spAutoFit/>
          </a:bodyPr>
          <a:lstStyle/>
          <a:p>
            <a:pPr>
              <a:lnSpc>
                <a:spcPct val="85000"/>
              </a:lnSpc>
              <a:buClr>
                <a:srgbClr val="BCBD00"/>
              </a:buClr>
            </a:pPr>
            <a:r>
              <a:rPr lang="en-US" sz="2100" b="1" dirty="0">
                <a:solidFill>
                  <a:schemeClr val="accent2"/>
                </a:solidFill>
                <a:ea typeface="Segoe UI" panose="020B0502040204020203" pitchFamily="34" charset="0"/>
                <a:cs typeface="Arial" panose="020B0604020202020204" pitchFamily="34" charset="0"/>
              </a:rPr>
              <a:t>Global Leader</a:t>
            </a:r>
          </a:p>
        </p:txBody>
      </p:sp>
      <p:sp>
        <p:nvSpPr>
          <p:cNvPr id="24" name="Oval 20">
            <a:extLst>
              <a:ext uri="{FF2B5EF4-FFF2-40B4-BE49-F238E27FC236}">
                <a16:creationId xmlns:a16="http://schemas.microsoft.com/office/drawing/2014/main" id="{1EFB3510-D39A-47CF-8191-109DDF9E53D5}"/>
              </a:ext>
            </a:extLst>
          </p:cNvPr>
          <p:cNvSpPr/>
          <p:nvPr/>
        </p:nvSpPr>
        <p:spPr>
          <a:xfrm>
            <a:off x="7512112" y="3298789"/>
            <a:ext cx="1082652" cy="102485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CaixaDeTexto 12"/>
          <p:cNvSpPr txBox="1"/>
          <p:nvPr/>
        </p:nvSpPr>
        <p:spPr>
          <a:xfrm>
            <a:off x="7512112" y="3668298"/>
            <a:ext cx="1082652" cy="353943"/>
          </a:xfrm>
          <a:prstGeom prst="rect">
            <a:avLst/>
          </a:prstGeom>
          <a:noFill/>
          <a:ln>
            <a:noFill/>
          </a:ln>
        </p:spPr>
        <p:txBody>
          <a:bodyPr wrap="square" rtlCol="0">
            <a:spAutoFit/>
          </a:bodyPr>
          <a:lstStyle/>
          <a:p>
            <a:pPr algn="ctr" defTabSz="914400">
              <a:lnSpc>
                <a:spcPct val="85000"/>
              </a:lnSpc>
            </a:pPr>
            <a:r>
              <a:rPr lang="en-US" sz="2000" b="1" dirty="0">
                <a:solidFill>
                  <a:prstClr val="white"/>
                </a:solidFill>
                <a:ea typeface="Segoe UI" panose="020B0502040204020203" pitchFamily="34" charset="0"/>
                <a:cs typeface="Arial" panose="020B0604020202020204" pitchFamily="34" charset="0"/>
              </a:rPr>
              <a:t>2019</a:t>
            </a:r>
          </a:p>
        </p:txBody>
      </p:sp>
      <p:sp>
        <p:nvSpPr>
          <p:cNvPr id="26" name="Rectangle 25"/>
          <p:cNvSpPr/>
          <p:nvPr/>
        </p:nvSpPr>
        <p:spPr>
          <a:xfrm>
            <a:off x="-4431750" y="-2738671"/>
            <a:ext cx="20448000" cy="2763000"/>
          </a:xfrm>
          <a:prstGeom prst="rect">
            <a:avLst/>
          </a:prstGeom>
          <a:solidFill>
            <a:srgbClr val="E6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Title 1"/>
          <p:cNvSpPr txBox="1">
            <a:spLocks/>
          </p:cNvSpPr>
          <p:nvPr/>
        </p:nvSpPr>
        <p:spPr>
          <a:xfrm>
            <a:off x="972467" y="-43103"/>
            <a:ext cx="9991689" cy="1104900"/>
          </a:xfrm>
          <a:prstGeom prst="rect">
            <a:avLst/>
          </a:prstGeom>
        </p:spPr>
        <p:txBody>
          <a:bodyPr anchor="ctr" anchorCtr="0"/>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algn="r">
              <a:lnSpc>
                <a:spcPct val="110000"/>
              </a:lnSpc>
            </a:pPr>
            <a:r>
              <a:rPr lang="en-US" sz="2400" dirty="0">
                <a:solidFill>
                  <a:schemeClr val="bg1"/>
                </a:solidFill>
                <a:cs typeface="Verdana"/>
              </a:rPr>
              <a:t>Capgemini: 50+ years strong </a:t>
            </a:r>
          </a:p>
        </p:txBody>
      </p:sp>
      <p:sp>
        <p:nvSpPr>
          <p:cNvPr id="34" name="TextBox 33"/>
          <p:cNvSpPr txBox="1"/>
          <p:nvPr/>
        </p:nvSpPr>
        <p:spPr>
          <a:xfrm>
            <a:off x="4520099" y="6469123"/>
            <a:ext cx="7434448" cy="276999"/>
          </a:xfrm>
          <a:prstGeom prst="rect">
            <a:avLst/>
          </a:prstGeom>
          <a:noFill/>
        </p:spPr>
        <p:txBody>
          <a:bodyPr wrap="square" rtlCol="0" anchor="b">
            <a:spAutoFit/>
          </a:bodyPr>
          <a:lstStyle/>
          <a:p>
            <a:r>
              <a:rPr lang="en-US" sz="1200" i="1" dirty="0" err="1">
                <a:solidFill>
                  <a:schemeClr val="bg1"/>
                </a:solidFill>
                <a:latin typeface="Verdana"/>
                <a:cs typeface="Verdana"/>
              </a:rPr>
              <a:t>Capgemini’s</a:t>
            </a:r>
            <a:r>
              <a:rPr lang="en-US" sz="1200" i="1" dirty="0">
                <a:solidFill>
                  <a:schemeClr val="bg1"/>
                </a:solidFill>
                <a:latin typeface="Verdana"/>
                <a:cs typeface="Verdana"/>
              </a:rPr>
              <a:t> Les </a:t>
            </a:r>
            <a:r>
              <a:rPr lang="en-US" sz="1200" i="1" dirty="0" err="1">
                <a:solidFill>
                  <a:schemeClr val="bg1"/>
                </a:solidFill>
                <a:latin typeface="Verdana"/>
                <a:cs typeface="Verdana"/>
              </a:rPr>
              <a:t>Fontaines</a:t>
            </a:r>
            <a:r>
              <a:rPr lang="en-US" sz="1200" i="1" dirty="0">
                <a:solidFill>
                  <a:schemeClr val="bg1"/>
                </a:solidFill>
                <a:latin typeface="Verdana"/>
                <a:cs typeface="Verdana"/>
              </a:rPr>
              <a:t> Campus in France</a:t>
            </a:r>
          </a:p>
        </p:txBody>
      </p:sp>
      <p:sp>
        <p:nvSpPr>
          <p:cNvPr id="5" name="Arc 4">
            <a:extLst>
              <a:ext uri="{FF2B5EF4-FFF2-40B4-BE49-F238E27FC236}">
                <a16:creationId xmlns:a16="http://schemas.microsoft.com/office/drawing/2014/main" id="{DF4D3D01-E24F-44D5-BDC0-38A7BEA46BDF}"/>
              </a:ext>
            </a:extLst>
          </p:cNvPr>
          <p:cNvSpPr/>
          <p:nvPr/>
        </p:nvSpPr>
        <p:spPr>
          <a:xfrm>
            <a:off x="8437646" y="2372660"/>
            <a:ext cx="1474353" cy="2335556"/>
          </a:xfrm>
          <a:prstGeom prst="arc">
            <a:avLst>
              <a:gd name="adj1" fmla="val 16896517"/>
              <a:gd name="adj2" fmla="val 108098"/>
            </a:avLst>
          </a:prstGeom>
          <a:ln w="38100">
            <a:solidFill>
              <a:schemeClr val="bg1"/>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pic>
        <p:nvPicPr>
          <p:cNvPr id="27" name="Graphic 26">
            <a:extLst>
              <a:ext uri="{FF2B5EF4-FFF2-40B4-BE49-F238E27FC236}">
                <a16:creationId xmlns:a16="http://schemas.microsoft.com/office/drawing/2014/main" id="{505FE9D9-B483-4F9E-A384-BB4EFC73837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81836" t="-4713" b="16530"/>
          <a:stretch/>
        </p:blipFill>
        <p:spPr>
          <a:xfrm>
            <a:off x="11491419" y="164829"/>
            <a:ext cx="424356" cy="459624"/>
          </a:xfrm>
          <a:prstGeom prst="rect">
            <a:avLst/>
          </a:prstGeom>
        </p:spPr>
      </p:pic>
    </p:spTree>
    <p:extLst>
      <p:ext uri="{BB962C8B-B14F-4D97-AF65-F5344CB8AC3E}">
        <p14:creationId xmlns:p14="http://schemas.microsoft.com/office/powerpoint/2010/main" val="1554877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967 - 2017 CAPGEMINI 50 YEARS OF ADVENTURE">
            <a:hlinkClick r:id="" action="ppaction://media"/>
            <a:extLst>
              <a:ext uri="{FF2B5EF4-FFF2-40B4-BE49-F238E27FC236}">
                <a16:creationId xmlns:a16="http://schemas.microsoft.com/office/drawing/2014/main" id="{71F993AE-0D10-4D34-91B8-7632A9A464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382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2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E5666F-6259-49C3-88C3-41ADF57D650E}"/>
              </a:ext>
            </a:extLst>
          </p:cNvPr>
          <p:cNvPicPr>
            <a:picLocks noChangeAspect="1"/>
          </p:cNvPicPr>
          <p:nvPr/>
        </p:nvPicPr>
        <p:blipFill rotWithShape="1">
          <a:blip r:embed="rId2"/>
          <a:srcRect l="68" t="4506" b="14213"/>
          <a:stretch/>
        </p:blipFill>
        <p:spPr>
          <a:xfrm>
            <a:off x="0" y="0"/>
            <a:ext cx="12192000" cy="6857999"/>
          </a:xfrm>
          <a:prstGeom prst="rect">
            <a:avLst/>
          </a:prstGeom>
        </p:spPr>
      </p:pic>
      <p:sp>
        <p:nvSpPr>
          <p:cNvPr id="4" name="Arc 3">
            <a:extLst>
              <a:ext uri="{FF2B5EF4-FFF2-40B4-BE49-F238E27FC236}">
                <a16:creationId xmlns:a16="http://schemas.microsoft.com/office/drawing/2014/main" id="{0F704C0C-03B6-48CF-B4AD-6FFFAF33242B}"/>
              </a:ext>
            </a:extLst>
          </p:cNvPr>
          <p:cNvSpPr/>
          <p:nvPr/>
        </p:nvSpPr>
        <p:spPr>
          <a:xfrm>
            <a:off x="3857904" y="1822835"/>
            <a:ext cx="4114200" cy="4114198"/>
          </a:xfrm>
          <a:prstGeom prst="arc">
            <a:avLst>
              <a:gd name="adj1" fmla="val 8396494"/>
              <a:gd name="adj2" fmla="val 7960745"/>
            </a:avLst>
          </a:prstGeom>
          <a:ln w="76200">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400" b="0" i="0" u="none" strike="noStrike" kern="0" cap="none" spc="0" normalizeH="0" baseline="0" noProof="0" dirty="0">
              <a:ln>
                <a:noFill/>
              </a:ln>
              <a:solidFill>
                <a:srgbClr val="00264A"/>
              </a:solidFill>
              <a:effectLst/>
              <a:uLnTx/>
              <a:uFillTx/>
              <a:latin typeface="Verdana"/>
              <a:ea typeface="+mn-ea"/>
              <a:cs typeface="Arial" panose="020B0604020202020204" pitchFamily="34" charset="0"/>
            </a:endParaRPr>
          </a:p>
        </p:txBody>
      </p:sp>
      <p:sp>
        <p:nvSpPr>
          <p:cNvPr id="5" name="Oval 4">
            <a:extLst>
              <a:ext uri="{FF2B5EF4-FFF2-40B4-BE49-F238E27FC236}">
                <a16:creationId xmlns:a16="http://schemas.microsoft.com/office/drawing/2014/main" id="{91D6192A-C761-4053-AAD6-2A05B484D856}"/>
              </a:ext>
            </a:extLst>
          </p:cNvPr>
          <p:cNvSpPr/>
          <p:nvPr/>
        </p:nvSpPr>
        <p:spPr>
          <a:xfrm>
            <a:off x="4789423" y="2754353"/>
            <a:ext cx="2251162" cy="225116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a:ln>
                <a:noFill/>
              </a:ln>
              <a:solidFill>
                <a:srgbClr val="9F958F">
                  <a:lumMod val="50000"/>
                </a:srgbClr>
              </a:solidFill>
              <a:effectLst/>
              <a:uLnTx/>
              <a:uFillTx/>
              <a:latin typeface="Verdana"/>
              <a:ea typeface="+mn-ea"/>
              <a:cs typeface="Arial" panose="020B0604020202020204" pitchFamily="34" charset="0"/>
            </a:endParaRPr>
          </a:p>
        </p:txBody>
      </p:sp>
      <p:sp>
        <p:nvSpPr>
          <p:cNvPr id="6" name="CaixaDeTexto 96">
            <a:extLst>
              <a:ext uri="{FF2B5EF4-FFF2-40B4-BE49-F238E27FC236}">
                <a16:creationId xmlns:a16="http://schemas.microsoft.com/office/drawing/2014/main" id="{45162CD6-30C4-4038-90F4-5BCE49B483B2}"/>
              </a:ext>
            </a:extLst>
          </p:cNvPr>
          <p:cNvSpPr txBox="1"/>
          <p:nvPr/>
        </p:nvSpPr>
        <p:spPr>
          <a:xfrm>
            <a:off x="4963084" y="3153582"/>
            <a:ext cx="1903840" cy="145270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charset="0"/>
                <a:ea typeface="Segoe UI" panose="020B0502040204020203" pitchFamily="34" charset="0"/>
                <a:cs typeface="Arial" panose="020B0604020202020204" pitchFamily="34" charset="0"/>
              </a:rPr>
              <a:t>Our</a:t>
            </a:r>
            <a:br>
              <a:rPr kumimoji="0" lang="en-US" sz="2400" b="1" i="0" u="none" strike="noStrike" kern="0" cap="none" spc="0" normalizeH="0" baseline="0" noProof="0" dirty="0">
                <a:ln>
                  <a:noFill/>
                </a:ln>
                <a:solidFill>
                  <a:prstClr val="white"/>
                </a:solidFill>
                <a:effectLst/>
                <a:uLnTx/>
                <a:uFillTx/>
                <a:latin typeface="Arial" charset="0"/>
                <a:ea typeface="Segoe UI" panose="020B0502040204020203" pitchFamily="34" charset="0"/>
                <a:cs typeface="Arial" panose="020B0604020202020204" pitchFamily="34" charset="0"/>
              </a:rPr>
            </a:br>
            <a:r>
              <a:rPr kumimoji="0" lang="en-US" sz="2400" b="1" i="0" u="none" strike="noStrike" kern="0" cap="none" spc="0" normalizeH="0" baseline="0" noProof="0" dirty="0">
                <a:ln>
                  <a:noFill/>
                </a:ln>
                <a:solidFill>
                  <a:prstClr val="white"/>
                </a:solidFill>
                <a:effectLst/>
                <a:uLnTx/>
                <a:uFillTx/>
                <a:latin typeface="Arial" charset="0"/>
                <a:ea typeface="Segoe UI" panose="020B0502040204020203" pitchFamily="34" charset="0"/>
                <a:cs typeface="Arial" panose="020B0604020202020204" pitchFamily="34" charset="0"/>
              </a:rPr>
              <a:t>Values</a:t>
            </a:r>
          </a:p>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mn-ea"/>
              <a:cs typeface="Arial" panose="020B0604020202020204" pitchFamily="34" charset="0"/>
            </a:endParaRP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mn-ea"/>
                <a:cs typeface="Arial" panose="020B0604020202020204" pitchFamily="34" charset="0"/>
              </a:rPr>
              <a:t>guide our business decisions and shape our culture</a:t>
            </a:r>
            <a:endParaRPr kumimoji="0" lang="en-US" sz="1400" b="1" i="0" u="none" strike="noStrike" kern="0" cap="none" spc="0" normalizeH="0" baseline="0" noProof="0" dirty="0">
              <a:ln>
                <a:noFill/>
              </a:ln>
              <a:solidFill>
                <a:srgbClr val="FFFFFF"/>
              </a:solidFill>
              <a:effectLst/>
              <a:uLnTx/>
              <a:uFillTx/>
              <a:latin typeface="Arial" charset="0"/>
              <a:ea typeface="Segoe UI" panose="020B0502040204020203" pitchFamily="34" charset="0"/>
              <a:cs typeface="Arial" panose="020B0604020202020204" pitchFamily="34" charset="0"/>
            </a:endParaRPr>
          </a:p>
        </p:txBody>
      </p:sp>
      <p:grpSp>
        <p:nvGrpSpPr>
          <p:cNvPr id="7" name="Group 6">
            <a:extLst>
              <a:ext uri="{FF2B5EF4-FFF2-40B4-BE49-F238E27FC236}">
                <a16:creationId xmlns:a16="http://schemas.microsoft.com/office/drawing/2014/main" id="{69BFAD59-027D-4AA5-A324-82233A8E4186}"/>
              </a:ext>
            </a:extLst>
          </p:cNvPr>
          <p:cNvGrpSpPr/>
          <p:nvPr/>
        </p:nvGrpSpPr>
        <p:grpSpPr>
          <a:xfrm>
            <a:off x="7521379" y="3390861"/>
            <a:ext cx="1382942" cy="1382942"/>
            <a:chOff x="11262022" y="2959768"/>
            <a:chExt cx="1469425" cy="1469425"/>
          </a:xfrm>
        </p:grpSpPr>
        <p:sp>
          <p:nvSpPr>
            <p:cNvPr id="8" name="Oval 7">
              <a:extLst>
                <a:ext uri="{FF2B5EF4-FFF2-40B4-BE49-F238E27FC236}">
                  <a16:creationId xmlns:a16="http://schemas.microsoft.com/office/drawing/2014/main" id="{D8A74B23-88EA-4F79-B521-94451A4C5379}"/>
                </a:ext>
              </a:extLst>
            </p:cNvPr>
            <p:cNvSpPr/>
            <p:nvPr/>
          </p:nvSpPr>
          <p:spPr>
            <a:xfrm>
              <a:off x="11262022" y="2959768"/>
              <a:ext cx="1469425" cy="14694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a:ln>
                  <a:noFill/>
                </a:ln>
                <a:solidFill>
                  <a:srgbClr val="9F958F">
                    <a:lumMod val="50000"/>
                  </a:srgbClr>
                </a:solidFill>
                <a:effectLst/>
                <a:uLnTx/>
                <a:uFillTx/>
                <a:latin typeface="Verdana"/>
                <a:ea typeface="+mn-ea"/>
                <a:cs typeface="Arial" panose="020B0604020202020204" pitchFamily="34" charset="0"/>
              </a:endParaRPr>
            </a:p>
          </p:txBody>
        </p:sp>
        <p:sp>
          <p:nvSpPr>
            <p:cNvPr id="9" name="CaixaDeTexto 96">
              <a:extLst>
                <a:ext uri="{FF2B5EF4-FFF2-40B4-BE49-F238E27FC236}">
                  <a16:creationId xmlns:a16="http://schemas.microsoft.com/office/drawing/2014/main" id="{C8C04851-0603-4295-AEE3-7F079F7F4433}"/>
                </a:ext>
              </a:extLst>
            </p:cNvPr>
            <p:cNvSpPr txBox="1"/>
            <p:nvPr/>
          </p:nvSpPr>
          <p:spPr>
            <a:xfrm>
              <a:off x="11345820" y="3822971"/>
              <a:ext cx="1301828" cy="320483"/>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charset="0"/>
                  <a:ea typeface="Segoe UI" panose="020B0502040204020203" pitchFamily="34" charset="0"/>
                  <a:cs typeface="Arial" panose="020B0604020202020204" pitchFamily="34" charset="0"/>
                </a:rPr>
                <a:t>Modesty</a:t>
              </a:r>
            </a:p>
          </p:txBody>
        </p:sp>
      </p:grpSp>
      <p:grpSp>
        <p:nvGrpSpPr>
          <p:cNvPr id="10" name="Group 9">
            <a:extLst>
              <a:ext uri="{FF2B5EF4-FFF2-40B4-BE49-F238E27FC236}">
                <a16:creationId xmlns:a16="http://schemas.microsoft.com/office/drawing/2014/main" id="{8D9FC431-F0BF-4A55-B8EC-799755D478B6}"/>
              </a:ext>
            </a:extLst>
          </p:cNvPr>
          <p:cNvGrpSpPr/>
          <p:nvPr/>
        </p:nvGrpSpPr>
        <p:grpSpPr>
          <a:xfrm>
            <a:off x="7153473" y="1817005"/>
            <a:ext cx="1382942" cy="1382942"/>
            <a:chOff x="10923012" y="1413933"/>
            <a:chExt cx="1469425" cy="1469425"/>
          </a:xfrm>
        </p:grpSpPr>
        <p:sp>
          <p:nvSpPr>
            <p:cNvPr id="11" name="Oval 10">
              <a:extLst>
                <a:ext uri="{FF2B5EF4-FFF2-40B4-BE49-F238E27FC236}">
                  <a16:creationId xmlns:a16="http://schemas.microsoft.com/office/drawing/2014/main" id="{C74511AE-FA9D-41A9-89CF-7C30B0CD371A}"/>
                </a:ext>
              </a:extLst>
            </p:cNvPr>
            <p:cNvSpPr/>
            <p:nvPr/>
          </p:nvSpPr>
          <p:spPr>
            <a:xfrm>
              <a:off x="10923012" y="1413933"/>
              <a:ext cx="1469425" cy="146942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a:ln>
                  <a:noFill/>
                </a:ln>
                <a:solidFill>
                  <a:srgbClr val="9F958F">
                    <a:lumMod val="50000"/>
                  </a:srgbClr>
                </a:solidFill>
                <a:effectLst/>
                <a:uLnTx/>
                <a:uFillTx/>
                <a:latin typeface="Verdana"/>
                <a:ea typeface="+mn-ea"/>
                <a:cs typeface="Arial" panose="020B0604020202020204" pitchFamily="34" charset="0"/>
              </a:endParaRPr>
            </a:p>
          </p:txBody>
        </p:sp>
        <p:sp>
          <p:nvSpPr>
            <p:cNvPr id="12" name="CaixaDeTexto 96">
              <a:extLst>
                <a:ext uri="{FF2B5EF4-FFF2-40B4-BE49-F238E27FC236}">
                  <a16:creationId xmlns:a16="http://schemas.microsoft.com/office/drawing/2014/main" id="{BE1C9FAC-F73F-43C2-9487-AE68F4104BF5}"/>
                </a:ext>
              </a:extLst>
            </p:cNvPr>
            <p:cNvSpPr txBox="1"/>
            <p:nvPr/>
          </p:nvSpPr>
          <p:spPr>
            <a:xfrm>
              <a:off x="11006810" y="2212554"/>
              <a:ext cx="1301828" cy="487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charset="0"/>
                  <a:ea typeface="Segoe UI" panose="020B0502040204020203" pitchFamily="34" charset="0"/>
                  <a:cs typeface="Arial" panose="020B0604020202020204" pitchFamily="34" charset="0"/>
                </a:rPr>
                <a:t>Team Spirit</a:t>
              </a:r>
            </a:p>
          </p:txBody>
        </p:sp>
      </p:grpSp>
      <p:grpSp>
        <p:nvGrpSpPr>
          <p:cNvPr id="13" name="Group 12">
            <a:extLst>
              <a:ext uri="{FF2B5EF4-FFF2-40B4-BE49-F238E27FC236}">
                <a16:creationId xmlns:a16="http://schemas.microsoft.com/office/drawing/2014/main" id="{14FC4FBD-DB2F-4D60-823D-28477E6CEF78}"/>
              </a:ext>
            </a:extLst>
          </p:cNvPr>
          <p:cNvGrpSpPr/>
          <p:nvPr/>
        </p:nvGrpSpPr>
        <p:grpSpPr>
          <a:xfrm>
            <a:off x="5204406" y="1177614"/>
            <a:ext cx="1421207" cy="1421207"/>
            <a:chOff x="4423127" y="1304352"/>
            <a:chExt cx="1421207" cy="1421207"/>
          </a:xfrm>
        </p:grpSpPr>
        <p:sp>
          <p:nvSpPr>
            <p:cNvPr id="14" name="Oval 13">
              <a:extLst>
                <a:ext uri="{FF2B5EF4-FFF2-40B4-BE49-F238E27FC236}">
                  <a16:creationId xmlns:a16="http://schemas.microsoft.com/office/drawing/2014/main" id="{C3AC4E20-BE58-4ED3-907E-20BBB99ADEC2}"/>
                </a:ext>
              </a:extLst>
            </p:cNvPr>
            <p:cNvSpPr/>
            <p:nvPr/>
          </p:nvSpPr>
          <p:spPr>
            <a:xfrm>
              <a:off x="4423127" y="1304352"/>
              <a:ext cx="1421207" cy="142120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a:ln>
                  <a:noFill/>
                </a:ln>
                <a:solidFill>
                  <a:srgbClr val="9F958F">
                    <a:lumMod val="50000"/>
                  </a:srgbClr>
                </a:solidFill>
                <a:effectLst/>
                <a:uLnTx/>
                <a:uFillTx/>
                <a:latin typeface="Verdana"/>
                <a:ea typeface="+mn-ea"/>
                <a:cs typeface="Arial" panose="020B0604020202020204" pitchFamily="34" charset="0"/>
              </a:endParaRPr>
            </a:p>
          </p:txBody>
        </p:sp>
        <p:sp>
          <p:nvSpPr>
            <p:cNvPr id="15" name="CaixaDeTexto 96">
              <a:extLst>
                <a:ext uri="{FF2B5EF4-FFF2-40B4-BE49-F238E27FC236}">
                  <a16:creationId xmlns:a16="http://schemas.microsoft.com/office/drawing/2014/main" id="{2E547F6E-0963-4A51-8939-ED0903DF6426}"/>
                </a:ext>
              </a:extLst>
            </p:cNvPr>
            <p:cNvSpPr txBox="1"/>
            <p:nvPr/>
          </p:nvSpPr>
          <p:spPr>
            <a:xfrm>
              <a:off x="4487332" y="2131110"/>
              <a:ext cx="1292796" cy="30162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charset="0"/>
                  <a:ea typeface="Segoe UI" panose="020B0502040204020203" pitchFamily="34" charset="0"/>
                  <a:cs typeface="Arial" panose="020B0604020202020204" pitchFamily="34" charset="0"/>
                </a:rPr>
                <a:t>Freedom</a:t>
              </a:r>
            </a:p>
          </p:txBody>
        </p:sp>
      </p:grpSp>
      <p:grpSp>
        <p:nvGrpSpPr>
          <p:cNvPr id="16" name="Group 15">
            <a:extLst>
              <a:ext uri="{FF2B5EF4-FFF2-40B4-BE49-F238E27FC236}">
                <a16:creationId xmlns:a16="http://schemas.microsoft.com/office/drawing/2014/main" id="{700B63D8-4790-41F3-806F-738B0951D254}"/>
              </a:ext>
            </a:extLst>
          </p:cNvPr>
          <p:cNvGrpSpPr/>
          <p:nvPr/>
        </p:nvGrpSpPr>
        <p:grpSpPr>
          <a:xfrm>
            <a:off x="3392647" y="1817005"/>
            <a:ext cx="1382942" cy="1382942"/>
            <a:chOff x="8028338" y="3323663"/>
            <a:chExt cx="1382942" cy="1382942"/>
          </a:xfrm>
        </p:grpSpPr>
        <p:sp>
          <p:nvSpPr>
            <p:cNvPr id="17" name="Oval 16">
              <a:extLst>
                <a:ext uri="{FF2B5EF4-FFF2-40B4-BE49-F238E27FC236}">
                  <a16:creationId xmlns:a16="http://schemas.microsoft.com/office/drawing/2014/main" id="{41F3949C-E267-4088-AD90-8FA0DB46BB84}"/>
                </a:ext>
              </a:extLst>
            </p:cNvPr>
            <p:cNvSpPr/>
            <p:nvPr/>
          </p:nvSpPr>
          <p:spPr>
            <a:xfrm>
              <a:off x="8028338" y="3323663"/>
              <a:ext cx="1382942" cy="1382942"/>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a:ln>
                  <a:noFill/>
                </a:ln>
                <a:solidFill>
                  <a:srgbClr val="9F958F">
                    <a:lumMod val="50000"/>
                  </a:srgbClr>
                </a:solidFill>
                <a:effectLst/>
                <a:uLnTx/>
                <a:uFillTx/>
                <a:latin typeface="Verdana"/>
                <a:ea typeface="+mn-ea"/>
                <a:cs typeface="Arial" panose="020B0604020202020204" pitchFamily="34" charset="0"/>
              </a:endParaRPr>
            </a:p>
          </p:txBody>
        </p:sp>
        <p:sp>
          <p:nvSpPr>
            <p:cNvPr id="18" name="CaixaDeTexto 96">
              <a:extLst>
                <a:ext uri="{FF2B5EF4-FFF2-40B4-BE49-F238E27FC236}">
                  <a16:creationId xmlns:a16="http://schemas.microsoft.com/office/drawing/2014/main" id="{2092B7AB-F153-497F-B8AA-69BCB6E10852}"/>
                </a:ext>
              </a:extLst>
            </p:cNvPr>
            <p:cNvSpPr txBox="1"/>
            <p:nvPr/>
          </p:nvSpPr>
          <p:spPr>
            <a:xfrm>
              <a:off x="8254033" y="4171688"/>
              <a:ext cx="913081" cy="30162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charset="0"/>
                  <a:ea typeface="Segoe UI" panose="020B0502040204020203" pitchFamily="34" charset="0"/>
                  <a:cs typeface="Arial" panose="020B0604020202020204" pitchFamily="34" charset="0"/>
                </a:rPr>
                <a:t>Trust</a:t>
              </a:r>
            </a:p>
          </p:txBody>
        </p:sp>
      </p:grpSp>
      <p:grpSp>
        <p:nvGrpSpPr>
          <p:cNvPr id="19" name="Group 18">
            <a:extLst>
              <a:ext uri="{FF2B5EF4-FFF2-40B4-BE49-F238E27FC236}">
                <a16:creationId xmlns:a16="http://schemas.microsoft.com/office/drawing/2014/main" id="{0BEBF901-65FE-4EBE-8C12-77EAB9ACD9E8}"/>
              </a:ext>
            </a:extLst>
          </p:cNvPr>
          <p:cNvGrpSpPr/>
          <p:nvPr/>
        </p:nvGrpSpPr>
        <p:grpSpPr>
          <a:xfrm>
            <a:off x="2910854" y="3389524"/>
            <a:ext cx="1428853" cy="1385627"/>
            <a:chOff x="10465005" y="1883244"/>
            <a:chExt cx="1428853" cy="1385627"/>
          </a:xfrm>
        </p:grpSpPr>
        <p:sp>
          <p:nvSpPr>
            <p:cNvPr id="20" name="Oval 19">
              <a:extLst>
                <a:ext uri="{FF2B5EF4-FFF2-40B4-BE49-F238E27FC236}">
                  <a16:creationId xmlns:a16="http://schemas.microsoft.com/office/drawing/2014/main" id="{7A7C34FD-B0DD-4678-B9E4-C0254415BBF3}"/>
                </a:ext>
              </a:extLst>
            </p:cNvPr>
            <p:cNvSpPr/>
            <p:nvPr/>
          </p:nvSpPr>
          <p:spPr>
            <a:xfrm>
              <a:off x="10486618" y="1883244"/>
              <a:ext cx="1385627" cy="138562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a:ln>
                  <a:noFill/>
                </a:ln>
                <a:solidFill>
                  <a:srgbClr val="9F958F">
                    <a:lumMod val="50000"/>
                  </a:srgbClr>
                </a:solidFill>
                <a:effectLst/>
                <a:uLnTx/>
                <a:uFillTx/>
                <a:latin typeface="Verdana"/>
                <a:ea typeface="+mn-ea"/>
                <a:cs typeface="Arial" panose="020B0604020202020204" pitchFamily="34" charset="0"/>
              </a:endParaRPr>
            </a:p>
          </p:txBody>
        </p:sp>
        <p:sp>
          <p:nvSpPr>
            <p:cNvPr id="21" name="CaixaDeTexto 96">
              <a:extLst>
                <a:ext uri="{FF2B5EF4-FFF2-40B4-BE49-F238E27FC236}">
                  <a16:creationId xmlns:a16="http://schemas.microsoft.com/office/drawing/2014/main" id="{C4962D16-A7A6-4325-8624-6F41C366D5D4}"/>
                </a:ext>
              </a:extLst>
            </p:cNvPr>
            <p:cNvSpPr txBox="1"/>
            <p:nvPr/>
          </p:nvSpPr>
          <p:spPr>
            <a:xfrm>
              <a:off x="10465005" y="2657661"/>
              <a:ext cx="1428853" cy="30162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charset="0"/>
                  <a:ea typeface="Segoe UI" panose="020B0502040204020203" pitchFamily="34" charset="0"/>
                  <a:cs typeface="Arial" panose="020B0604020202020204" pitchFamily="34" charset="0"/>
                </a:rPr>
                <a:t>Boldness</a:t>
              </a:r>
            </a:p>
          </p:txBody>
        </p:sp>
      </p:grpSp>
      <p:grpSp>
        <p:nvGrpSpPr>
          <p:cNvPr id="22" name="Group 21">
            <a:extLst>
              <a:ext uri="{FF2B5EF4-FFF2-40B4-BE49-F238E27FC236}">
                <a16:creationId xmlns:a16="http://schemas.microsoft.com/office/drawing/2014/main" id="{E282C4FC-3816-4345-892C-0D23D245B4F7}"/>
              </a:ext>
            </a:extLst>
          </p:cNvPr>
          <p:cNvGrpSpPr/>
          <p:nvPr/>
        </p:nvGrpSpPr>
        <p:grpSpPr>
          <a:xfrm>
            <a:off x="3897518" y="4726506"/>
            <a:ext cx="1382942" cy="1382942"/>
            <a:chOff x="10604577" y="1885577"/>
            <a:chExt cx="1382942" cy="1382942"/>
          </a:xfrm>
        </p:grpSpPr>
        <p:sp>
          <p:nvSpPr>
            <p:cNvPr id="23" name="Oval 22">
              <a:extLst>
                <a:ext uri="{FF2B5EF4-FFF2-40B4-BE49-F238E27FC236}">
                  <a16:creationId xmlns:a16="http://schemas.microsoft.com/office/drawing/2014/main" id="{267E2457-CB25-45B0-9409-CCD34728E66B}"/>
                </a:ext>
              </a:extLst>
            </p:cNvPr>
            <p:cNvSpPr/>
            <p:nvPr/>
          </p:nvSpPr>
          <p:spPr>
            <a:xfrm>
              <a:off x="10604577" y="1885577"/>
              <a:ext cx="1382942" cy="13829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a:ln>
                  <a:noFill/>
                </a:ln>
                <a:solidFill>
                  <a:srgbClr val="9F958F">
                    <a:lumMod val="50000"/>
                  </a:srgbClr>
                </a:solidFill>
                <a:effectLst/>
                <a:uLnTx/>
                <a:uFillTx/>
                <a:latin typeface="Verdana"/>
                <a:ea typeface="+mn-ea"/>
                <a:cs typeface="Arial" panose="020B0604020202020204" pitchFamily="34" charset="0"/>
              </a:endParaRPr>
            </a:p>
          </p:txBody>
        </p:sp>
        <p:sp>
          <p:nvSpPr>
            <p:cNvPr id="24" name="CaixaDeTexto 96">
              <a:extLst>
                <a:ext uri="{FF2B5EF4-FFF2-40B4-BE49-F238E27FC236}">
                  <a16:creationId xmlns:a16="http://schemas.microsoft.com/office/drawing/2014/main" id="{CBBC90BE-93CF-4E3C-B2F5-D30F0A7DA9C2}"/>
                </a:ext>
              </a:extLst>
            </p:cNvPr>
            <p:cNvSpPr txBox="1"/>
            <p:nvPr/>
          </p:nvSpPr>
          <p:spPr>
            <a:xfrm>
              <a:off x="10675336" y="2695435"/>
              <a:ext cx="1241425" cy="30162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charset="0"/>
                  <a:ea typeface="Segoe UI" panose="020B0502040204020203" pitchFamily="34" charset="0"/>
                  <a:cs typeface="Arial" panose="020B0604020202020204" pitchFamily="34" charset="0"/>
                </a:rPr>
                <a:t>Honesty</a:t>
              </a:r>
            </a:p>
          </p:txBody>
        </p:sp>
      </p:grpSp>
      <p:grpSp>
        <p:nvGrpSpPr>
          <p:cNvPr id="25" name="Group 24">
            <a:extLst>
              <a:ext uri="{FF2B5EF4-FFF2-40B4-BE49-F238E27FC236}">
                <a16:creationId xmlns:a16="http://schemas.microsoft.com/office/drawing/2014/main" id="{4A927D06-1C18-4521-BA2A-AC034C0D3AF7}"/>
              </a:ext>
            </a:extLst>
          </p:cNvPr>
          <p:cNvGrpSpPr/>
          <p:nvPr/>
        </p:nvGrpSpPr>
        <p:grpSpPr>
          <a:xfrm>
            <a:off x="6507182" y="4726506"/>
            <a:ext cx="1382942" cy="1382942"/>
            <a:chOff x="10497580" y="2332095"/>
            <a:chExt cx="1382942" cy="1382942"/>
          </a:xfrm>
        </p:grpSpPr>
        <p:sp>
          <p:nvSpPr>
            <p:cNvPr id="26" name="Oval 25">
              <a:extLst>
                <a:ext uri="{FF2B5EF4-FFF2-40B4-BE49-F238E27FC236}">
                  <a16:creationId xmlns:a16="http://schemas.microsoft.com/office/drawing/2014/main" id="{9B748473-DB57-4191-B8A8-D827D59B132C}"/>
                </a:ext>
              </a:extLst>
            </p:cNvPr>
            <p:cNvSpPr/>
            <p:nvPr/>
          </p:nvSpPr>
          <p:spPr>
            <a:xfrm>
              <a:off x="10497580" y="2332095"/>
              <a:ext cx="1382942" cy="13829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a:ln>
                  <a:noFill/>
                </a:ln>
                <a:solidFill>
                  <a:srgbClr val="9F958F">
                    <a:lumMod val="50000"/>
                  </a:srgbClr>
                </a:solidFill>
                <a:effectLst/>
                <a:uLnTx/>
                <a:uFillTx/>
                <a:latin typeface="Verdana"/>
                <a:ea typeface="+mn-ea"/>
                <a:cs typeface="Arial" panose="020B0604020202020204" pitchFamily="34" charset="0"/>
              </a:endParaRPr>
            </a:p>
          </p:txBody>
        </p:sp>
        <p:sp>
          <p:nvSpPr>
            <p:cNvPr id="27" name="CaixaDeTexto 96">
              <a:extLst>
                <a:ext uri="{FF2B5EF4-FFF2-40B4-BE49-F238E27FC236}">
                  <a16:creationId xmlns:a16="http://schemas.microsoft.com/office/drawing/2014/main" id="{BA844A23-D81C-4EA5-842A-69765635D7FD}"/>
                </a:ext>
              </a:extLst>
            </p:cNvPr>
            <p:cNvSpPr txBox="1"/>
            <p:nvPr/>
          </p:nvSpPr>
          <p:spPr>
            <a:xfrm>
              <a:off x="10576447" y="3240197"/>
              <a:ext cx="1225209" cy="301621"/>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Arial" charset="0"/>
                  <a:ea typeface="Segoe UI" panose="020B0502040204020203" pitchFamily="34" charset="0"/>
                  <a:cs typeface="Arial" panose="020B0604020202020204" pitchFamily="34" charset="0"/>
                </a:rPr>
                <a:t>Fun</a:t>
              </a:r>
            </a:p>
          </p:txBody>
        </p:sp>
      </p:grpSp>
      <p:grpSp>
        <p:nvGrpSpPr>
          <p:cNvPr id="28" name="Groupe 67">
            <a:extLst>
              <a:ext uri="{FF2B5EF4-FFF2-40B4-BE49-F238E27FC236}">
                <a16:creationId xmlns:a16="http://schemas.microsoft.com/office/drawing/2014/main" id="{686811BD-1A29-4738-BA1B-81F5369FB378}"/>
              </a:ext>
            </a:extLst>
          </p:cNvPr>
          <p:cNvGrpSpPr/>
          <p:nvPr/>
        </p:nvGrpSpPr>
        <p:grpSpPr>
          <a:xfrm>
            <a:off x="7557452" y="1969150"/>
            <a:ext cx="562334" cy="557780"/>
            <a:chOff x="3148014" y="2016126"/>
            <a:chExt cx="392113" cy="388937"/>
          </a:xfrm>
        </p:grpSpPr>
        <p:sp>
          <p:nvSpPr>
            <p:cNvPr id="29" name="Freeform 567">
              <a:extLst>
                <a:ext uri="{FF2B5EF4-FFF2-40B4-BE49-F238E27FC236}">
                  <a16:creationId xmlns:a16="http://schemas.microsoft.com/office/drawing/2014/main" id="{E485ADEB-8F2A-4438-A6D1-4AA9C9F2CE7D}"/>
                </a:ext>
              </a:extLst>
            </p:cNvPr>
            <p:cNvSpPr>
              <a:spLocks/>
            </p:cNvSpPr>
            <p:nvPr/>
          </p:nvSpPr>
          <p:spPr bwMode="auto">
            <a:xfrm>
              <a:off x="3287714" y="2246313"/>
              <a:ext cx="115888" cy="158750"/>
            </a:xfrm>
            <a:custGeom>
              <a:avLst/>
              <a:gdLst/>
              <a:ahLst/>
              <a:cxnLst>
                <a:cxn ang="0">
                  <a:pos x="85" y="119"/>
                </a:cxn>
                <a:cxn ang="0">
                  <a:pos x="52" y="53"/>
                </a:cxn>
                <a:cxn ang="0">
                  <a:pos x="43" y="1"/>
                </a:cxn>
                <a:cxn ang="0">
                  <a:pos x="33" y="53"/>
                </a:cxn>
                <a:cxn ang="0">
                  <a:pos x="1" y="119"/>
                </a:cxn>
              </a:cxnLst>
              <a:rect l="0" t="0" r="r" b="b"/>
              <a:pathLst>
                <a:path w="86" h="119">
                  <a:moveTo>
                    <a:pt x="85" y="119"/>
                  </a:moveTo>
                  <a:cubicBezTo>
                    <a:pt x="86" y="93"/>
                    <a:pt x="80" y="61"/>
                    <a:pt x="52" y="53"/>
                  </a:cubicBezTo>
                  <a:cubicBezTo>
                    <a:pt x="81" y="27"/>
                    <a:pt x="62" y="2"/>
                    <a:pt x="43" y="1"/>
                  </a:cubicBezTo>
                  <a:cubicBezTo>
                    <a:pt x="25" y="0"/>
                    <a:pt x="6" y="24"/>
                    <a:pt x="33" y="53"/>
                  </a:cubicBezTo>
                  <a:cubicBezTo>
                    <a:pt x="6" y="63"/>
                    <a:pt x="0" y="93"/>
                    <a:pt x="1" y="1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30" name="Freeform 568">
              <a:extLst>
                <a:ext uri="{FF2B5EF4-FFF2-40B4-BE49-F238E27FC236}">
                  <a16:creationId xmlns:a16="http://schemas.microsoft.com/office/drawing/2014/main" id="{4D38303B-3086-458B-9747-593AFCE7F6F5}"/>
                </a:ext>
              </a:extLst>
            </p:cNvPr>
            <p:cNvSpPr>
              <a:spLocks/>
            </p:cNvSpPr>
            <p:nvPr/>
          </p:nvSpPr>
          <p:spPr bwMode="auto">
            <a:xfrm>
              <a:off x="3148014" y="2246313"/>
              <a:ext cx="114300" cy="158750"/>
            </a:xfrm>
            <a:custGeom>
              <a:avLst/>
              <a:gdLst/>
              <a:ahLst/>
              <a:cxnLst>
                <a:cxn ang="0">
                  <a:pos x="84" y="119"/>
                </a:cxn>
                <a:cxn ang="0">
                  <a:pos x="52" y="53"/>
                </a:cxn>
                <a:cxn ang="0">
                  <a:pos x="43" y="1"/>
                </a:cxn>
                <a:cxn ang="0">
                  <a:pos x="33" y="53"/>
                </a:cxn>
                <a:cxn ang="0">
                  <a:pos x="0" y="119"/>
                </a:cxn>
              </a:cxnLst>
              <a:rect l="0" t="0" r="r" b="b"/>
              <a:pathLst>
                <a:path w="85" h="119">
                  <a:moveTo>
                    <a:pt x="84" y="119"/>
                  </a:moveTo>
                  <a:cubicBezTo>
                    <a:pt x="85" y="93"/>
                    <a:pt x="80" y="61"/>
                    <a:pt x="52" y="53"/>
                  </a:cubicBezTo>
                  <a:cubicBezTo>
                    <a:pt x="80" y="27"/>
                    <a:pt x="62" y="2"/>
                    <a:pt x="43" y="1"/>
                  </a:cubicBezTo>
                  <a:cubicBezTo>
                    <a:pt x="24" y="0"/>
                    <a:pt x="5" y="24"/>
                    <a:pt x="33" y="53"/>
                  </a:cubicBezTo>
                  <a:cubicBezTo>
                    <a:pt x="6" y="63"/>
                    <a:pt x="0" y="93"/>
                    <a:pt x="0" y="1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31" name="Line 569">
              <a:extLst>
                <a:ext uri="{FF2B5EF4-FFF2-40B4-BE49-F238E27FC236}">
                  <a16:creationId xmlns:a16="http://schemas.microsoft.com/office/drawing/2014/main" id="{C83D9E07-08B5-4BEE-B002-7957D81E1774}"/>
                </a:ext>
              </a:extLst>
            </p:cNvPr>
            <p:cNvSpPr>
              <a:spLocks noChangeShapeType="1"/>
            </p:cNvSpPr>
            <p:nvPr/>
          </p:nvSpPr>
          <p:spPr bwMode="auto">
            <a:xfrm>
              <a:off x="3322639" y="2316163"/>
              <a:ext cx="1588" cy="1588"/>
            </a:xfrm>
            <a:prstGeom prst="lin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32" name="Freeform 570">
              <a:extLst>
                <a:ext uri="{FF2B5EF4-FFF2-40B4-BE49-F238E27FC236}">
                  <a16:creationId xmlns:a16="http://schemas.microsoft.com/office/drawing/2014/main" id="{5590D937-2680-430F-849C-4630815CFA42}"/>
                </a:ext>
              </a:extLst>
            </p:cNvPr>
            <p:cNvSpPr>
              <a:spLocks/>
            </p:cNvSpPr>
            <p:nvPr/>
          </p:nvSpPr>
          <p:spPr bwMode="auto">
            <a:xfrm>
              <a:off x="3179764" y="2016126"/>
              <a:ext cx="296863" cy="214313"/>
            </a:xfrm>
            <a:custGeom>
              <a:avLst/>
              <a:gdLst/>
              <a:ahLst/>
              <a:cxnLst>
                <a:cxn ang="0">
                  <a:pos x="222" y="51"/>
                </a:cxn>
                <a:cxn ang="0">
                  <a:pos x="152" y="0"/>
                </a:cxn>
                <a:cxn ang="0">
                  <a:pos x="82" y="51"/>
                </a:cxn>
                <a:cxn ang="0">
                  <a:pos x="85" y="64"/>
                </a:cxn>
                <a:cxn ang="0">
                  <a:pos x="51" y="54"/>
                </a:cxn>
                <a:cxn ang="0">
                  <a:pos x="0" y="94"/>
                </a:cxn>
                <a:cxn ang="0">
                  <a:pos x="23" y="128"/>
                </a:cxn>
                <a:cxn ang="0">
                  <a:pos x="19" y="153"/>
                </a:cxn>
                <a:cxn ang="0">
                  <a:pos x="42" y="134"/>
                </a:cxn>
                <a:cxn ang="0">
                  <a:pos x="51" y="135"/>
                </a:cxn>
                <a:cxn ang="0">
                  <a:pos x="86" y="124"/>
                </a:cxn>
                <a:cxn ang="0">
                  <a:pos x="123" y="146"/>
                </a:cxn>
                <a:cxn ang="0">
                  <a:pos x="131" y="145"/>
                </a:cxn>
                <a:cxn ang="0">
                  <a:pos x="146" y="160"/>
                </a:cxn>
                <a:cxn ang="0">
                  <a:pos x="144" y="140"/>
                </a:cxn>
                <a:cxn ang="0">
                  <a:pos x="161" y="115"/>
                </a:cxn>
                <a:cxn ang="0">
                  <a:pos x="158" y="102"/>
                </a:cxn>
                <a:cxn ang="0">
                  <a:pos x="166" y="101"/>
                </a:cxn>
                <a:cxn ang="0">
                  <a:pos x="199" y="145"/>
                </a:cxn>
                <a:cxn ang="0">
                  <a:pos x="190" y="93"/>
                </a:cxn>
                <a:cxn ang="0">
                  <a:pos x="222" y="51"/>
                </a:cxn>
              </a:cxnLst>
              <a:rect l="0" t="0" r="r" b="b"/>
              <a:pathLst>
                <a:path w="222" h="160">
                  <a:moveTo>
                    <a:pt x="222" y="51"/>
                  </a:moveTo>
                  <a:cubicBezTo>
                    <a:pt x="222" y="23"/>
                    <a:pt x="191" y="0"/>
                    <a:pt x="152" y="0"/>
                  </a:cubicBezTo>
                  <a:cubicBezTo>
                    <a:pt x="114" y="0"/>
                    <a:pt x="82" y="23"/>
                    <a:pt x="82" y="51"/>
                  </a:cubicBezTo>
                  <a:cubicBezTo>
                    <a:pt x="82" y="55"/>
                    <a:pt x="83" y="60"/>
                    <a:pt x="85" y="64"/>
                  </a:cubicBezTo>
                  <a:cubicBezTo>
                    <a:pt x="76" y="58"/>
                    <a:pt x="64" y="54"/>
                    <a:pt x="51" y="54"/>
                  </a:cubicBezTo>
                  <a:cubicBezTo>
                    <a:pt x="23" y="54"/>
                    <a:pt x="0" y="72"/>
                    <a:pt x="0" y="94"/>
                  </a:cubicBezTo>
                  <a:cubicBezTo>
                    <a:pt x="0" y="109"/>
                    <a:pt x="9" y="121"/>
                    <a:pt x="23" y="128"/>
                  </a:cubicBezTo>
                  <a:cubicBezTo>
                    <a:pt x="19" y="153"/>
                    <a:pt x="19" y="153"/>
                    <a:pt x="19" y="153"/>
                  </a:cubicBezTo>
                  <a:cubicBezTo>
                    <a:pt x="42" y="134"/>
                    <a:pt x="42" y="134"/>
                    <a:pt x="42" y="134"/>
                  </a:cubicBezTo>
                  <a:cubicBezTo>
                    <a:pt x="45" y="135"/>
                    <a:pt x="48" y="135"/>
                    <a:pt x="51" y="135"/>
                  </a:cubicBezTo>
                  <a:cubicBezTo>
                    <a:pt x="65" y="135"/>
                    <a:pt x="77" y="131"/>
                    <a:pt x="86" y="124"/>
                  </a:cubicBezTo>
                  <a:cubicBezTo>
                    <a:pt x="91" y="137"/>
                    <a:pt x="106" y="146"/>
                    <a:pt x="123" y="146"/>
                  </a:cubicBezTo>
                  <a:cubicBezTo>
                    <a:pt x="126" y="146"/>
                    <a:pt x="129" y="145"/>
                    <a:pt x="131" y="145"/>
                  </a:cubicBezTo>
                  <a:cubicBezTo>
                    <a:pt x="146" y="160"/>
                    <a:pt x="146" y="160"/>
                    <a:pt x="146" y="160"/>
                  </a:cubicBezTo>
                  <a:cubicBezTo>
                    <a:pt x="144" y="140"/>
                    <a:pt x="144" y="140"/>
                    <a:pt x="144" y="140"/>
                  </a:cubicBezTo>
                  <a:cubicBezTo>
                    <a:pt x="154" y="135"/>
                    <a:pt x="161" y="125"/>
                    <a:pt x="161" y="115"/>
                  </a:cubicBezTo>
                  <a:cubicBezTo>
                    <a:pt x="161" y="110"/>
                    <a:pt x="160" y="106"/>
                    <a:pt x="158" y="102"/>
                  </a:cubicBezTo>
                  <a:cubicBezTo>
                    <a:pt x="161" y="101"/>
                    <a:pt x="163" y="101"/>
                    <a:pt x="166" y="101"/>
                  </a:cubicBezTo>
                  <a:cubicBezTo>
                    <a:pt x="199" y="145"/>
                    <a:pt x="199" y="145"/>
                    <a:pt x="199" y="145"/>
                  </a:cubicBezTo>
                  <a:cubicBezTo>
                    <a:pt x="190" y="93"/>
                    <a:pt x="190" y="93"/>
                    <a:pt x="190" y="93"/>
                  </a:cubicBezTo>
                  <a:cubicBezTo>
                    <a:pt x="209" y="84"/>
                    <a:pt x="222" y="69"/>
                    <a:pt x="222" y="51"/>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33" name="Freeform 571">
              <a:extLst>
                <a:ext uri="{FF2B5EF4-FFF2-40B4-BE49-F238E27FC236}">
                  <a16:creationId xmlns:a16="http://schemas.microsoft.com/office/drawing/2014/main" id="{02E015A9-55E7-43DE-A006-B2259E1C1A09}"/>
                </a:ext>
              </a:extLst>
            </p:cNvPr>
            <p:cNvSpPr>
              <a:spLocks/>
            </p:cNvSpPr>
            <p:nvPr/>
          </p:nvSpPr>
          <p:spPr bwMode="auto">
            <a:xfrm>
              <a:off x="3424239" y="2246313"/>
              <a:ext cx="115888" cy="158750"/>
            </a:xfrm>
            <a:custGeom>
              <a:avLst/>
              <a:gdLst/>
              <a:ahLst/>
              <a:cxnLst>
                <a:cxn ang="0">
                  <a:pos x="85" y="119"/>
                </a:cxn>
                <a:cxn ang="0">
                  <a:pos x="53" y="53"/>
                </a:cxn>
                <a:cxn ang="0">
                  <a:pos x="44" y="1"/>
                </a:cxn>
                <a:cxn ang="0">
                  <a:pos x="34" y="53"/>
                </a:cxn>
                <a:cxn ang="0">
                  <a:pos x="1" y="119"/>
                </a:cxn>
              </a:cxnLst>
              <a:rect l="0" t="0" r="r" b="b"/>
              <a:pathLst>
                <a:path w="86" h="119">
                  <a:moveTo>
                    <a:pt x="85" y="119"/>
                  </a:moveTo>
                  <a:cubicBezTo>
                    <a:pt x="86" y="93"/>
                    <a:pt x="81" y="61"/>
                    <a:pt x="53" y="53"/>
                  </a:cubicBezTo>
                  <a:cubicBezTo>
                    <a:pt x="81" y="27"/>
                    <a:pt x="62" y="2"/>
                    <a:pt x="44" y="1"/>
                  </a:cubicBezTo>
                  <a:cubicBezTo>
                    <a:pt x="25" y="0"/>
                    <a:pt x="6" y="24"/>
                    <a:pt x="34" y="53"/>
                  </a:cubicBezTo>
                  <a:cubicBezTo>
                    <a:pt x="6" y="63"/>
                    <a:pt x="0" y="93"/>
                    <a:pt x="1" y="11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grpSp>
      <p:grpSp>
        <p:nvGrpSpPr>
          <p:cNvPr id="34" name="Groupe 73">
            <a:extLst>
              <a:ext uri="{FF2B5EF4-FFF2-40B4-BE49-F238E27FC236}">
                <a16:creationId xmlns:a16="http://schemas.microsoft.com/office/drawing/2014/main" id="{71C5C8DA-7567-40D8-A8BD-7C1B614B87E7}"/>
              </a:ext>
            </a:extLst>
          </p:cNvPr>
          <p:cNvGrpSpPr/>
          <p:nvPr/>
        </p:nvGrpSpPr>
        <p:grpSpPr>
          <a:xfrm>
            <a:off x="7918741" y="3492071"/>
            <a:ext cx="482496" cy="664698"/>
            <a:chOff x="6369686" y="2105343"/>
            <a:chExt cx="227013" cy="312738"/>
          </a:xfrm>
        </p:grpSpPr>
        <p:sp>
          <p:nvSpPr>
            <p:cNvPr id="35" name="Freeform 572">
              <a:extLst>
                <a:ext uri="{FF2B5EF4-FFF2-40B4-BE49-F238E27FC236}">
                  <a16:creationId xmlns:a16="http://schemas.microsoft.com/office/drawing/2014/main" id="{98D11B60-15D4-46F6-90D9-EB25E0A01F1D}"/>
                </a:ext>
              </a:extLst>
            </p:cNvPr>
            <p:cNvSpPr>
              <a:spLocks/>
            </p:cNvSpPr>
            <p:nvPr/>
          </p:nvSpPr>
          <p:spPr bwMode="auto">
            <a:xfrm>
              <a:off x="6496686" y="2124393"/>
              <a:ext cx="93663" cy="90488"/>
            </a:xfrm>
            <a:custGeom>
              <a:avLst/>
              <a:gdLst/>
              <a:ahLst/>
              <a:cxnLst>
                <a:cxn ang="0">
                  <a:pos x="40" y="68"/>
                </a:cxn>
                <a:cxn ang="0">
                  <a:pos x="63" y="38"/>
                </a:cxn>
                <a:cxn ang="0">
                  <a:pos x="24" y="6"/>
                </a:cxn>
                <a:cxn ang="0">
                  <a:pos x="5" y="29"/>
                </a:cxn>
                <a:cxn ang="0">
                  <a:pos x="0" y="59"/>
                </a:cxn>
              </a:cxnLst>
              <a:rect l="0" t="0" r="r" b="b"/>
              <a:pathLst>
                <a:path w="70" h="68">
                  <a:moveTo>
                    <a:pt x="40" y="68"/>
                  </a:moveTo>
                  <a:cubicBezTo>
                    <a:pt x="49" y="63"/>
                    <a:pt x="58" y="53"/>
                    <a:pt x="63" y="38"/>
                  </a:cubicBezTo>
                  <a:cubicBezTo>
                    <a:pt x="70" y="12"/>
                    <a:pt x="37" y="0"/>
                    <a:pt x="24" y="6"/>
                  </a:cubicBezTo>
                  <a:cubicBezTo>
                    <a:pt x="16" y="9"/>
                    <a:pt x="10" y="13"/>
                    <a:pt x="5" y="29"/>
                  </a:cubicBezTo>
                  <a:cubicBezTo>
                    <a:pt x="1" y="44"/>
                    <a:pt x="1" y="52"/>
                    <a:pt x="0" y="59"/>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36" name="Freeform 573">
              <a:extLst>
                <a:ext uri="{FF2B5EF4-FFF2-40B4-BE49-F238E27FC236}">
                  <a16:creationId xmlns:a16="http://schemas.microsoft.com/office/drawing/2014/main" id="{8691914B-4877-4D67-9447-DF1B22010D14}"/>
                </a:ext>
              </a:extLst>
            </p:cNvPr>
            <p:cNvSpPr>
              <a:spLocks/>
            </p:cNvSpPr>
            <p:nvPr/>
          </p:nvSpPr>
          <p:spPr bwMode="auto">
            <a:xfrm>
              <a:off x="6406199" y="2105343"/>
              <a:ext cx="98425" cy="98425"/>
            </a:xfrm>
            <a:custGeom>
              <a:avLst/>
              <a:gdLst/>
              <a:ahLst/>
              <a:cxnLst>
                <a:cxn ang="0">
                  <a:pos x="67" y="73"/>
                </a:cxn>
                <a:cxn ang="0">
                  <a:pos x="43" y="13"/>
                </a:cxn>
                <a:cxn ang="0">
                  <a:pos x="3" y="45"/>
                </a:cxn>
                <a:cxn ang="0">
                  <a:pos x="22" y="67"/>
                </a:cxn>
                <a:cxn ang="0">
                  <a:pos x="28" y="70"/>
                </a:cxn>
              </a:cxnLst>
              <a:rect l="0" t="0" r="r" b="b"/>
              <a:pathLst>
                <a:path w="73" h="73">
                  <a:moveTo>
                    <a:pt x="67" y="73"/>
                  </a:moveTo>
                  <a:cubicBezTo>
                    <a:pt x="70" y="58"/>
                    <a:pt x="73" y="29"/>
                    <a:pt x="43" y="13"/>
                  </a:cubicBezTo>
                  <a:cubicBezTo>
                    <a:pt x="19" y="0"/>
                    <a:pt x="0" y="30"/>
                    <a:pt x="3" y="45"/>
                  </a:cubicBezTo>
                  <a:cubicBezTo>
                    <a:pt x="5" y="53"/>
                    <a:pt x="7" y="60"/>
                    <a:pt x="22" y="67"/>
                  </a:cubicBezTo>
                  <a:cubicBezTo>
                    <a:pt x="24" y="68"/>
                    <a:pt x="26" y="69"/>
                    <a:pt x="28" y="7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37" name="Freeform 574">
              <a:extLst>
                <a:ext uri="{FF2B5EF4-FFF2-40B4-BE49-F238E27FC236}">
                  <a16:creationId xmlns:a16="http://schemas.microsoft.com/office/drawing/2014/main" id="{ADCCB359-D1BF-4430-8D39-647099597F82}"/>
                </a:ext>
              </a:extLst>
            </p:cNvPr>
            <p:cNvSpPr>
              <a:spLocks/>
            </p:cNvSpPr>
            <p:nvPr/>
          </p:nvSpPr>
          <p:spPr bwMode="auto">
            <a:xfrm>
              <a:off x="6444299" y="2273618"/>
              <a:ext cx="82550" cy="73025"/>
            </a:xfrm>
            <a:custGeom>
              <a:avLst/>
              <a:gdLst/>
              <a:ahLst/>
              <a:cxnLst>
                <a:cxn ang="0">
                  <a:pos x="4" y="0"/>
                </a:cxn>
                <a:cxn ang="0">
                  <a:pos x="6" y="31"/>
                </a:cxn>
                <a:cxn ang="0">
                  <a:pos x="57" y="30"/>
                </a:cxn>
                <a:cxn ang="0">
                  <a:pos x="57" y="7"/>
                </a:cxn>
              </a:cxnLst>
              <a:rect l="0" t="0" r="r" b="b"/>
              <a:pathLst>
                <a:path w="62" h="55">
                  <a:moveTo>
                    <a:pt x="4" y="0"/>
                  </a:moveTo>
                  <a:cubicBezTo>
                    <a:pt x="1" y="10"/>
                    <a:pt x="0" y="18"/>
                    <a:pt x="6" y="31"/>
                  </a:cubicBezTo>
                  <a:cubicBezTo>
                    <a:pt x="17" y="55"/>
                    <a:pt x="50" y="43"/>
                    <a:pt x="57" y="30"/>
                  </a:cubicBezTo>
                  <a:cubicBezTo>
                    <a:pt x="60" y="23"/>
                    <a:pt x="62" y="19"/>
                    <a:pt x="57" y="7"/>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38" name="Freeform 575">
              <a:extLst>
                <a:ext uri="{FF2B5EF4-FFF2-40B4-BE49-F238E27FC236}">
                  <a16:creationId xmlns:a16="http://schemas.microsoft.com/office/drawing/2014/main" id="{9AF6FD51-1E7B-4886-BB4C-ACE82DBCE502}"/>
                </a:ext>
              </a:extLst>
            </p:cNvPr>
            <p:cNvSpPr>
              <a:spLocks/>
            </p:cNvSpPr>
            <p:nvPr/>
          </p:nvSpPr>
          <p:spPr bwMode="auto">
            <a:xfrm>
              <a:off x="6369686" y="2189481"/>
              <a:ext cx="107950" cy="93663"/>
            </a:xfrm>
            <a:custGeom>
              <a:avLst/>
              <a:gdLst/>
              <a:ahLst/>
              <a:cxnLst>
                <a:cxn ang="0">
                  <a:pos x="79" y="14"/>
                </a:cxn>
                <a:cxn ang="0">
                  <a:pos x="18" y="24"/>
                </a:cxn>
                <a:cxn ang="0">
                  <a:pos x="39" y="69"/>
                </a:cxn>
                <a:cxn ang="0">
                  <a:pos x="66" y="56"/>
                </a:cxn>
                <a:cxn ang="0">
                  <a:pos x="81" y="36"/>
                </a:cxn>
              </a:cxnLst>
              <a:rect l="0" t="0" r="r" b="b"/>
              <a:pathLst>
                <a:path w="81" h="70">
                  <a:moveTo>
                    <a:pt x="79" y="14"/>
                  </a:moveTo>
                  <a:cubicBezTo>
                    <a:pt x="65" y="7"/>
                    <a:pt x="39" y="0"/>
                    <a:pt x="18" y="24"/>
                  </a:cubicBezTo>
                  <a:cubicBezTo>
                    <a:pt x="0" y="43"/>
                    <a:pt x="24" y="69"/>
                    <a:pt x="39" y="69"/>
                  </a:cubicBezTo>
                  <a:cubicBezTo>
                    <a:pt x="47" y="70"/>
                    <a:pt x="54" y="69"/>
                    <a:pt x="66" y="56"/>
                  </a:cubicBezTo>
                  <a:cubicBezTo>
                    <a:pt x="73" y="47"/>
                    <a:pt x="78" y="41"/>
                    <a:pt x="81" y="36"/>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39" name="Freeform 576">
              <a:extLst>
                <a:ext uri="{FF2B5EF4-FFF2-40B4-BE49-F238E27FC236}">
                  <a16:creationId xmlns:a16="http://schemas.microsoft.com/office/drawing/2014/main" id="{860FE6CD-B7F9-436F-97AA-9F07577725FB}"/>
                </a:ext>
              </a:extLst>
            </p:cNvPr>
            <p:cNvSpPr>
              <a:spLocks/>
            </p:cNvSpPr>
            <p:nvPr/>
          </p:nvSpPr>
          <p:spPr bwMode="auto">
            <a:xfrm>
              <a:off x="6490336" y="2213293"/>
              <a:ext cx="106363" cy="82550"/>
            </a:xfrm>
            <a:custGeom>
              <a:avLst/>
              <a:gdLst/>
              <a:ahLst/>
              <a:cxnLst>
                <a:cxn ang="0">
                  <a:pos x="0" y="22"/>
                </a:cxn>
                <a:cxn ang="0">
                  <a:pos x="53" y="59"/>
                </a:cxn>
                <a:cxn ang="0">
                  <a:pos x="69" y="11"/>
                </a:cxn>
                <a:cxn ang="0">
                  <a:pos x="40" y="2"/>
                </a:cxn>
                <a:cxn ang="0">
                  <a:pos x="14" y="6"/>
                </a:cxn>
              </a:cxnLst>
              <a:rect l="0" t="0" r="r" b="b"/>
              <a:pathLst>
                <a:path w="79" h="62">
                  <a:moveTo>
                    <a:pt x="0" y="22"/>
                  </a:moveTo>
                  <a:cubicBezTo>
                    <a:pt x="5" y="36"/>
                    <a:pt x="19" y="62"/>
                    <a:pt x="53" y="59"/>
                  </a:cubicBezTo>
                  <a:cubicBezTo>
                    <a:pt x="79" y="57"/>
                    <a:pt x="79" y="22"/>
                    <a:pt x="69" y="11"/>
                  </a:cubicBezTo>
                  <a:cubicBezTo>
                    <a:pt x="63" y="5"/>
                    <a:pt x="57" y="0"/>
                    <a:pt x="40" y="2"/>
                  </a:cubicBezTo>
                  <a:cubicBezTo>
                    <a:pt x="28" y="3"/>
                    <a:pt x="20" y="5"/>
                    <a:pt x="14" y="6"/>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40" name="Oval 577">
              <a:extLst>
                <a:ext uri="{FF2B5EF4-FFF2-40B4-BE49-F238E27FC236}">
                  <a16:creationId xmlns:a16="http://schemas.microsoft.com/office/drawing/2014/main" id="{54DA2045-CDDC-4450-850E-CDAC87CD5B04}"/>
                </a:ext>
              </a:extLst>
            </p:cNvPr>
            <p:cNvSpPr>
              <a:spLocks noChangeArrowheads="1"/>
            </p:cNvSpPr>
            <p:nvPr/>
          </p:nvSpPr>
          <p:spPr bwMode="auto">
            <a:xfrm>
              <a:off x="6469699" y="2202181"/>
              <a:ext cx="39688" cy="39688"/>
            </a:xfrm>
            <a:prstGeom prst="ellipse">
              <a:avLst/>
            </a:pr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41" name="Freeform 578">
              <a:extLst>
                <a:ext uri="{FF2B5EF4-FFF2-40B4-BE49-F238E27FC236}">
                  <a16:creationId xmlns:a16="http://schemas.microsoft.com/office/drawing/2014/main" id="{3450186E-94E0-4EE9-8FA1-C7C85B7651A3}"/>
                </a:ext>
              </a:extLst>
            </p:cNvPr>
            <p:cNvSpPr>
              <a:spLocks/>
            </p:cNvSpPr>
            <p:nvPr/>
          </p:nvSpPr>
          <p:spPr bwMode="auto">
            <a:xfrm>
              <a:off x="6523674" y="2303781"/>
              <a:ext cx="44450" cy="114300"/>
            </a:xfrm>
            <a:custGeom>
              <a:avLst/>
              <a:gdLst/>
              <a:ahLst/>
              <a:cxnLst>
                <a:cxn ang="0">
                  <a:pos x="0" y="86"/>
                </a:cxn>
                <a:cxn ang="0">
                  <a:pos x="11" y="0"/>
                </a:cxn>
              </a:cxnLst>
              <a:rect l="0" t="0" r="r" b="b"/>
              <a:pathLst>
                <a:path w="33" h="86">
                  <a:moveTo>
                    <a:pt x="0" y="86"/>
                  </a:moveTo>
                  <a:cubicBezTo>
                    <a:pt x="1" y="85"/>
                    <a:pt x="33" y="40"/>
                    <a:pt x="11"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grpSp>
      <p:grpSp>
        <p:nvGrpSpPr>
          <p:cNvPr id="42" name="Groupe 87">
            <a:extLst>
              <a:ext uri="{FF2B5EF4-FFF2-40B4-BE49-F238E27FC236}">
                <a16:creationId xmlns:a16="http://schemas.microsoft.com/office/drawing/2014/main" id="{789BC2F2-CBD4-4E4B-ADFA-C296273FB1F9}"/>
              </a:ext>
            </a:extLst>
          </p:cNvPr>
          <p:cNvGrpSpPr/>
          <p:nvPr/>
        </p:nvGrpSpPr>
        <p:grpSpPr>
          <a:xfrm>
            <a:off x="6832930" y="4903943"/>
            <a:ext cx="733214" cy="670436"/>
            <a:chOff x="6861828" y="2094226"/>
            <a:chExt cx="352439" cy="322261"/>
          </a:xfrm>
        </p:grpSpPr>
        <p:sp>
          <p:nvSpPr>
            <p:cNvPr id="43" name="Freeform 579">
              <a:extLst>
                <a:ext uri="{FF2B5EF4-FFF2-40B4-BE49-F238E27FC236}">
                  <a16:creationId xmlns:a16="http://schemas.microsoft.com/office/drawing/2014/main" id="{CA87D399-D0E8-44BE-824E-EEA9F5624C58}"/>
                </a:ext>
              </a:extLst>
            </p:cNvPr>
            <p:cNvSpPr>
              <a:spLocks/>
            </p:cNvSpPr>
            <p:nvPr/>
          </p:nvSpPr>
          <p:spPr bwMode="auto">
            <a:xfrm>
              <a:off x="7038053" y="2097401"/>
              <a:ext cx="176214" cy="179387"/>
            </a:xfrm>
            <a:custGeom>
              <a:avLst/>
              <a:gdLst/>
              <a:ahLst/>
              <a:cxnLst>
                <a:cxn ang="0">
                  <a:pos x="131" y="135"/>
                </a:cxn>
                <a:cxn ang="0">
                  <a:pos x="107" y="92"/>
                </a:cxn>
                <a:cxn ang="0">
                  <a:pos x="79" y="44"/>
                </a:cxn>
                <a:cxn ang="0">
                  <a:pos x="87" y="25"/>
                </a:cxn>
                <a:cxn ang="0">
                  <a:pos x="71" y="4"/>
                </a:cxn>
                <a:cxn ang="0">
                  <a:pos x="55" y="25"/>
                </a:cxn>
                <a:cxn ang="0">
                  <a:pos x="64" y="44"/>
                </a:cxn>
                <a:cxn ang="0">
                  <a:pos x="43" y="53"/>
                </a:cxn>
                <a:cxn ang="0">
                  <a:pos x="17" y="43"/>
                </a:cxn>
                <a:cxn ang="0">
                  <a:pos x="0" y="0"/>
                </a:cxn>
              </a:cxnLst>
              <a:rect l="0" t="0" r="r" b="b"/>
              <a:pathLst>
                <a:path w="132" h="135">
                  <a:moveTo>
                    <a:pt x="131" y="135"/>
                  </a:moveTo>
                  <a:cubicBezTo>
                    <a:pt x="132" y="130"/>
                    <a:pt x="107" y="97"/>
                    <a:pt x="107" y="92"/>
                  </a:cubicBezTo>
                  <a:cubicBezTo>
                    <a:pt x="107" y="65"/>
                    <a:pt x="100" y="45"/>
                    <a:pt x="79" y="44"/>
                  </a:cubicBezTo>
                  <a:cubicBezTo>
                    <a:pt x="82" y="40"/>
                    <a:pt x="87" y="31"/>
                    <a:pt x="87" y="25"/>
                  </a:cubicBezTo>
                  <a:cubicBezTo>
                    <a:pt x="87" y="13"/>
                    <a:pt x="80" y="4"/>
                    <a:pt x="71" y="4"/>
                  </a:cubicBezTo>
                  <a:cubicBezTo>
                    <a:pt x="63" y="4"/>
                    <a:pt x="55" y="13"/>
                    <a:pt x="55" y="25"/>
                  </a:cubicBezTo>
                  <a:cubicBezTo>
                    <a:pt x="55" y="31"/>
                    <a:pt x="61" y="40"/>
                    <a:pt x="64" y="44"/>
                  </a:cubicBezTo>
                  <a:cubicBezTo>
                    <a:pt x="54" y="45"/>
                    <a:pt x="47" y="48"/>
                    <a:pt x="43" y="53"/>
                  </a:cubicBezTo>
                  <a:cubicBezTo>
                    <a:pt x="17" y="43"/>
                    <a:pt x="17" y="43"/>
                    <a:pt x="17" y="43"/>
                  </a:cubicBezTo>
                  <a:cubicBezTo>
                    <a:pt x="0" y="0"/>
                    <a:pt x="0" y="0"/>
                    <a:pt x="0"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44" name="Freeform 580">
              <a:extLst>
                <a:ext uri="{FF2B5EF4-FFF2-40B4-BE49-F238E27FC236}">
                  <a16:creationId xmlns:a16="http://schemas.microsoft.com/office/drawing/2014/main" id="{91C84E12-B40C-48FE-AFA0-83409E9DFDF4}"/>
                </a:ext>
              </a:extLst>
            </p:cNvPr>
            <p:cNvSpPr>
              <a:spLocks/>
            </p:cNvSpPr>
            <p:nvPr/>
          </p:nvSpPr>
          <p:spPr bwMode="auto">
            <a:xfrm>
              <a:off x="7090437" y="2192650"/>
              <a:ext cx="73025" cy="223837"/>
            </a:xfrm>
            <a:custGeom>
              <a:avLst/>
              <a:gdLst/>
              <a:ahLst/>
              <a:cxnLst>
                <a:cxn ang="0">
                  <a:pos x="54" y="49"/>
                </a:cxn>
                <a:cxn ang="0">
                  <a:pos x="53" y="166"/>
                </a:cxn>
                <a:cxn ang="0">
                  <a:pos x="43" y="166"/>
                </a:cxn>
                <a:cxn ang="0">
                  <a:pos x="33" y="57"/>
                </a:cxn>
                <a:cxn ang="0">
                  <a:pos x="9" y="167"/>
                </a:cxn>
                <a:cxn ang="0">
                  <a:pos x="0" y="166"/>
                </a:cxn>
                <a:cxn ang="0">
                  <a:pos x="11" y="48"/>
                </a:cxn>
                <a:cxn ang="0">
                  <a:pos x="9" y="0"/>
                </a:cxn>
              </a:cxnLst>
              <a:rect l="0" t="0" r="r" b="b"/>
              <a:pathLst>
                <a:path w="54" h="167">
                  <a:moveTo>
                    <a:pt x="54" y="49"/>
                  </a:moveTo>
                  <a:cubicBezTo>
                    <a:pt x="53" y="166"/>
                    <a:pt x="53" y="166"/>
                    <a:pt x="53" y="166"/>
                  </a:cubicBezTo>
                  <a:cubicBezTo>
                    <a:pt x="43" y="166"/>
                    <a:pt x="43" y="166"/>
                    <a:pt x="43" y="166"/>
                  </a:cubicBezTo>
                  <a:cubicBezTo>
                    <a:pt x="33" y="57"/>
                    <a:pt x="33" y="57"/>
                    <a:pt x="33" y="57"/>
                  </a:cubicBezTo>
                  <a:cubicBezTo>
                    <a:pt x="9" y="167"/>
                    <a:pt x="9" y="167"/>
                    <a:pt x="9" y="167"/>
                  </a:cubicBezTo>
                  <a:cubicBezTo>
                    <a:pt x="0" y="166"/>
                    <a:pt x="0" y="166"/>
                    <a:pt x="0" y="166"/>
                  </a:cubicBezTo>
                  <a:cubicBezTo>
                    <a:pt x="0" y="166"/>
                    <a:pt x="11" y="51"/>
                    <a:pt x="11" y="48"/>
                  </a:cubicBezTo>
                  <a:cubicBezTo>
                    <a:pt x="9" y="0"/>
                    <a:pt x="9" y="0"/>
                    <a:pt x="9"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45" name="Line 581">
              <a:extLst>
                <a:ext uri="{FF2B5EF4-FFF2-40B4-BE49-F238E27FC236}">
                  <a16:creationId xmlns:a16="http://schemas.microsoft.com/office/drawing/2014/main" id="{FFB5BB53-A2BC-4E3E-991B-A6D6DC428B5C}"/>
                </a:ext>
              </a:extLst>
            </p:cNvPr>
            <p:cNvSpPr>
              <a:spLocks noChangeShapeType="1"/>
            </p:cNvSpPr>
            <p:nvPr/>
          </p:nvSpPr>
          <p:spPr bwMode="auto">
            <a:xfrm>
              <a:off x="6963437" y="2173600"/>
              <a:ext cx="1588"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46" name="Freeform 582">
              <a:extLst>
                <a:ext uri="{FF2B5EF4-FFF2-40B4-BE49-F238E27FC236}">
                  <a16:creationId xmlns:a16="http://schemas.microsoft.com/office/drawing/2014/main" id="{935C58E1-9DD2-4E3A-8531-7E4030403D6E}"/>
                </a:ext>
              </a:extLst>
            </p:cNvPr>
            <p:cNvSpPr>
              <a:spLocks/>
            </p:cNvSpPr>
            <p:nvPr/>
          </p:nvSpPr>
          <p:spPr bwMode="auto">
            <a:xfrm>
              <a:off x="6949150" y="2178362"/>
              <a:ext cx="20638" cy="169863"/>
            </a:xfrm>
            <a:custGeom>
              <a:avLst/>
              <a:gdLst/>
              <a:ahLst/>
              <a:cxnLst>
                <a:cxn ang="0">
                  <a:pos x="6" y="127"/>
                </a:cxn>
                <a:cxn ang="0">
                  <a:pos x="8" y="127"/>
                </a:cxn>
                <a:cxn ang="0">
                  <a:pos x="9" y="46"/>
                </a:cxn>
                <a:cxn ang="0">
                  <a:pos x="4" y="30"/>
                </a:cxn>
                <a:cxn ang="0">
                  <a:pos x="5" y="10"/>
                </a:cxn>
                <a:cxn ang="0">
                  <a:pos x="8" y="0"/>
                </a:cxn>
              </a:cxnLst>
              <a:rect l="0" t="0" r="r" b="b"/>
              <a:pathLst>
                <a:path w="15" h="127">
                  <a:moveTo>
                    <a:pt x="6" y="127"/>
                  </a:moveTo>
                  <a:cubicBezTo>
                    <a:pt x="8" y="127"/>
                    <a:pt x="8" y="127"/>
                    <a:pt x="8" y="127"/>
                  </a:cubicBezTo>
                  <a:cubicBezTo>
                    <a:pt x="8" y="127"/>
                    <a:pt x="15" y="70"/>
                    <a:pt x="9" y="46"/>
                  </a:cubicBezTo>
                  <a:cubicBezTo>
                    <a:pt x="7" y="40"/>
                    <a:pt x="5" y="34"/>
                    <a:pt x="4" y="30"/>
                  </a:cubicBezTo>
                  <a:cubicBezTo>
                    <a:pt x="0" y="22"/>
                    <a:pt x="5" y="10"/>
                    <a:pt x="5" y="10"/>
                  </a:cubicBezTo>
                  <a:cubicBezTo>
                    <a:pt x="8" y="0"/>
                    <a:pt x="8" y="0"/>
                    <a:pt x="8"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47" name="Line 583">
              <a:extLst>
                <a:ext uri="{FF2B5EF4-FFF2-40B4-BE49-F238E27FC236}">
                  <a16:creationId xmlns:a16="http://schemas.microsoft.com/office/drawing/2014/main" id="{3B30F9F0-A951-4F54-AFB2-B4B136885465}"/>
                </a:ext>
              </a:extLst>
            </p:cNvPr>
            <p:cNvSpPr>
              <a:spLocks noChangeShapeType="1"/>
            </p:cNvSpPr>
            <p:nvPr/>
          </p:nvSpPr>
          <p:spPr bwMode="auto">
            <a:xfrm flipV="1">
              <a:off x="6925337" y="2348224"/>
              <a:ext cx="12700"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48" name="Line 584">
              <a:extLst>
                <a:ext uri="{FF2B5EF4-FFF2-40B4-BE49-F238E27FC236}">
                  <a16:creationId xmlns:a16="http://schemas.microsoft.com/office/drawing/2014/main" id="{5835B0EA-3D82-4474-B69C-6D3617360D15}"/>
                </a:ext>
              </a:extLst>
            </p:cNvPr>
            <p:cNvSpPr>
              <a:spLocks noChangeShapeType="1"/>
            </p:cNvSpPr>
            <p:nvPr/>
          </p:nvSpPr>
          <p:spPr bwMode="auto">
            <a:xfrm>
              <a:off x="6895175" y="2348224"/>
              <a:ext cx="9525"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49" name="Freeform 585">
              <a:extLst>
                <a:ext uri="{FF2B5EF4-FFF2-40B4-BE49-F238E27FC236}">
                  <a16:creationId xmlns:a16="http://schemas.microsoft.com/office/drawing/2014/main" id="{E7CB35EC-7533-4A82-B461-D43019EEB56A}"/>
                </a:ext>
              </a:extLst>
            </p:cNvPr>
            <p:cNvSpPr>
              <a:spLocks/>
            </p:cNvSpPr>
            <p:nvPr/>
          </p:nvSpPr>
          <p:spPr bwMode="auto">
            <a:xfrm>
              <a:off x="6895175" y="2176775"/>
              <a:ext cx="19050" cy="171450"/>
            </a:xfrm>
            <a:custGeom>
              <a:avLst/>
              <a:gdLst/>
              <a:ahLst/>
              <a:cxnLst>
                <a:cxn ang="0">
                  <a:pos x="9" y="0"/>
                </a:cxn>
                <a:cxn ang="0">
                  <a:pos x="13" y="11"/>
                </a:cxn>
                <a:cxn ang="0">
                  <a:pos x="14" y="17"/>
                </a:cxn>
                <a:cxn ang="0">
                  <a:pos x="9" y="35"/>
                </a:cxn>
                <a:cxn ang="0">
                  <a:pos x="8" y="102"/>
                </a:cxn>
                <a:cxn ang="0">
                  <a:pos x="0" y="128"/>
                </a:cxn>
              </a:cxnLst>
              <a:rect l="0" t="0" r="r" b="b"/>
              <a:pathLst>
                <a:path w="14" h="128">
                  <a:moveTo>
                    <a:pt x="9" y="0"/>
                  </a:moveTo>
                  <a:cubicBezTo>
                    <a:pt x="13" y="11"/>
                    <a:pt x="13" y="11"/>
                    <a:pt x="13" y="11"/>
                  </a:cubicBezTo>
                  <a:cubicBezTo>
                    <a:pt x="13" y="11"/>
                    <a:pt x="14" y="14"/>
                    <a:pt x="14" y="17"/>
                  </a:cubicBezTo>
                  <a:cubicBezTo>
                    <a:pt x="14" y="21"/>
                    <a:pt x="14" y="26"/>
                    <a:pt x="9" y="35"/>
                  </a:cubicBezTo>
                  <a:cubicBezTo>
                    <a:pt x="1" y="48"/>
                    <a:pt x="10" y="84"/>
                    <a:pt x="8" y="102"/>
                  </a:cubicBezTo>
                  <a:cubicBezTo>
                    <a:pt x="0" y="128"/>
                    <a:pt x="0" y="128"/>
                    <a:pt x="0" y="128"/>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50" name="Freeform 586">
              <a:extLst>
                <a:ext uri="{FF2B5EF4-FFF2-40B4-BE49-F238E27FC236}">
                  <a16:creationId xmlns:a16="http://schemas.microsoft.com/office/drawing/2014/main" id="{CA0B2E8F-6B62-4289-B2CC-8E1C7531CE00}"/>
                </a:ext>
              </a:extLst>
            </p:cNvPr>
            <p:cNvSpPr>
              <a:spLocks/>
            </p:cNvSpPr>
            <p:nvPr/>
          </p:nvSpPr>
          <p:spPr bwMode="auto">
            <a:xfrm>
              <a:off x="6938037" y="2349811"/>
              <a:ext cx="31750" cy="61913"/>
            </a:xfrm>
            <a:custGeom>
              <a:avLst/>
              <a:gdLst/>
              <a:ahLst/>
              <a:cxnLst>
                <a:cxn ang="0">
                  <a:pos x="0" y="0"/>
                </a:cxn>
                <a:cxn ang="0">
                  <a:pos x="7" y="46"/>
                </a:cxn>
                <a:cxn ang="0">
                  <a:pos x="23" y="47"/>
                </a:cxn>
                <a:cxn ang="0">
                  <a:pos x="11" y="31"/>
                </a:cxn>
                <a:cxn ang="0">
                  <a:pos x="12" y="10"/>
                </a:cxn>
                <a:cxn ang="0">
                  <a:pos x="14" y="0"/>
                </a:cxn>
              </a:cxnLst>
              <a:rect l="0" t="0" r="r" b="b"/>
              <a:pathLst>
                <a:path w="23" h="47">
                  <a:moveTo>
                    <a:pt x="0" y="0"/>
                  </a:moveTo>
                  <a:cubicBezTo>
                    <a:pt x="0" y="6"/>
                    <a:pt x="5" y="44"/>
                    <a:pt x="7" y="46"/>
                  </a:cubicBezTo>
                  <a:cubicBezTo>
                    <a:pt x="8" y="47"/>
                    <a:pt x="23" y="47"/>
                    <a:pt x="23" y="47"/>
                  </a:cubicBezTo>
                  <a:cubicBezTo>
                    <a:pt x="23" y="47"/>
                    <a:pt x="12" y="34"/>
                    <a:pt x="11" y="31"/>
                  </a:cubicBezTo>
                  <a:cubicBezTo>
                    <a:pt x="10" y="28"/>
                    <a:pt x="11" y="14"/>
                    <a:pt x="12" y="10"/>
                  </a:cubicBezTo>
                  <a:cubicBezTo>
                    <a:pt x="13" y="9"/>
                    <a:pt x="13" y="5"/>
                    <a:pt x="14"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51" name="Freeform 587">
              <a:extLst>
                <a:ext uri="{FF2B5EF4-FFF2-40B4-BE49-F238E27FC236}">
                  <a16:creationId xmlns:a16="http://schemas.microsoft.com/office/drawing/2014/main" id="{C4464E98-28C4-4A49-AA2C-0156073B9124}"/>
                </a:ext>
              </a:extLst>
            </p:cNvPr>
            <p:cNvSpPr>
              <a:spLocks/>
            </p:cNvSpPr>
            <p:nvPr/>
          </p:nvSpPr>
          <p:spPr bwMode="auto">
            <a:xfrm>
              <a:off x="6861828" y="2094226"/>
              <a:ext cx="171450" cy="136525"/>
            </a:xfrm>
            <a:custGeom>
              <a:avLst/>
              <a:gdLst/>
              <a:ahLst/>
              <a:cxnLst>
                <a:cxn ang="0">
                  <a:pos x="0" y="102"/>
                </a:cxn>
                <a:cxn ang="0">
                  <a:pos x="23" y="78"/>
                </a:cxn>
                <a:cxn ang="0">
                  <a:pos x="48" y="38"/>
                </a:cxn>
                <a:cxn ang="0">
                  <a:pos x="40" y="21"/>
                </a:cxn>
                <a:cxn ang="0">
                  <a:pos x="53" y="4"/>
                </a:cxn>
                <a:cxn ang="0">
                  <a:pos x="67" y="21"/>
                </a:cxn>
                <a:cxn ang="0">
                  <a:pos x="59" y="38"/>
                </a:cxn>
                <a:cxn ang="0">
                  <a:pos x="82" y="49"/>
                </a:cxn>
                <a:cxn ang="0">
                  <a:pos x="114" y="44"/>
                </a:cxn>
                <a:cxn ang="0">
                  <a:pos x="128" y="0"/>
                </a:cxn>
              </a:cxnLst>
              <a:rect l="0" t="0" r="r" b="b"/>
              <a:pathLst>
                <a:path w="128" h="102">
                  <a:moveTo>
                    <a:pt x="0" y="102"/>
                  </a:moveTo>
                  <a:cubicBezTo>
                    <a:pt x="0" y="98"/>
                    <a:pt x="23" y="83"/>
                    <a:pt x="23" y="78"/>
                  </a:cubicBezTo>
                  <a:cubicBezTo>
                    <a:pt x="23" y="55"/>
                    <a:pt x="27" y="40"/>
                    <a:pt x="48" y="38"/>
                  </a:cubicBezTo>
                  <a:cubicBezTo>
                    <a:pt x="45" y="34"/>
                    <a:pt x="40" y="27"/>
                    <a:pt x="40" y="21"/>
                  </a:cubicBezTo>
                  <a:cubicBezTo>
                    <a:pt x="40" y="12"/>
                    <a:pt x="46" y="4"/>
                    <a:pt x="53" y="4"/>
                  </a:cubicBezTo>
                  <a:cubicBezTo>
                    <a:pt x="61" y="4"/>
                    <a:pt x="67" y="12"/>
                    <a:pt x="67" y="21"/>
                  </a:cubicBezTo>
                  <a:cubicBezTo>
                    <a:pt x="67" y="27"/>
                    <a:pt x="61" y="34"/>
                    <a:pt x="59" y="38"/>
                  </a:cubicBezTo>
                  <a:cubicBezTo>
                    <a:pt x="66" y="38"/>
                    <a:pt x="78" y="45"/>
                    <a:pt x="82" y="49"/>
                  </a:cubicBezTo>
                  <a:cubicBezTo>
                    <a:pt x="114" y="44"/>
                    <a:pt x="114" y="44"/>
                    <a:pt x="114" y="44"/>
                  </a:cubicBezTo>
                  <a:cubicBezTo>
                    <a:pt x="128" y="0"/>
                    <a:pt x="128" y="0"/>
                    <a:pt x="128" y="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52" name="Freeform 588">
              <a:extLst>
                <a:ext uri="{FF2B5EF4-FFF2-40B4-BE49-F238E27FC236}">
                  <a16:creationId xmlns:a16="http://schemas.microsoft.com/office/drawing/2014/main" id="{7E0346BB-4455-4C9D-874E-7BD75CD4B742}"/>
                </a:ext>
              </a:extLst>
            </p:cNvPr>
            <p:cNvSpPr>
              <a:spLocks/>
            </p:cNvSpPr>
            <p:nvPr/>
          </p:nvSpPr>
          <p:spPr bwMode="auto">
            <a:xfrm>
              <a:off x="6907849" y="2348231"/>
              <a:ext cx="26988" cy="63500"/>
            </a:xfrm>
            <a:custGeom>
              <a:avLst/>
              <a:gdLst/>
              <a:ahLst/>
              <a:cxnLst>
                <a:cxn ang="0">
                  <a:pos x="0" y="0"/>
                </a:cxn>
                <a:cxn ang="0">
                  <a:pos x="4" y="47"/>
                </a:cxn>
                <a:cxn ang="0">
                  <a:pos x="20" y="48"/>
                </a:cxn>
                <a:cxn ang="0">
                  <a:pos x="11" y="32"/>
                </a:cxn>
                <a:cxn ang="0">
                  <a:pos x="12" y="11"/>
                </a:cxn>
                <a:cxn ang="0">
                  <a:pos x="14" y="1"/>
                </a:cxn>
              </a:cxnLst>
              <a:rect l="0" t="0" r="r" b="b"/>
              <a:pathLst>
                <a:path w="20" h="48">
                  <a:moveTo>
                    <a:pt x="0" y="0"/>
                  </a:moveTo>
                  <a:cubicBezTo>
                    <a:pt x="0" y="7"/>
                    <a:pt x="3" y="45"/>
                    <a:pt x="4" y="47"/>
                  </a:cubicBezTo>
                  <a:cubicBezTo>
                    <a:pt x="6" y="48"/>
                    <a:pt x="20" y="48"/>
                    <a:pt x="20" y="48"/>
                  </a:cubicBezTo>
                  <a:cubicBezTo>
                    <a:pt x="20" y="48"/>
                    <a:pt x="12" y="35"/>
                    <a:pt x="11" y="32"/>
                  </a:cubicBezTo>
                  <a:cubicBezTo>
                    <a:pt x="10" y="29"/>
                    <a:pt x="11" y="15"/>
                    <a:pt x="12" y="11"/>
                  </a:cubicBezTo>
                  <a:cubicBezTo>
                    <a:pt x="13" y="10"/>
                    <a:pt x="13" y="5"/>
                    <a:pt x="14" y="1"/>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grpSp>
      <p:grpSp>
        <p:nvGrpSpPr>
          <p:cNvPr id="53" name="Groupe 98">
            <a:extLst>
              <a:ext uri="{FF2B5EF4-FFF2-40B4-BE49-F238E27FC236}">
                <a16:creationId xmlns:a16="http://schemas.microsoft.com/office/drawing/2014/main" id="{52C4C85F-1348-43AA-AFD6-270F92FA9C2D}"/>
              </a:ext>
            </a:extLst>
          </p:cNvPr>
          <p:cNvGrpSpPr>
            <a:grpSpLocks noChangeAspect="1"/>
          </p:cNvGrpSpPr>
          <p:nvPr/>
        </p:nvGrpSpPr>
        <p:grpSpPr>
          <a:xfrm>
            <a:off x="3314274" y="3550488"/>
            <a:ext cx="610560" cy="576000"/>
            <a:chOff x="1527176" y="2103438"/>
            <a:chExt cx="336550" cy="317500"/>
          </a:xfrm>
        </p:grpSpPr>
        <p:sp>
          <p:nvSpPr>
            <p:cNvPr id="54" name="Freeform 589">
              <a:extLst>
                <a:ext uri="{FF2B5EF4-FFF2-40B4-BE49-F238E27FC236}">
                  <a16:creationId xmlns:a16="http://schemas.microsoft.com/office/drawing/2014/main" id="{0544C746-AF63-48AF-83AC-237CAC4F5C92}"/>
                </a:ext>
              </a:extLst>
            </p:cNvPr>
            <p:cNvSpPr>
              <a:spLocks/>
            </p:cNvSpPr>
            <p:nvPr/>
          </p:nvSpPr>
          <p:spPr bwMode="auto">
            <a:xfrm>
              <a:off x="1635126" y="2103438"/>
              <a:ext cx="228600" cy="317500"/>
            </a:xfrm>
            <a:custGeom>
              <a:avLst/>
              <a:gdLst/>
              <a:ahLst/>
              <a:cxnLst>
                <a:cxn ang="0">
                  <a:pos x="97" y="0"/>
                </a:cxn>
                <a:cxn ang="0">
                  <a:pos x="22" y="52"/>
                </a:cxn>
                <a:cxn ang="0">
                  <a:pos x="0" y="78"/>
                </a:cxn>
                <a:cxn ang="0">
                  <a:pos x="18" y="124"/>
                </a:cxn>
                <a:cxn ang="0">
                  <a:pos x="93" y="195"/>
                </a:cxn>
                <a:cxn ang="0">
                  <a:pos x="133" y="209"/>
                </a:cxn>
                <a:cxn ang="0">
                  <a:pos x="171" y="238"/>
                </a:cxn>
                <a:cxn ang="0">
                  <a:pos x="154" y="209"/>
                </a:cxn>
                <a:cxn ang="0">
                  <a:pos x="117" y="183"/>
                </a:cxn>
                <a:cxn ang="0">
                  <a:pos x="90" y="173"/>
                </a:cxn>
                <a:cxn ang="0">
                  <a:pos x="70" y="139"/>
                </a:cxn>
                <a:cxn ang="0">
                  <a:pos x="50" y="122"/>
                </a:cxn>
                <a:cxn ang="0">
                  <a:pos x="39" y="65"/>
                </a:cxn>
                <a:cxn ang="0">
                  <a:pos x="97" y="0"/>
                </a:cxn>
              </a:cxnLst>
              <a:rect l="0" t="0" r="r" b="b"/>
              <a:pathLst>
                <a:path w="171" h="238">
                  <a:moveTo>
                    <a:pt x="97" y="0"/>
                  </a:moveTo>
                  <a:cubicBezTo>
                    <a:pt x="53" y="46"/>
                    <a:pt x="42" y="48"/>
                    <a:pt x="22" y="52"/>
                  </a:cubicBezTo>
                  <a:cubicBezTo>
                    <a:pt x="6" y="54"/>
                    <a:pt x="1" y="66"/>
                    <a:pt x="0" y="78"/>
                  </a:cubicBezTo>
                  <a:cubicBezTo>
                    <a:pt x="0" y="95"/>
                    <a:pt x="9" y="113"/>
                    <a:pt x="18" y="124"/>
                  </a:cubicBezTo>
                  <a:cubicBezTo>
                    <a:pt x="27" y="136"/>
                    <a:pt x="80" y="189"/>
                    <a:pt x="93" y="195"/>
                  </a:cubicBezTo>
                  <a:cubicBezTo>
                    <a:pt x="103" y="200"/>
                    <a:pt x="115" y="202"/>
                    <a:pt x="133" y="209"/>
                  </a:cubicBezTo>
                  <a:cubicBezTo>
                    <a:pt x="150" y="217"/>
                    <a:pt x="171" y="238"/>
                    <a:pt x="171" y="238"/>
                  </a:cubicBezTo>
                  <a:cubicBezTo>
                    <a:pt x="154" y="209"/>
                    <a:pt x="154" y="209"/>
                    <a:pt x="154" y="209"/>
                  </a:cubicBezTo>
                  <a:cubicBezTo>
                    <a:pt x="154" y="209"/>
                    <a:pt x="129" y="190"/>
                    <a:pt x="117" y="183"/>
                  </a:cubicBezTo>
                  <a:cubicBezTo>
                    <a:pt x="106" y="176"/>
                    <a:pt x="97" y="179"/>
                    <a:pt x="90" y="173"/>
                  </a:cubicBezTo>
                  <a:cubicBezTo>
                    <a:pt x="81" y="166"/>
                    <a:pt x="73" y="148"/>
                    <a:pt x="70" y="139"/>
                  </a:cubicBezTo>
                  <a:cubicBezTo>
                    <a:pt x="64" y="124"/>
                    <a:pt x="56" y="125"/>
                    <a:pt x="50" y="122"/>
                  </a:cubicBezTo>
                  <a:cubicBezTo>
                    <a:pt x="32" y="114"/>
                    <a:pt x="28" y="74"/>
                    <a:pt x="39" y="65"/>
                  </a:cubicBezTo>
                  <a:cubicBezTo>
                    <a:pt x="68" y="41"/>
                    <a:pt x="97" y="0"/>
                    <a:pt x="97" y="0"/>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55" name="Freeform 590">
              <a:extLst>
                <a:ext uri="{FF2B5EF4-FFF2-40B4-BE49-F238E27FC236}">
                  <a16:creationId xmlns:a16="http://schemas.microsoft.com/office/drawing/2014/main" id="{A36FF728-72E4-4966-A4BC-ECF6CDEF0A53}"/>
                </a:ext>
              </a:extLst>
            </p:cNvPr>
            <p:cNvSpPr>
              <a:spLocks/>
            </p:cNvSpPr>
            <p:nvPr/>
          </p:nvSpPr>
          <p:spPr bwMode="auto">
            <a:xfrm>
              <a:off x="1592264" y="2112963"/>
              <a:ext cx="41275" cy="53975"/>
            </a:xfrm>
            <a:custGeom>
              <a:avLst/>
              <a:gdLst/>
              <a:ahLst/>
              <a:cxnLst>
                <a:cxn ang="0">
                  <a:pos x="28" y="16"/>
                </a:cxn>
                <a:cxn ang="0">
                  <a:pos x="22" y="38"/>
                </a:cxn>
                <a:cxn ang="0">
                  <a:pos x="3" y="25"/>
                </a:cxn>
                <a:cxn ang="0">
                  <a:pos x="9" y="3"/>
                </a:cxn>
                <a:cxn ang="0">
                  <a:pos x="28" y="16"/>
                </a:cxn>
              </a:cxnLst>
              <a:rect l="0" t="0" r="r" b="b"/>
              <a:pathLst>
                <a:path w="31" h="40">
                  <a:moveTo>
                    <a:pt x="28" y="16"/>
                  </a:moveTo>
                  <a:cubicBezTo>
                    <a:pt x="31" y="26"/>
                    <a:pt x="29" y="35"/>
                    <a:pt x="22" y="38"/>
                  </a:cubicBezTo>
                  <a:cubicBezTo>
                    <a:pt x="15" y="40"/>
                    <a:pt x="7" y="35"/>
                    <a:pt x="3" y="25"/>
                  </a:cubicBezTo>
                  <a:cubicBezTo>
                    <a:pt x="0" y="15"/>
                    <a:pt x="2" y="5"/>
                    <a:pt x="9" y="3"/>
                  </a:cubicBezTo>
                  <a:cubicBezTo>
                    <a:pt x="16" y="0"/>
                    <a:pt x="24" y="6"/>
                    <a:pt x="28" y="16"/>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56" name="Freeform 591">
              <a:extLst>
                <a:ext uri="{FF2B5EF4-FFF2-40B4-BE49-F238E27FC236}">
                  <a16:creationId xmlns:a16="http://schemas.microsoft.com/office/drawing/2014/main" id="{79161899-0E39-430E-9CAD-83691B137A4E}"/>
                </a:ext>
              </a:extLst>
            </p:cNvPr>
            <p:cNvSpPr>
              <a:spLocks/>
            </p:cNvSpPr>
            <p:nvPr/>
          </p:nvSpPr>
          <p:spPr bwMode="auto">
            <a:xfrm>
              <a:off x="1527176" y="2138363"/>
              <a:ext cx="87313" cy="63500"/>
            </a:xfrm>
            <a:custGeom>
              <a:avLst/>
              <a:gdLst/>
              <a:ahLst/>
              <a:cxnLst>
                <a:cxn ang="0">
                  <a:pos x="66" y="47"/>
                </a:cxn>
                <a:cxn ang="0">
                  <a:pos x="0" y="0"/>
                </a:cxn>
              </a:cxnLst>
              <a:rect l="0" t="0" r="r" b="b"/>
              <a:pathLst>
                <a:path w="66" h="47">
                  <a:moveTo>
                    <a:pt x="66" y="47"/>
                  </a:moveTo>
                  <a:cubicBezTo>
                    <a:pt x="66" y="47"/>
                    <a:pt x="23" y="39"/>
                    <a:pt x="0"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grpSp>
      <p:grpSp>
        <p:nvGrpSpPr>
          <p:cNvPr id="57" name="Groupe 102">
            <a:extLst>
              <a:ext uri="{FF2B5EF4-FFF2-40B4-BE49-F238E27FC236}">
                <a16:creationId xmlns:a16="http://schemas.microsoft.com/office/drawing/2014/main" id="{2DEC261F-26AE-475C-8E25-FC5823B19BD4}"/>
              </a:ext>
            </a:extLst>
          </p:cNvPr>
          <p:cNvGrpSpPr/>
          <p:nvPr/>
        </p:nvGrpSpPr>
        <p:grpSpPr>
          <a:xfrm>
            <a:off x="5566405" y="1463966"/>
            <a:ext cx="707098" cy="422294"/>
            <a:chOff x="2622551" y="2170113"/>
            <a:chExt cx="342901" cy="204788"/>
          </a:xfrm>
        </p:grpSpPr>
        <p:sp>
          <p:nvSpPr>
            <p:cNvPr id="58" name="Freeform 592">
              <a:extLst>
                <a:ext uri="{FF2B5EF4-FFF2-40B4-BE49-F238E27FC236}">
                  <a16:creationId xmlns:a16="http://schemas.microsoft.com/office/drawing/2014/main" id="{A4711D96-E37C-4E4A-879D-C3F1F5AE3D1D}"/>
                </a:ext>
              </a:extLst>
            </p:cNvPr>
            <p:cNvSpPr>
              <a:spLocks/>
            </p:cNvSpPr>
            <p:nvPr/>
          </p:nvSpPr>
          <p:spPr bwMode="auto">
            <a:xfrm>
              <a:off x="2622551" y="2252663"/>
              <a:ext cx="252413" cy="112713"/>
            </a:xfrm>
            <a:custGeom>
              <a:avLst/>
              <a:gdLst/>
              <a:ahLst/>
              <a:cxnLst>
                <a:cxn ang="0">
                  <a:pos x="190" y="0"/>
                </a:cxn>
                <a:cxn ang="0">
                  <a:pos x="107" y="84"/>
                </a:cxn>
                <a:cxn ang="0">
                  <a:pos x="0" y="34"/>
                </a:cxn>
              </a:cxnLst>
              <a:rect l="0" t="0" r="r" b="b"/>
              <a:pathLst>
                <a:path w="190" h="84">
                  <a:moveTo>
                    <a:pt x="190" y="0"/>
                  </a:moveTo>
                  <a:cubicBezTo>
                    <a:pt x="137" y="9"/>
                    <a:pt x="100" y="47"/>
                    <a:pt x="107" y="84"/>
                  </a:cubicBezTo>
                  <a:cubicBezTo>
                    <a:pt x="100" y="47"/>
                    <a:pt x="52" y="24"/>
                    <a:pt x="0" y="3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59" name="Freeform 593">
              <a:extLst>
                <a:ext uri="{FF2B5EF4-FFF2-40B4-BE49-F238E27FC236}">
                  <a16:creationId xmlns:a16="http://schemas.microsoft.com/office/drawing/2014/main" id="{F319B95C-BD4B-477A-95C3-90A2E539AAC4}"/>
                </a:ext>
              </a:extLst>
            </p:cNvPr>
            <p:cNvSpPr>
              <a:spLocks/>
            </p:cNvSpPr>
            <p:nvPr/>
          </p:nvSpPr>
          <p:spPr bwMode="auto">
            <a:xfrm>
              <a:off x="2689226" y="2170113"/>
              <a:ext cx="173038" cy="76200"/>
            </a:xfrm>
            <a:custGeom>
              <a:avLst/>
              <a:gdLst/>
              <a:ahLst/>
              <a:cxnLst>
                <a:cxn ang="0">
                  <a:pos x="130" y="0"/>
                </a:cxn>
                <a:cxn ang="0">
                  <a:pos x="73" y="57"/>
                </a:cxn>
                <a:cxn ang="0">
                  <a:pos x="0" y="23"/>
                </a:cxn>
              </a:cxnLst>
              <a:rect l="0" t="0" r="r" b="b"/>
              <a:pathLst>
                <a:path w="130" h="57">
                  <a:moveTo>
                    <a:pt x="130" y="0"/>
                  </a:moveTo>
                  <a:cubicBezTo>
                    <a:pt x="94" y="6"/>
                    <a:pt x="69" y="32"/>
                    <a:pt x="73" y="57"/>
                  </a:cubicBezTo>
                  <a:cubicBezTo>
                    <a:pt x="69" y="32"/>
                    <a:pt x="36" y="17"/>
                    <a:pt x="0" y="23"/>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60" name="Freeform 594">
              <a:extLst>
                <a:ext uri="{FF2B5EF4-FFF2-40B4-BE49-F238E27FC236}">
                  <a16:creationId xmlns:a16="http://schemas.microsoft.com/office/drawing/2014/main" id="{B43CC606-E553-4245-88A1-132370D6B51D}"/>
                </a:ext>
              </a:extLst>
            </p:cNvPr>
            <p:cNvSpPr>
              <a:spLocks/>
            </p:cNvSpPr>
            <p:nvPr/>
          </p:nvSpPr>
          <p:spPr bwMode="auto">
            <a:xfrm>
              <a:off x="2827339" y="2314576"/>
              <a:ext cx="138113" cy="60325"/>
            </a:xfrm>
            <a:custGeom>
              <a:avLst/>
              <a:gdLst/>
              <a:ahLst/>
              <a:cxnLst>
                <a:cxn ang="0">
                  <a:pos x="103" y="0"/>
                </a:cxn>
                <a:cxn ang="0">
                  <a:pos x="58" y="45"/>
                </a:cxn>
                <a:cxn ang="0">
                  <a:pos x="0" y="18"/>
                </a:cxn>
              </a:cxnLst>
              <a:rect l="0" t="0" r="r" b="b"/>
              <a:pathLst>
                <a:path w="103" h="45">
                  <a:moveTo>
                    <a:pt x="103" y="0"/>
                  </a:moveTo>
                  <a:cubicBezTo>
                    <a:pt x="75" y="5"/>
                    <a:pt x="55" y="25"/>
                    <a:pt x="58" y="45"/>
                  </a:cubicBezTo>
                  <a:cubicBezTo>
                    <a:pt x="55" y="25"/>
                    <a:pt x="29" y="13"/>
                    <a:pt x="0" y="18"/>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grpSp>
      <p:grpSp>
        <p:nvGrpSpPr>
          <p:cNvPr id="61" name="Groupe 106">
            <a:extLst>
              <a:ext uri="{FF2B5EF4-FFF2-40B4-BE49-F238E27FC236}">
                <a16:creationId xmlns:a16="http://schemas.microsoft.com/office/drawing/2014/main" id="{409BE3BB-0A09-4429-8211-2846358F1A24}"/>
              </a:ext>
            </a:extLst>
          </p:cNvPr>
          <p:cNvGrpSpPr/>
          <p:nvPr/>
        </p:nvGrpSpPr>
        <p:grpSpPr>
          <a:xfrm>
            <a:off x="3808944" y="2167026"/>
            <a:ext cx="588052" cy="393080"/>
            <a:chOff x="2095501" y="2178051"/>
            <a:chExt cx="296863" cy="198437"/>
          </a:xfrm>
        </p:grpSpPr>
        <p:sp>
          <p:nvSpPr>
            <p:cNvPr id="62" name="Freeform 595">
              <a:extLst>
                <a:ext uri="{FF2B5EF4-FFF2-40B4-BE49-F238E27FC236}">
                  <a16:creationId xmlns:a16="http://schemas.microsoft.com/office/drawing/2014/main" id="{16750952-FE0C-43E6-84B3-5770D46FF524}"/>
                </a:ext>
              </a:extLst>
            </p:cNvPr>
            <p:cNvSpPr>
              <a:spLocks/>
            </p:cNvSpPr>
            <p:nvPr/>
          </p:nvSpPr>
          <p:spPr bwMode="auto">
            <a:xfrm>
              <a:off x="2095501" y="2284413"/>
              <a:ext cx="147638" cy="92075"/>
            </a:xfrm>
            <a:custGeom>
              <a:avLst/>
              <a:gdLst/>
              <a:ahLst/>
              <a:cxnLst>
                <a:cxn ang="0">
                  <a:pos x="107" y="51"/>
                </a:cxn>
                <a:cxn ang="0">
                  <a:pos x="107" y="65"/>
                </a:cxn>
                <a:cxn ang="0">
                  <a:pos x="107" y="65"/>
                </a:cxn>
                <a:cxn ang="0">
                  <a:pos x="92" y="65"/>
                </a:cxn>
                <a:cxn ang="0">
                  <a:pos x="38" y="11"/>
                </a:cxn>
                <a:cxn ang="0">
                  <a:pos x="0" y="2"/>
                </a:cxn>
              </a:cxnLst>
              <a:rect l="0" t="0" r="r" b="b"/>
              <a:pathLst>
                <a:path w="111" h="69">
                  <a:moveTo>
                    <a:pt x="107" y="51"/>
                  </a:moveTo>
                  <a:cubicBezTo>
                    <a:pt x="111" y="55"/>
                    <a:pt x="111" y="61"/>
                    <a:pt x="107" y="65"/>
                  </a:cubicBezTo>
                  <a:cubicBezTo>
                    <a:pt x="107" y="65"/>
                    <a:pt x="107" y="65"/>
                    <a:pt x="107" y="65"/>
                  </a:cubicBezTo>
                  <a:cubicBezTo>
                    <a:pt x="103" y="69"/>
                    <a:pt x="96" y="69"/>
                    <a:pt x="92" y="65"/>
                  </a:cubicBezTo>
                  <a:cubicBezTo>
                    <a:pt x="92" y="65"/>
                    <a:pt x="54" y="19"/>
                    <a:pt x="38" y="11"/>
                  </a:cubicBezTo>
                  <a:cubicBezTo>
                    <a:pt x="17" y="0"/>
                    <a:pt x="0" y="2"/>
                    <a:pt x="0" y="2"/>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63" name="Freeform 596">
              <a:extLst>
                <a:ext uri="{FF2B5EF4-FFF2-40B4-BE49-F238E27FC236}">
                  <a16:creationId xmlns:a16="http://schemas.microsoft.com/office/drawing/2014/main" id="{BCEC9E8F-E885-44F3-8A92-D32EC87F80DA}"/>
                </a:ext>
              </a:extLst>
            </p:cNvPr>
            <p:cNvSpPr>
              <a:spLocks/>
            </p:cNvSpPr>
            <p:nvPr/>
          </p:nvSpPr>
          <p:spPr bwMode="auto">
            <a:xfrm>
              <a:off x="2198689" y="2293938"/>
              <a:ext cx="69850" cy="68263"/>
            </a:xfrm>
            <a:custGeom>
              <a:avLst/>
              <a:gdLst/>
              <a:ahLst/>
              <a:cxnLst>
                <a:cxn ang="0">
                  <a:pos x="15" y="0"/>
                </a:cxn>
                <a:cxn ang="0">
                  <a:pos x="48" y="33"/>
                </a:cxn>
                <a:cxn ang="0">
                  <a:pos x="48" y="47"/>
                </a:cxn>
                <a:cxn ang="0">
                  <a:pos x="48" y="47"/>
                </a:cxn>
                <a:cxn ang="0">
                  <a:pos x="34" y="47"/>
                </a:cxn>
                <a:cxn ang="0">
                  <a:pos x="0" y="14"/>
                </a:cxn>
              </a:cxnLst>
              <a:rect l="0" t="0" r="r" b="b"/>
              <a:pathLst>
                <a:path w="52" h="51">
                  <a:moveTo>
                    <a:pt x="15" y="0"/>
                  </a:moveTo>
                  <a:cubicBezTo>
                    <a:pt x="48" y="33"/>
                    <a:pt x="48" y="33"/>
                    <a:pt x="48" y="33"/>
                  </a:cubicBezTo>
                  <a:cubicBezTo>
                    <a:pt x="52" y="37"/>
                    <a:pt x="52" y="43"/>
                    <a:pt x="48" y="47"/>
                  </a:cubicBezTo>
                  <a:cubicBezTo>
                    <a:pt x="48" y="47"/>
                    <a:pt x="48" y="47"/>
                    <a:pt x="48" y="47"/>
                  </a:cubicBezTo>
                  <a:cubicBezTo>
                    <a:pt x="44" y="51"/>
                    <a:pt x="38" y="51"/>
                    <a:pt x="34" y="47"/>
                  </a:cubicBezTo>
                  <a:cubicBezTo>
                    <a:pt x="0" y="14"/>
                    <a:pt x="0" y="14"/>
                    <a:pt x="0" y="1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64" name="Freeform 597">
              <a:extLst>
                <a:ext uri="{FF2B5EF4-FFF2-40B4-BE49-F238E27FC236}">
                  <a16:creationId xmlns:a16="http://schemas.microsoft.com/office/drawing/2014/main" id="{CDF86D46-5D8D-4DFC-8473-27445FD398D6}"/>
                </a:ext>
              </a:extLst>
            </p:cNvPr>
            <p:cNvSpPr>
              <a:spLocks/>
            </p:cNvSpPr>
            <p:nvPr/>
          </p:nvSpPr>
          <p:spPr bwMode="auto">
            <a:xfrm>
              <a:off x="2236789" y="2251076"/>
              <a:ext cx="88900" cy="92075"/>
            </a:xfrm>
            <a:custGeom>
              <a:avLst/>
              <a:gdLst/>
              <a:ahLst/>
              <a:cxnLst>
                <a:cxn ang="0">
                  <a:pos x="22" y="0"/>
                </a:cxn>
                <a:cxn ang="0">
                  <a:pos x="62" y="50"/>
                </a:cxn>
                <a:cxn ang="0">
                  <a:pos x="62" y="65"/>
                </a:cxn>
                <a:cxn ang="0">
                  <a:pos x="62" y="65"/>
                </a:cxn>
                <a:cxn ang="0">
                  <a:pos x="48" y="65"/>
                </a:cxn>
                <a:cxn ang="0">
                  <a:pos x="0" y="17"/>
                </a:cxn>
              </a:cxnLst>
              <a:rect l="0" t="0" r="r" b="b"/>
              <a:pathLst>
                <a:path w="66" h="69">
                  <a:moveTo>
                    <a:pt x="22" y="0"/>
                  </a:moveTo>
                  <a:cubicBezTo>
                    <a:pt x="62" y="50"/>
                    <a:pt x="62" y="50"/>
                    <a:pt x="62" y="50"/>
                  </a:cubicBezTo>
                  <a:cubicBezTo>
                    <a:pt x="66" y="54"/>
                    <a:pt x="66" y="61"/>
                    <a:pt x="62" y="65"/>
                  </a:cubicBezTo>
                  <a:cubicBezTo>
                    <a:pt x="62" y="65"/>
                    <a:pt x="62" y="65"/>
                    <a:pt x="62" y="65"/>
                  </a:cubicBezTo>
                  <a:cubicBezTo>
                    <a:pt x="58" y="69"/>
                    <a:pt x="52" y="69"/>
                    <a:pt x="48" y="65"/>
                  </a:cubicBezTo>
                  <a:cubicBezTo>
                    <a:pt x="0" y="17"/>
                    <a:pt x="0" y="17"/>
                    <a:pt x="0" y="17"/>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65" name="Freeform 598">
              <a:extLst>
                <a:ext uri="{FF2B5EF4-FFF2-40B4-BE49-F238E27FC236}">
                  <a16:creationId xmlns:a16="http://schemas.microsoft.com/office/drawing/2014/main" id="{242B727C-6725-40B5-A2E3-580C7E3A1A3A}"/>
                </a:ext>
              </a:extLst>
            </p:cNvPr>
            <p:cNvSpPr>
              <a:spLocks/>
            </p:cNvSpPr>
            <p:nvPr/>
          </p:nvSpPr>
          <p:spPr bwMode="auto">
            <a:xfrm>
              <a:off x="2166939" y="2190749"/>
              <a:ext cx="225425" cy="76200"/>
            </a:xfrm>
            <a:custGeom>
              <a:avLst/>
              <a:gdLst/>
              <a:ahLst/>
              <a:cxnLst>
                <a:cxn ang="0">
                  <a:pos x="168" y="9"/>
                </a:cxn>
                <a:cxn ang="0">
                  <a:pos x="130" y="24"/>
                </a:cxn>
                <a:cxn ang="0">
                  <a:pos x="70" y="1"/>
                </a:cxn>
                <a:cxn ang="0">
                  <a:pos x="8" y="27"/>
                </a:cxn>
                <a:cxn ang="0">
                  <a:pos x="2" y="40"/>
                </a:cxn>
                <a:cxn ang="0">
                  <a:pos x="2" y="40"/>
                </a:cxn>
                <a:cxn ang="0">
                  <a:pos x="16" y="46"/>
                </a:cxn>
                <a:cxn ang="0">
                  <a:pos x="58" y="29"/>
                </a:cxn>
                <a:cxn ang="0">
                  <a:pos x="95" y="55"/>
                </a:cxn>
                <a:cxn ang="0">
                  <a:pos x="118" y="54"/>
                </a:cxn>
              </a:cxnLst>
              <a:rect l="0" t="0" r="r" b="b"/>
              <a:pathLst>
                <a:path w="168" h="57">
                  <a:moveTo>
                    <a:pt x="168" y="9"/>
                  </a:moveTo>
                  <a:cubicBezTo>
                    <a:pt x="168" y="9"/>
                    <a:pt x="142" y="25"/>
                    <a:pt x="130" y="24"/>
                  </a:cubicBezTo>
                  <a:cubicBezTo>
                    <a:pt x="113" y="23"/>
                    <a:pt x="87" y="2"/>
                    <a:pt x="70" y="1"/>
                  </a:cubicBezTo>
                  <a:cubicBezTo>
                    <a:pt x="59" y="0"/>
                    <a:pt x="8" y="27"/>
                    <a:pt x="8" y="27"/>
                  </a:cubicBezTo>
                  <a:cubicBezTo>
                    <a:pt x="3" y="29"/>
                    <a:pt x="0" y="35"/>
                    <a:pt x="2" y="40"/>
                  </a:cubicBezTo>
                  <a:cubicBezTo>
                    <a:pt x="2" y="40"/>
                    <a:pt x="2" y="40"/>
                    <a:pt x="2" y="40"/>
                  </a:cubicBezTo>
                  <a:cubicBezTo>
                    <a:pt x="5" y="46"/>
                    <a:pt x="11" y="48"/>
                    <a:pt x="16" y="46"/>
                  </a:cubicBezTo>
                  <a:cubicBezTo>
                    <a:pt x="58" y="29"/>
                    <a:pt x="58" y="29"/>
                    <a:pt x="58" y="29"/>
                  </a:cubicBezTo>
                  <a:cubicBezTo>
                    <a:pt x="58" y="29"/>
                    <a:pt x="78" y="52"/>
                    <a:pt x="95" y="55"/>
                  </a:cubicBezTo>
                  <a:cubicBezTo>
                    <a:pt x="109" y="57"/>
                    <a:pt x="118" y="54"/>
                    <a:pt x="118" y="54"/>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66" name="Freeform 599">
              <a:extLst>
                <a:ext uri="{FF2B5EF4-FFF2-40B4-BE49-F238E27FC236}">
                  <a16:creationId xmlns:a16="http://schemas.microsoft.com/office/drawing/2014/main" id="{16817720-AF3E-4079-A169-BD91A5426075}"/>
                </a:ext>
              </a:extLst>
            </p:cNvPr>
            <p:cNvSpPr>
              <a:spLocks/>
            </p:cNvSpPr>
            <p:nvPr/>
          </p:nvSpPr>
          <p:spPr bwMode="auto">
            <a:xfrm>
              <a:off x="2266951" y="2322513"/>
              <a:ext cx="25400" cy="25400"/>
            </a:xfrm>
            <a:custGeom>
              <a:avLst/>
              <a:gdLst/>
              <a:ahLst/>
              <a:cxnLst>
                <a:cxn ang="0">
                  <a:pos x="15" y="0"/>
                </a:cxn>
                <a:cxn ang="0">
                  <a:pos x="15" y="15"/>
                </a:cxn>
                <a:cxn ang="0">
                  <a:pos x="15" y="15"/>
                </a:cxn>
                <a:cxn ang="0">
                  <a:pos x="0" y="15"/>
                </a:cxn>
              </a:cxnLst>
              <a:rect l="0" t="0" r="r" b="b"/>
              <a:pathLst>
                <a:path w="19" h="19">
                  <a:moveTo>
                    <a:pt x="15" y="0"/>
                  </a:moveTo>
                  <a:cubicBezTo>
                    <a:pt x="19" y="4"/>
                    <a:pt x="19" y="11"/>
                    <a:pt x="15" y="15"/>
                  </a:cubicBezTo>
                  <a:cubicBezTo>
                    <a:pt x="15" y="15"/>
                    <a:pt x="15" y="15"/>
                    <a:pt x="15" y="15"/>
                  </a:cubicBezTo>
                  <a:cubicBezTo>
                    <a:pt x="11" y="19"/>
                    <a:pt x="4" y="19"/>
                    <a:pt x="0" y="15"/>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67" name="Freeform 600">
              <a:extLst>
                <a:ext uri="{FF2B5EF4-FFF2-40B4-BE49-F238E27FC236}">
                  <a16:creationId xmlns:a16="http://schemas.microsoft.com/office/drawing/2014/main" id="{417C4E47-7E5F-4DE5-AB82-2FE1AA9CAD0D}"/>
                </a:ext>
              </a:extLst>
            </p:cNvPr>
            <p:cNvSpPr>
              <a:spLocks/>
            </p:cNvSpPr>
            <p:nvPr/>
          </p:nvSpPr>
          <p:spPr bwMode="auto">
            <a:xfrm>
              <a:off x="2317751" y="2284413"/>
              <a:ext cx="74613" cy="26988"/>
            </a:xfrm>
            <a:custGeom>
              <a:avLst/>
              <a:gdLst/>
              <a:ahLst/>
              <a:cxnLst>
                <a:cxn ang="0">
                  <a:pos x="0" y="20"/>
                </a:cxn>
                <a:cxn ang="0">
                  <a:pos x="56" y="0"/>
                </a:cxn>
              </a:cxnLst>
              <a:rect l="0" t="0" r="r" b="b"/>
              <a:pathLst>
                <a:path w="56" h="20">
                  <a:moveTo>
                    <a:pt x="0" y="20"/>
                  </a:moveTo>
                  <a:cubicBezTo>
                    <a:pt x="0" y="20"/>
                    <a:pt x="43" y="17"/>
                    <a:pt x="56" y="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68" name="Freeform 601">
              <a:extLst>
                <a:ext uri="{FF2B5EF4-FFF2-40B4-BE49-F238E27FC236}">
                  <a16:creationId xmlns:a16="http://schemas.microsoft.com/office/drawing/2014/main" id="{2D1EED0C-72C1-4791-8B28-167912A1004B}"/>
                </a:ext>
              </a:extLst>
            </p:cNvPr>
            <p:cNvSpPr>
              <a:spLocks/>
            </p:cNvSpPr>
            <p:nvPr/>
          </p:nvSpPr>
          <p:spPr bwMode="auto">
            <a:xfrm>
              <a:off x="2109789" y="2178051"/>
              <a:ext cx="120650" cy="23813"/>
            </a:xfrm>
            <a:custGeom>
              <a:avLst/>
              <a:gdLst/>
              <a:ahLst/>
              <a:cxnLst>
                <a:cxn ang="0">
                  <a:pos x="0" y="8"/>
                </a:cxn>
                <a:cxn ang="0">
                  <a:pos x="90" y="18"/>
                </a:cxn>
              </a:cxnLst>
              <a:rect l="0" t="0" r="r" b="b"/>
              <a:pathLst>
                <a:path w="90" h="18">
                  <a:moveTo>
                    <a:pt x="0" y="8"/>
                  </a:moveTo>
                  <a:cubicBezTo>
                    <a:pt x="34" y="0"/>
                    <a:pt x="90" y="18"/>
                    <a:pt x="90" y="18"/>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grpSp>
      <p:grpSp>
        <p:nvGrpSpPr>
          <p:cNvPr id="69" name="Groupe 114">
            <a:extLst>
              <a:ext uri="{FF2B5EF4-FFF2-40B4-BE49-F238E27FC236}">
                <a16:creationId xmlns:a16="http://schemas.microsoft.com/office/drawing/2014/main" id="{D37D88D3-1109-4B11-9C66-C0255F3262B2}"/>
              </a:ext>
            </a:extLst>
          </p:cNvPr>
          <p:cNvGrpSpPr/>
          <p:nvPr/>
        </p:nvGrpSpPr>
        <p:grpSpPr>
          <a:xfrm>
            <a:off x="4322410" y="4937526"/>
            <a:ext cx="524076" cy="520920"/>
            <a:chOff x="921674" y="2828925"/>
            <a:chExt cx="621376" cy="617634"/>
          </a:xfrm>
        </p:grpSpPr>
        <p:grpSp>
          <p:nvGrpSpPr>
            <p:cNvPr id="70" name="Groupe 84">
              <a:extLst>
                <a:ext uri="{FF2B5EF4-FFF2-40B4-BE49-F238E27FC236}">
                  <a16:creationId xmlns:a16="http://schemas.microsoft.com/office/drawing/2014/main" id="{86F2B726-6CD8-4370-9F55-EEE3B55D54A0}"/>
                </a:ext>
              </a:extLst>
            </p:cNvPr>
            <p:cNvGrpSpPr/>
            <p:nvPr/>
          </p:nvGrpSpPr>
          <p:grpSpPr>
            <a:xfrm>
              <a:off x="921674" y="2828925"/>
              <a:ext cx="621376" cy="617634"/>
              <a:chOff x="921674" y="2828925"/>
              <a:chExt cx="621376" cy="617634"/>
            </a:xfrm>
          </p:grpSpPr>
          <p:sp>
            <p:nvSpPr>
              <p:cNvPr id="76" name="Freeform 602">
                <a:extLst>
                  <a:ext uri="{FF2B5EF4-FFF2-40B4-BE49-F238E27FC236}">
                    <a16:creationId xmlns:a16="http://schemas.microsoft.com/office/drawing/2014/main" id="{CF5556F0-750C-4753-BA20-9BE3D3B7F572}"/>
                  </a:ext>
                </a:extLst>
              </p:cNvPr>
              <p:cNvSpPr>
                <a:spLocks/>
              </p:cNvSpPr>
              <p:nvPr/>
            </p:nvSpPr>
            <p:spPr bwMode="auto">
              <a:xfrm>
                <a:off x="1071403" y="2978654"/>
                <a:ext cx="138501" cy="142243"/>
              </a:xfrm>
              <a:custGeom>
                <a:avLst/>
                <a:gdLst/>
                <a:ahLst/>
                <a:cxnLst>
                  <a:cxn ang="0">
                    <a:pos x="26" y="38"/>
                  </a:cxn>
                  <a:cxn ang="0">
                    <a:pos x="0" y="0"/>
                  </a:cxn>
                  <a:cxn ang="0">
                    <a:pos x="37" y="27"/>
                  </a:cxn>
                </a:cxnLst>
                <a:rect l="0" t="0" r="r" b="b"/>
                <a:pathLst>
                  <a:path w="37" h="38">
                    <a:moveTo>
                      <a:pt x="26" y="38"/>
                    </a:moveTo>
                    <a:lnTo>
                      <a:pt x="0" y="0"/>
                    </a:lnTo>
                    <a:lnTo>
                      <a:pt x="37" y="27"/>
                    </a:ln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77" name="Freeform 603">
                <a:extLst>
                  <a:ext uri="{FF2B5EF4-FFF2-40B4-BE49-F238E27FC236}">
                    <a16:creationId xmlns:a16="http://schemas.microsoft.com/office/drawing/2014/main" id="{419785F0-6ADB-4A55-856F-88233333EA5C}"/>
                  </a:ext>
                </a:extLst>
              </p:cNvPr>
              <p:cNvSpPr>
                <a:spLocks/>
              </p:cNvSpPr>
              <p:nvPr/>
            </p:nvSpPr>
            <p:spPr bwMode="auto">
              <a:xfrm>
                <a:off x="1239850" y="3150843"/>
                <a:ext cx="138501" cy="138501"/>
              </a:xfrm>
              <a:custGeom>
                <a:avLst/>
                <a:gdLst/>
                <a:ahLst/>
                <a:cxnLst>
                  <a:cxn ang="0">
                    <a:pos x="10" y="0"/>
                  </a:cxn>
                  <a:cxn ang="0">
                    <a:pos x="37" y="37"/>
                  </a:cxn>
                  <a:cxn ang="0">
                    <a:pos x="0" y="10"/>
                  </a:cxn>
                </a:cxnLst>
                <a:rect l="0" t="0" r="r" b="b"/>
                <a:pathLst>
                  <a:path w="37" h="37">
                    <a:moveTo>
                      <a:pt x="10" y="0"/>
                    </a:moveTo>
                    <a:lnTo>
                      <a:pt x="37" y="37"/>
                    </a:lnTo>
                    <a:lnTo>
                      <a:pt x="0" y="10"/>
                    </a:ln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78" name="Oval 604">
                <a:extLst>
                  <a:ext uri="{FF2B5EF4-FFF2-40B4-BE49-F238E27FC236}">
                    <a16:creationId xmlns:a16="http://schemas.microsoft.com/office/drawing/2014/main" id="{CAA7C53E-CC12-4632-8E1A-FECBE6B236C2}"/>
                  </a:ext>
                </a:extLst>
              </p:cNvPr>
              <p:cNvSpPr>
                <a:spLocks noChangeArrowheads="1"/>
              </p:cNvSpPr>
              <p:nvPr/>
            </p:nvSpPr>
            <p:spPr bwMode="auto">
              <a:xfrm>
                <a:off x="1183700" y="3090951"/>
                <a:ext cx="93582" cy="93582"/>
              </a:xfrm>
              <a:prstGeom prst="ellips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79" name="Line 605">
                <a:extLst>
                  <a:ext uri="{FF2B5EF4-FFF2-40B4-BE49-F238E27FC236}">
                    <a16:creationId xmlns:a16="http://schemas.microsoft.com/office/drawing/2014/main" id="{29761B18-D8F6-4B11-9265-92453C4AA1F7}"/>
                  </a:ext>
                </a:extLst>
              </p:cNvPr>
              <p:cNvSpPr>
                <a:spLocks noChangeShapeType="1"/>
              </p:cNvSpPr>
              <p:nvPr/>
            </p:nvSpPr>
            <p:spPr bwMode="auto">
              <a:xfrm>
                <a:off x="1318456" y="3135870"/>
                <a:ext cx="53144" cy="0"/>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80" name="Line 606">
                <a:extLst>
                  <a:ext uri="{FF2B5EF4-FFF2-40B4-BE49-F238E27FC236}">
                    <a16:creationId xmlns:a16="http://schemas.microsoft.com/office/drawing/2014/main" id="{AFE8337A-0200-42AC-A989-A89C03FEC19D}"/>
                  </a:ext>
                </a:extLst>
              </p:cNvPr>
              <p:cNvSpPr>
                <a:spLocks noChangeShapeType="1"/>
              </p:cNvSpPr>
              <p:nvPr/>
            </p:nvSpPr>
            <p:spPr bwMode="auto">
              <a:xfrm>
                <a:off x="1232363" y="3229452"/>
                <a:ext cx="0" cy="66198"/>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81" name="Line 608">
                <a:extLst>
                  <a:ext uri="{FF2B5EF4-FFF2-40B4-BE49-F238E27FC236}">
                    <a16:creationId xmlns:a16="http://schemas.microsoft.com/office/drawing/2014/main" id="{842787E9-0861-4798-8876-53D4E4AA4BE2}"/>
                  </a:ext>
                </a:extLst>
              </p:cNvPr>
              <p:cNvSpPr>
                <a:spLocks noChangeShapeType="1"/>
              </p:cNvSpPr>
              <p:nvPr/>
            </p:nvSpPr>
            <p:spPr bwMode="auto">
              <a:xfrm flipH="1">
                <a:off x="1078230" y="3135870"/>
                <a:ext cx="60552" cy="0"/>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82" name="Freeform 609">
                <a:extLst>
                  <a:ext uri="{FF2B5EF4-FFF2-40B4-BE49-F238E27FC236}">
                    <a16:creationId xmlns:a16="http://schemas.microsoft.com/office/drawing/2014/main" id="{48502BE7-8F70-4F42-A29F-9795EC9B3AA9}"/>
                  </a:ext>
                </a:extLst>
              </p:cNvPr>
              <p:cNvSpPr>
                <a:spLocks/>
              </p:cNvSpPr>
              <p:nvPr/>
            </p:nvSpPr>
            <p:spPr bwMode="auto">
              <a:xfrm>
                <a:off x="921674" y="2828925"/>
                <a:ext cx="621376" cy="617634"/>
              </a:xfrm>
              <a:custGeom>
                <a:avLst/>
                <a:gdLst/>
                <a:ahLst/>
                <a:cxnLst>
                  <a:cxn ang="0">
                    <a:pos x="59" y="188"/>
                  </a:cxn>
                  <a:cxn ang="0">
                    <a:pos x="98" y="196"/>
                  </a:cxn>
                  <a:cxn ang="0">
                    <a:pos x="197" y="98"/>
                  </a:cxn>
                  <a:cxn ang="0">
                    <a:pos x="98" y="0"/>
                  </a:cxn>
                  <a:cxn ang="0">
                    <a:pos x="0" y="98"/>
                  </a:cxn>
                  <a:cxn ang="0">
                    <a:pos x="17" y="153"/>
                  </a:cxn>
                </a:cxnLst>
                <a:rect l="0" t="0" r="r" b="b"/>
                <a:pathLst>
                  <a:path w="197" h="196">
                    <a:moveTo>
                      <a:pt x="59" y="188"/>
                    </a:moveTo>
                    <a:cubicBezTo>
                      <a:pt x="71" y="193"/>
                      <a:pt x="84" y="196"/>
                      <a:pt x="98" y="196"/>
                    </a:cubicBezTo>
                    <a:cubicBezTo>
                      <a:pt x="153" y="196"/>
                      <a:pt x="197" y="152"/>
                      <a:pt x="197" y="98"/>
                    </a:cubicBezTo>
                    <a:cubicBezTo>
                      <a:pt x="197" y="44"/>
                      <a:pt x="153" y="0"/>
                      <a:pt x="98" y="0"/>
                    </a:cubicBezTo>
                    <a:cubicBezTo>
                      <a:pt x="44" y="0"/>
                      <a:pt x="0" y="44"/>
                      <a:pt x="0" y="98"/>
                    </a:cubicBezTo>
                    <a:cubicBezTo>
                      <a:pt x="0" y="118"/>
                      <a:pt x="6" y="137"/>
                      <a:pt x="17" y="153"/>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83" name="Line 611">
                <a:extLst>
                  <a:ext uri="{FF2B5EF4-FFF2-40B4-BE49-F238E27FC236}">
                    <a16:creationId xmlns:a16="http://schemas.microsoft.com/office/drawing/2014/main" id="{D014A508-3B28-4B61-9FDB-37ADDED0DE00}"/>
                  </a:ext>
                </a:extLst>
              </p:cNvPr>
              <p:cNvSpPr>
                <a:spLocks noChangeShapeType="1"/>
              </p:cNvSpPr>
              <p:nvPr/>
            </p:nvSpPr>
            <p:spPr bwMode="auto">
              <a:xfrm>
                <a:off x="1236105" y="2987040"/>
                <a:ext cx="0" cy="62737"/>
              </a:xfrm>
              <a:prstGeom prst="line">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grpSp>
        <p:grpSp>
          <p:nvGrpSpPr>
            <p:cNvPr id="71" name="Groupe 83">
              <a:extLst>
                <a:ext uri="{FF2B5EF4-FFF2-40B4-BE49-F238E27FC236}">
                  <a16:creationId xmlns:a16="http://schemas.microsoft.com/office/drawing/2014/main" id="{B3D7BDA6-A381-4E50-8167-15C24E47C791}"/>
                </a:ext>
              </a:extLst>
            </p:cNvPr>
            <p:cNvGrpSpPr/>
            <p:nvPr/>
          </p:nvGrpSpPr>
          <p:grpSpPr>
            <a:xfrm>
              <a:off x="955362" y="2873844"/>
              <a:ext cx="542770" cy="531539"/>
              <a:chOff x="955362" y="2873844"/>
              <a:chExt cx="542770" cy="531539"/>
            </a:xfrm>
          </p:grpSpPr>
          <p:sp>
            <p:nvSpPr>
              <p:cNvPr id="72" name="Freeform 610">
                <a:extLst>
                  <a:ext uri="{FF2B5EF4-FFF2-40B4-BE49-F238E27FC236}">
                    <a16:creationId xmlns:a16="http://schemas.microsoft.com/office/drawing/2014/main" id="{C69514E3-3BB0-4988-A7A9-504604E84E3F}"/>
                  </a:ext>
                </a:extLst>
              </p:cNvPr>
              <p:cNvSpPr>
                <a:spLocks/>
              </p:cNvSpPr>
              <p:nvPr/>
            </p:nvSpPr>
            <p:spPr bwMode="auto">
              <a:xfrm>
                <a:off x="1202415" y="2873844"/>
                <a:ext cx="59892" cy="71123"/>
              </a:xfrm>
              <a:custGeom>
                <a:avLst/>
                <a:gdLst/>
                <a:ahLst/>
                <a:cxnLst>
                  <a:cxn ang="0">
                    <a:pos x="0" y="0"/>
                  </a:cxn>
                  <a:cxn ang="0">
                    <a:pos x="5" y="0"/>
                  </a:cxn>
                  <a:cxn ang="0">
                    <a:pos x="11" y="12"/>
                  </a:cxn>
                  <a:cxn ang="0">
                    <a:pos x="11" y="12"/>
                  </a:cxn>
                  <a:cxn ang="0">
                    <a:pos x="11" y="0"/>
                  </a:cxn>
                  <a:cxn ang="0">
                    <a:pos x="16" y="0"/>
                  </a:cxn>
                  <a:cxn ang="0">
                    <a:pos x="16" y="19"/>
                  </a:cxn>
                  <a:cxn ang="0">
                    <a:pos x="11" y="19"/>
                  </a:cxn>
                  <a:cxn ang="0">
                    <a:pos x="4" y="8"/>
                  </a:cxn>
                  <a:cxn ang="0">
                    <a:pos x="4" y="8"/>
                  </a:cxn>
                  <a:cxn ang="0">
                    <a:pos x="4" y="19"/>
                  </a:cxn>
                  <a:cxn ang="0">
                    <a:pos x="0" y="19"/>
                  </a:cxn>
                  <a:cxn ang="0">
                    <a:pos x="0" y="0"/>
                  </a:cxn>
                </a:cxnLst>
                <a:rect l="0" t="0" r="r" b="b"/>
                <a:pathLst>
                  <a:path w="16" h="19">
                    <a:moveTo>
                      <a:pt x="0" y="0"/>
                    </a:moveTo>
                    <a:lnTo>
                      <a:pt x="5" y="0"/>
                    </a:lnTo>
                    <a:lnTo>
                      <a:pt x="11" y="12"/>
                    </a:lnTo>
                    <a:lnTo>
                      <a:pt x="11" y="12"/>
                    </a:lnTo>
                    <a:lnTo>
                      <a:pt x="11" y="0"/>
                    </a:lnTo>
                    <a:lnTo>
                      <a:pt x="16" y="0"/>
                    </a:lnTo>
                    <a:lnTo>
                      <a:pt x="16" y="19"/>
                    </a:lnTo>
                    <a:lnTo>
                      <a:pt x="11" y="19"/>
                    </a:lnTo>
                    <a:lnTo>
                      <a:pt x="4" y="8"/>
                    </a:lnTo>
                    <a:lnTo>
                      <a:pt x="4" y="8"/>
                    </a:lnTo>
                    <a:lnTo>
                      <a:pt x="4" y="19"/>
                    </a:lnTo>
                    <a:lnTo>
                      <a:pt x="0" y="19"/>
                    </a:lnTo>
                    <a:lnTo>
                      <a:pt x="0" y="0"/>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73" name="Freeform 612">
                <a:extLst>
                  <a:ext uri="{FF2B5EF4-FFF2-40B4-BE49-F238E27FC236}">
                    <a16:creationId xmlns:a16="http://schemas.microsoft.com/office/drawing/2014/main" id="{0D6741D5-D3EF-44B9-B916-CB73AD821FBB}"/>
                  </a:ext>
                </a:extLst>
              </p:cNvPr>
              <p:cNvSpPr>
                <a:spLocks/>
              </p:cNvSpPr>
              <p:nvPr/>
            </p:nvSpPr>
            <p:spPr bwMode="auto">
              <a:xfrm>
                <a:off x="1438240" y="3094693"/>
                <a:ext cx="59892" cy="71123"/>
              </a:xfrm>
              <a:custGeom>
                <a:avLst/>
                <a:gdLst/>
                <a:ahLst/>
                <a:cxnLst>
                  <a:cxn ang="0">
                    <a:pos x="0" y="0"/>
                  </a:cxn>
                  <a:cxn ang="0">
                    <a:pos x="15" y="0"/>
                  </a:cxn>
                  <a:cxn ang="0">
                    <a:pos x="15" y="4"/>
                  </a:cxn>
                  <a:cxn ang="0">
                    <a:pos x="5" y="4"/>
                  </a:cxn>
                  <a:cxn ang="0">
                    <a:pos x="5" y="8"/>
                  </a:cxn>
                  <a:cxn ang="0">
                    <a:pos x="14" y="8"/>
                  </a:cxn>
                  <a:cxn ang="0">
                    <a:pos x="14" y="11"/>
                  </a:cxn>
                  <a:cxn ang="0">
                    <a:pos x="5" y="11"/>
                  </a:cxn>
                  <a:cxn ang="0">
                    <a:pos x="5" y="15"/>
                  </a:cxn>
                  <a:cxn ang="0">
                    <a:pos x="16" y="15"/>
                  </a:cxn>
                  <a:cxn ang="0">
                    <a:pos x="16" y="19"/>
                  </a:cxn>
                  <a:cxn ang="0">
                    <a:pos x="0" y="19"/>
                  </a:cxn>
                  <a:cxn ang="0">
                    <a:pos x="0" y="0"/>
                  </a:cxn>
                </a:cxnLst>
                <a:rect l="0" t="0" r="r" b="b"/>
                <a:pathLst>
                  <a:path w="16" h="19">
                    <a:moveTo>
                      <a:pt x="0" y="0"/>
                    </a:moveTo>
                    <a:lnTo>
                      <a:pt x="15" y="0"/>
                    </a:lnTo>
                    <a:lnTo>
                      <a:pt x="15" y="4"/>
                    </a:lnTo>
                    <a:lnTo>
                      <a:pt x="5" y="4"/>
                    </a:lnTo>
                    <a:lnTo>
                      <a:pt x="5" y="8"/>
                    </a:lnTo>
                    <a:lnTo>
                      <a:pt x="14" y="8"/>
                    </a:lnTo>
                    <a:lnTo>
                      <a:pt x="14" y="11"/>
                    </a:lnTo>
                    <a:lnTo>
                      <a:pt x="5" y="11"/>
                    </a:lnTo>
                    <a:lnTo>
                      <a:pt x="5" y="15"/>
                    </a:lnTo>
                    <a:lnTo>
                      <a:pt x="16" y="15"/>
                    </a:lnTo>
                    <a:lnTo>
                      <a:pt x="16" y="19"/>
                    </a:lnTo>
                    <a:lnTo>
                      <a:pt x="0" y="19"/>
                    </a:lnTo>
                    <a:lnTo>
                      <a:pt x="0" y="0"/>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74" name="Freeform 613">
                <a:extLst>
                  <a:ext uri="{FF2B5EF4-FFF2-40B4-BE49-F238E27FC236}">
                    <a16:creationId xmlns:a16="http://schemas.microsoft.com/office/drawing/2014/main" id="{6CB513FA-F5A0-4777-B41C-0EA862625A19}"/>
                  </a:ext>
                </a:extLst>
              </p:cNvPr>
              <p:cNvSpPr>
                <a:spLocks/>
              </p:cNvSpPr>
              <p:nvPr/>
            </p:nvSpPr>
            <p:spPr bwMode="auto">
              <a:xfrm>
                <a:off x="1202415" y="3330518"/>
                <a:ext cx="59892" cy="74865"/>
              </a:xfrm>
              <a:custGeom>
                <a:avLst/>
                <a:gdLst/>
                <a:ahLst/>
                <a:cxnLst>
                  <a:cxn ang="0">
                    <a:pos x="5" y="15"/>
                  </a:cxn>
                  <a:cxn ang="0">
                    <a:pos x="10" y="19"/>
                  </a:cxn>
                  <a:cxn ang="0">
                    <a:pos x="13" y="17"/>
                  </a:cxn>
                  <a:cxn ang="0">
                    <a:pos x="7" y="13"/>
                  </a:cxn>
                  <a:cxn ang="0">
                    <a:pos x="0" y="7"/>
                  </a:cxn>
                  <a:cxn ang="0">
                    <a:pos x="9" y="0"/>
                  </a:cxn>
                  <a:cxn ang="0">
                    <a:pos x="18" y="7"/>
                  </a:cxn>
                  <a:cxn ang="0">
                    <a:pos x="12" y="7"/>
                  </a:cxn>
                  <a:cxn ang="0">
                    <a:pos x="9" y="5"/>
                  </a:cxn>
                  <a:cxn ang="0">
                    <a:pos x="6" y="6"/>
                  </a:cxn>
                  <a:cxn ang="0">
                    <a:pos x="12" y="9"/>
                  </a:cxn>
                  <a:cxn ang="0">
                    <a:pos x="19" y="16"/>
                  </a:cxn>
                  <a:cxn ang="0">
                    <a:pos x="9" y="23"/>
                  </a:cxn>
                  <a:cxn ang="0">
                    <a:pos x="0" y="15"/>
                  </a:cxn>
                  <a:cxn ang="0">
                    <a:pos x="5" y="15"/>
                  </a:cxn>
                </a:cxnLst>
                <a:rect l="0" t="0" r="r" b="b"/>
                <a:pathLst>
                  <a:path w="19" h="23">
                    <a:moveTo>
                      <a:pt x="5" y="15"/>
                    </a:moveTo>
                    <a:cubicBezTo>
                      <a:pt x="6" y="18"/>
                      <a:pt x="7" y="19"/>
                      <a:pt x="10" y="19"/>
                    </a:cubicBezTo>
                    <a:cubicBezTo>
                      <a:pt x="11" y="19"/>
                      <a:pt x="13" y="18"/>
                      <a:pt x="13" y="17"/>
                    </a:cubicBezTo>
                    <a:cubicBezTo>
                      <a:pt x="13" y="15"/>
                      <a:pt x="10" y="14"/>
                      <a:pt x="7" y="13"/>
                    </a:cubicBezTo>
                    <a:cubicBezTo>
                      <a:pt x="4" y="12"/>
                      <a:pt x="0" y="11"/>
                      <a:pt x="0" y="7"/>
                    </a:cubicBezTo>
                    <a:cubicBezTo>
                      <a:pt x="0" y="2"/>
                      <a:pt x="5" y="0"/>
                      <a:pt x="9" y="0"/>
                    </a:cubicBezTo>
                    <a:cubicBezTo>
                      <a:pt x="14" y="0"/>
                      <a:pt x="18" y="2"/>
                      <a:pt x="18" y="7"/>
                    </a:cubicBezTo>
                    <a:cubicBezTo>
                      <a:pt x="12" y="7"/>
                      <a:pt x="12" y="7"/>
                      <a:pt x="12" y="7"/>
                    </a:cubicBezTo>
                    <a:cubicBezTo>
                      <a:pt x="13" y="5"/>
                      <a:pt x="11" y="5"/>
                      <a:pt x="9" y="5"/>
                    </a:cubicBezTo>
                    <a:cubicBezTo>
                      <a:pt x="8" y="5"/>
                      <a:pt x="6" y="5"/>
                      <a:pt x="6" y="6"/>
                    </a:cubicBezTo>
                    <a:cubicBezTo>
                      <a:pt x="6" y="8"/>
                      <a:pt x="9" y="9"/>
                      <a:pt x="12" y="9"/>
                    </a:cubicBezTo>
                    <a:cubicBezTo>
                      <a:pt x="16" y="10"/>
                      <a:pt x="19" y="12"/>
                      <a:pt x="19" y="16"/>
                    </a:cubicBezTo>
                    <a:cubicBezTo>
                      <a:pt x="19" y="21"/>
                      <a:pt x="14" y="23"/>
                      <a:pt x="9" y="23"/>
                    </a:cubicBezTo>
                    <a:cubicBezTo>
                      <a:pt x="4" y="23"/>
                      <a:pt x="0" y="21"/>
                      <a:pt x="0" y="15"/>
                    </a:cubicBezTo>
                    <a:lnTo>
                      <a:pt x="5" y="15"/>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sp>
            <p:nvSpPr>
              <p:cNvPr id="75" name="Freeform 614">
                <a:extLst>
                  <a:ext uri="{FF2B5EF4-FFF2-40B4-BE49-F238E27FC236}">
                    <a16:creationId xmlns:a16="http://schemas.microsoft.com/office/drawing/2014/main" id="{E794A1B5-8215-4DFD-A9B7-C3BF00950558}"/>
                  </a:ext>
                </a:extLst>
              </p:cNvPr>
              <p:cNvSpPr>
                <a:spLocks/>
              </p:cNvSpPr>
              <p:nvPr/>
            </p:nvSpPr>
            <p:spPr bwMode="auto">
              <a:xfrm>
                <a:off x="955362" y="3094693"/>
                <a:ext cx="93582" cy="71123"/>
              </a:xfrm>
              <a:custGeom>
                <a:avLst/>
                <a:gdLst/>
                <a:ahLst/>
                <a:cxnLst>
                  <a:cxn ang="0">
                    <a:pos x="20" y="19"/>
                  </a:cxn>
                  <a:cxn ang="0">
                    <a:pos x="15" y="19"/>
                  </a:cxn>
                  <a:cxn ang="0">
                    <a:pos x="12" y="6"/>
                  </a:cxn>
                  <a:cxn ang="0">
                    <a:pos x="12" y="6"/>
                  </a:cxn>
                  <a:cxn ang="0">
                    <a:pos x="10" y="19"/>
                  </a:cxn>
                  <a:cxn ang="0">
                    <a:pos x="5" y="19"/>
                  </a:cxn>
                  <a:cxn ang="0">
                    <a:pos x="0" y="0"/>
                  </a:cxn>
                  <a:cxn ang="0">
                    <a:pos x="4" y="0"/>
                  </a:cxn>
                  <a:cxn ang="0">
                    <a:pos x="7" y="14"/>
                  </a:cxn>
                  <a:cxn ang="0">
                    <a:pos x="7" y="14"/>
                  </a:cxn>
                  <a:cxn ang="0">
                    <a:pos x="10" y="0"/>
                  </a:cxn>
                  <a:cxn ang="0">
                    <a:pos x="14" y="0"/>
                  </a:cxn>
                  <a:cxn ang="0">
                    <a:pos x="17" y="14"/>
                  </a:cxn>
                  <a:cxn ang="0">
                    <a:pos x="17" y="14"/>
                  </a:cxn>
                  <a:cxn ang="0">
                    <a:pos x="20" y="0"/>
                  </a:cxn>
                  <a:cxn ang="0">
                    <a:pos x="25" y="0"/>
                  </a:cxn>
                  <a:cxn ang="0">
                    <a:pos x="20" y="19"/>
                  </a:cxn>
                </a:cxnLst>
                <a:rect l="0" t="0" r="r" b="b"/>
                <a:pathLst>
                  <a:path w="25" h="19">
                    <a:moveTo>
                      <a:pt x="20" y="19"/>
                    </a:moveTo>
                    <a:lnTo>
                      <a:pt x="15" y="19"/>
                    </a:lnTo>
                    <a:lnTo>
                      <a:pt x="12" y="6"/>
                    </a:lnTo>
                    <a:lnTo>
                      <a:pt x="12" y="6"/>
                    </a:lnTo>
                    <a:lnTo>
                      <a:pt x="10" y="19"/>
                    </a:lnTo>
                    <a:lnTo>
                      <a:pt x="5" y="19"/>
                    </a:lnTo>
                    <a:lnTo>
                      <a:pt x="0" y="0"/>
                    </a:lnTo>
                    <a:lnTo>
                      <a:pt x="4" y="0"/>
                    </a:lnTo>
                    <a:lnTo>
                      <a:pt x="7" y="14"/>
                    </a:lnTo>
                    <a:lnTo>
                      <a:pt x="7" y="14"/>
                    </a:lnTo>
                    <a:lnTo>
                      <a:pt x="10" y="0"/>
                    </a:lnTo>
                    <a:lnTo>
                      <a:pt x="14" y="0"/>
                    </a:lnTo>
                    <a:lnTo>
                      <a:pt x="17" y="14"/>
                    </a:lnTo>
                    <a:lnTo>
                      <a:pt x="17" y="14"/>
                    </a:lnTo>
                    <a:lnTo>
                      <a:pt x="20" y="0"/>
                    </a:lnTo>
                    <a:lnTo>
                      <a:pt x="25" y="0"/>
                    </a:lnTo>
                    <a:lnTo>
                      <a:pt x="20" y="19"/>
                    </a:lnTo>
                    <a:close/>
                  </a:path>
                </a:pathLst>
              </a:custGeom>
              <a:solidFill>
                <a:schemeClr val="accent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charset="0"/>
                  <a:ea typeface="+mn-ea"/>
                  <a:cs typeface="Arial" panose="020B0604020202020204" pitchFamily="34" charset="0"/>
                </a:endParaRPr>
              </a:p>
            </p:txBody>
          </p:sp>
        </p:grpSp>
      </p:grpSp>
      <p:sp>
        <p:nvSpPr>
          <p:cNvPr id="84" name="Title 11">
            <a:extLst>
              <a:ext uri="{FF2B5EF4-FFF2-40B4-BE49-F238E27FC236}">
                <a16:creationId xmlns:a16="http://schemas.microsoft.com/office/drawing/2014/main" id="{2AC65022-118F-4C04-8908-E766851EFE09}"/>
              </a:ext>
            </a:extLst>
          </p:cNvPr>
          <p:cNvSpPr>
            <a:spLocks noGrp="1"/>
          </p:cNvSpPr>
          <p:nvPr>
            <p:ph type="title"/>
          </p:nvPr>
        </p:nvSpPr>
        <p:spPr>
          <a:xfrm>
            <a:off x="227349" y="0"/>
            <a:ext cx="11125236" cy="1104900"/>
          </a:xfrm>
        </p:spPr>
        <p:txBody>
          <a:bodyPr/>
          <a:lstStyle/>
          <a:p>
            <a:r>
              <a:rPr lang="en-US" dirty="0">
                <a:latin typeface="+mn-lt"/>
              </a:rPr>
              <a:t>In a rapidly changing business climate</a:t>
            </a:r>
          </a:p>
        </p:txBody>
      </p:sp>
      <p:sp>
        <p:nvSpPr>
          <p:cNvPr id="85" name="Rectangle 84">
            <a:extLst>
              <a:ext uri="{FF2B5EF4-FFF2-40B4-BE49-F238E27FC236}">
                <a16:creationId xmlns:a16="http://schemas.microsoft.com/office/drawing/2014/main" id="{CEE5509F-0C38-4C09-A675-F6D25CED3019}"/>
              </a:ext>
            </a:extLst>
          </p:cNvPr>
          <p:cNvSpPr>
            <a:spLocks/>
          </p:cNvSpPr>
          <p:nvPr/>
        </p:nvSpPr>
        <p:spPr>
          <a:xfrm>
            <a:off x="1524" y="-21764"/>
            <a:ext cx="12190476" cy="11307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Verdana"/>
              <a:ea typeface="+mn-ea"/>
              <a:cs typeface="+mn-cs"/>
            </a:endParaRPr>
          </a:p>
        </p:txBody>
      </p:sp>
      <p:sp>
        <p:nvSpPr>
          <p:cNvPr id="86" name="Title 1">
            <a:extLst>
              <a:ext uri="{FF2B5EF4-FFF2-40B4-BE49-F238E27FC236}">
                <a16:creationId xmlns:a16="http://schemas.microsoft.com/office/drawing/2014/main" id="{79916DB6-2A3F-4324-8E8C-1B3166FD611E}"/>
              </a:ext>
            </a:extLst>
          </p:cNvPr>
          <p:cNvSpPr txBox="1">
            <a:spLocks/>
          </p:cNvSpPr>
          <p:nvPr/>
        </p:nvSpPr>
        <p:spPr>
          <a:xfrm>
            <a:off x="217189" y="-21765"/>
            <a:ext cx="11125236" cy="1104900"/>
          </a:xfrm>
          <a:prstGeom prst="rect">
            <a:avLst/>
          </a:prstGeom>
        </p:spPr>
        <p:txBody>
          <a:bodyPr vert="horz" lIns="0" tIns="0" rIns="0" bIns="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a:ln>
                  <a:noFill/>
                </a:ln>
                <a:solidFill>
                  <a:schemeClr val="bg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Verdana"/>
                <a:ea typeface="+mj-ea"/>
                <a:cs typeface="+mj-cs"/>
              </a:rPr>
              <a:t>Our 7 </a:t>
            </a:r>
            <a:r>
              <a:rPr kumimoji="0" lang="en-US" sz="3000" b="1" i="0" u="none" strike="noStrike" kern="1200" cap="none" spc="0" normalizeH="0" baseline="0" noProof="0" dirty="0">
                <a:ln>
                  <a:noFill/>
                </a:ln>
                <a:solidFill>
                  <a:srgbClr val="FFFFFF"/>
                </a:solidFill>
                <a:effectLst/>
                <a:uLnTx/>
                <a:uFillTx/>
                <a:latin typeface="Verdana"/>
                <a:ea typeface="+mj-ea"/>
                <a:cs typeface="+mj-cs"/>
              </a:rPr>
              <a:t>foundation</a:t>
            </a:r>
            <a:r>
              <a:rPr kumimoji="0" lang="en-US" sz="3000" b="0" i="0" u="none" strike="noStrike" kern="1200" cap="none" spc="0" normalizeH="0" baseline="0" noProof="0" dirty="0">
                <a:ln>
                  <a:noFill/>
                </a:ln>
                <a:solidFill>
                  <a:srgbClr val="FFFFFF"/>
                </a:solidFill>
                <a:effectLst/>
                <a:uLnTx/>
                <a:uFillTx/>
                <a:latin typeface="Verdana"/>
                <a:ea typeface="+mj-ea"/>
                <a:cs typeface="+mj-cs"/>
              </a:rPr>
              <a:t> values</a:t>
            </a:r>
          </a:p>
        </p:txBody>
      </p:sp>
      <p:sp>
        <p:nvSpPr>
          <p:cNvPr id="87" name="Rectangle 86">
            <a:extLst>
              <a:ext uri="{FF2B5EF4-FFF2-40B4-BE49-F238E27FC236}">
                <a16:creationId xmlns:a16="http://schemas.microsoft.com/office/drawing/2014/main" id="{0F23B671-9273-4A1C-84DA-2866279179FB}"/>
              </a:ext>
            </a:extLst>
          </p:cNvPr>
          <p:cNvSpPr/>
          <p:nvPr/>
        </p:nvSpPr>
        <p:spPr>
          <a:xfrm>
            <a:off x="-10160" y="6412437"/>
            <a:ext cx="12202160" cy="44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Verdana"/>
              <a:ea typeface="+mn-ea"/>
              <a:cs typeface="+mn-cs"/>
            </a:endParaRPr>
          </a:p>
        </p:txBody>
      </p:sp>
      <p:sp>
        <p:nvSpPr>
          <p:cNvPr id="89" name="Text Placeholder 7">
            <a:extLst>
              <a:ext uri="{FF2B5EF4-FFF2-40B4-BE49-F238E27FC236}">
                <a16:creationId xmlns:a16="http://schemas.microsoft.com/office/drawing/2014/main" id="{C7C272A7-7A85-4221-BBF7-D6ABCC763299}"/>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800" b="1" i="0" u="none" strike="noStrike" kern="1200" cap="none" spc="0" normalizeH="0" baseline="0" noProof="0" dirty="0">
                <a:ln>
                  <a:noFill/>
                </a:ln>
                <a:solidFill>
                  <a:srgbClr val="FFFFFF">
                    <a:lumMod val="65000"/>
                  </a:srgbClr>
                </a:solidFill>
                <a:effectLst/>
                <a:uLnTx/>
                <a:uFillTx/>
                <a:latin typeface="Verdana"/>
                <a:ea typeface="+mn-ea"/>
                <a:cs typeface="+mn-cs"/>
              </a:rPr>
              <a:t>© Capgemini 2019. All rights reserved  |</a:t>
            </a:r>
          </a:p>
        </p:txBody>
      </p:sp>
      <p:grpSp>
        <p:nvGrpSpPr>
          <p:cNvPr id="90" name="Group 89">
            <a:extLst>
              <a:ext uri="{FF2B5EF4-FFF2-40B4-BE49-F238E27FC236}">
                <a16:creationId xmlns:a16="http://schemas.microsoft.com/office/drawing/2014/main" id="{A4DDB00E-2CF5-4C2B-ADA5-D1EE565161B5}"/>
              </a:ext>
            </a:extLst>
          </p:cNvPr>
          <p:cNvGrpSpPr>
            <a:grpSpLocks noChangeAspect="1"/>
          </p:cNvGrpSpPr>
          <p:nvPr/>
        </p:nvGrpSpPr>
        <p:grpSpPr>
          <a:xfrm>
            <a:off x="227348" y="6583011"/>
            <a:ext cx="1144252" cy="255108"/>
            <a:chOff x="728663" y="4465638"/>
            <a:chExt cx="5354637" cy="1193800"/>
          </a:xfrm>
        </p:grpSpPr>
        <p:sp>
          <p:nvSpPr>
            <p:cNvPr id="91" name="Freeform 262">
              <a:extLst>
                <a:ext uri="{FF2B5EF4-FFF2-40B4-BE49-F238E27FC236}">
                  <a16:creationId xmlns:a16="http://schemas.microsoft.com/office/drawing/2014/main" id="{A49121AC-B956-4906-9F48-A7798A94055B}"/>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GB" sz="2400" b="1" i="0" u="none" strike="noStrike" kern="1200" cap="none" spc="0" normalizeH="0" baseline="0" noProof="0" dirty="0">
                <a:ln>
                  <a:noFill/>
                </a:ln>
                <a:solidFill>
                  <a:srgbClr val="FFFFFF">
                    <a:lumMod val="65000"/>
                  </a:srgbClr>
                </a:solidFill>
                <a:effectLst/>
                <a:uLnTx/>
                <a:uFillTx/>
                <a:latin typeface="Arial" charset="0"/>
                <a:ea typeface="+mn-ea"/>
                <a:cs typeface="+mn-cs"/>
              </a:endParaRPr>
            </a:p>
          </p:txBody>
        </p:sp>
        <p:sp>
          <p:nvSpPr>
            <p:cNvPr id="92" name="Freeform 263">
              <a:extLst>
                <a:ext uri="{FF2B5EF4-FFF2-40B4-BE49-F238E27FC236}">
                  <a16:creationId xmlns:a16="http://schemas.microsoft.com/office/drawing/2014/main" id="{2515DBAD-E456-40AD-9F55-5C7EB0EEB3A9}"/>
                </a:ext>
              </a:extLst>
            </p:cNvPr>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GB" sz="2400" b="1" i="0" u="none" strike="noStrike" kern="1200" cap="none" spc="0" normalizeH="0" baseline="0" noProof="0" dirty="0">
                <a:ln>
                  <a:noFill/>
                </a:ln>
                <a:solidFill>
                  <a:srgbClr val="FFFFFF">
                    <a:lumMod val="65000"/>
                  </a:srgbClr>
                </a:solidFill>
                <a:effectLst/>
                <a:uLnTx/>
                <a:uFillTx/>
                <a:latin typeface="Arial" charset="0"/>
                <a:ea typeface="+mn-ea"/>
                <a:cs typeface="+mn-cs"/>
              </a:endParaRPr>
            </a:p>
          </p:txBody>
        </p:sp>
        <p:sp>
          <p:nvSpPr>
            <p:cNvPr id="93" name="Freeform 264">
              <a:extLst>
                <a:ext uri="{FF2B5EF4-FFF2-40B4-BE49-F238E27FC236}">
                  <a16:creationId xmlns:a16="http://schemas.microsoft.com/office/drawing/2014/main" id="{8109FAB3-F95F-4B10-B158-14BCFCAD5794}"/>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GB" sz="2400" b="1" i="0" u="none" strike="noStrike" kern="1200" cap="none" spc="0" normalizeH="0" baseline="0" noProof="0" dirty="0">
                <a:ln>
                  <a:noFill/>
                </a:ln>
                <a:solidFill>
                  <a:srgbClr val="FFFFFF">
                    <a:lumMod val="65000"/>
                  </a:srgbClr>
                </a:solidFill>
                <a:effectLst/>
                <a:uLnTx/>
                <a:uFillTx/>
                <a:latin typeface="Arial" charset="0"/>
                <a:ea typeface="+mn-ea"/>
                <a:cs typeface="+mn-cs"/>
              </a:endParaRPr>
            </a:p>
          </p:txBody>
        </p:sp>
        <p:sp>
          <p:nvSpPr>
            <p:cNvPr id="94" name="Freeform 265">
              <a:extLst>
                <a:ext uri="{FF2B5EF4-FFF2-40B4-BE49-F238E27FC236}">
                  <a16:creationId xmlns:a16="http://schemas.microsoft.com/office/drawing/2014/main" id="{44A76AE4-EFEE-4D78-84C5-B111C303DD69}"/>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GB" sz="2400" b="1" i="0" u="none" strike="noStrike" kern="1200" cap="none" spc="0" normalizeH="0" baseline="0" noProof="0" dirty="0">
                <a:ln>
                  <a:noFill/>
                </a:ln>
                <a:solidFill>
                  <a:srgbClr val="FFFFFF">
                    <a:lumMod val="65000"/>
                  </a:srgbClr>
                </a:solidFill>
                <a:effectLst/>
                <a:uLnTx/>
                <a:uFillTx/>
                <a:latin typeface="Arial" charset="0"/>
                <a:ea typeface="+mn-ea"/>
                <a:cs typeface="+mn-cs"/>
              </a:endParaRPr>
            </a:p>
          </p:txBody>
        </p:sp>
        <p:sp>
          <p:nvSpPr>
            <p:cNvPr id="95" name="Freeform 266">
              <a:extLst>
                <a:ext uri="{FF2B5EF4-FFF2-40B4-BE49-F238E27FC236}">
                  <a16:creationId xmlns:a16="http://schemas.microsoft.com/office/drawing/2014/main" id="{33C1FFCD-7E23-4EBD-87AF-F025420A7ED0}"/>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GB" sz="2400" b="1" i="0" u="none" strike="noStrike" kern="1200" cap="none" spc="0" normalizeH="0" baseline="0" noProof="0" dirty="0">
                <a:ln>
                  <a:noFill/>
                </a:ln>
                <a:solidFill>
                  <a:srgbClr val="FFFFFF">
                    <a:lumMod val="65000"/>
                  </a:srgbClr>
                </a:solidFill>
                <a:effectLst/>
                <a:uLnTx/>
                <a:uFillTx/>
                <a:latin typeface="Arial" charset="0"/>
                <a:ea typeface="+mn-ea"/>
                <a:cs typeface="+mn-cs"/>
              </a:endParaRPr>
            </a:p>
          </p:txBody>
        </p:sp>
      </p:grpSp>
      <p:grpSp>
        <p:nvGrpSpPr>
          <p:cNvPr id="96" name="Group 26">
            <a:extLst>
              <a:ext uri="{FF2B5EF4-FFF2-40B4-BE49-F238E27FC236}">
                <a16:creationId xmlns:a16="http://schemas.microsoft.com/office/drawing/2014/main" id="{A1E7AD32-DECC-4A1C-AEC9-CF2089B4A330}"/>
              </a:ext>
            </a:extLst>
          </p:cNvPr>
          <p:cNvGrpSpPr/>
          <p:nvPr/>
        </p:nvGrpSpPr>
        <p:grpSpPr>
          <a:xfrm>
            <a:off x="5121489" y="6486055"/>
            <a:ext cx="4136251" cy="329212"/>
            <a:chOff x="-899792" y="2133493"/>
            <a:chExt cx="5977026" cy="475722"/>
          </a:xfrm>
        </p:grpSpPr>
        <p:sp>
          <p:nvSpPr>
            <p:cNvPr id="97" name="Rectangle 27">
              <a:hlinkClick r:id="rId3"/>
              <a:extLst>
                <a:ext uri="{FF2B5EF4-FFF2-40B4-BE49-F238E27FC236}">
                  <a16:creationId xmlns:a16="http://schemas.microsoft.com/office/drawing/2014/main" id="{301561D1-48AD-4B6C-A9C1-077081950848}"/>
                </a:ext>
              </a:extLst>
            </p:cNvPr>
            <p:cNvSpPr/>
            <p:nvPr/>
          </p:nvSpPr>
          <p:spPr>
            <a:xfrm>
              <a:off x="-899792" y="2208678"/>
              <a:ext cx="5477699" cy="341344"/>
            </a:xfrm>
            <a:prstGeom prst="rect">
              <a:avLst/>
            </a:prstGeom>
          </p:spPr>
          <p:txBody>
            <a:bodyPr wrap="square">
              <a:spAutoFit/>
            </a:body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0" cap="none" spc="0" normalizeH="0" baseline="0" noProof="0" dirty="0">
                  <a:ln>
                    <a:noFill/>
                  </a:ln>
                  <a:solidFill>
                    <a:srgbClr val="12ABDB"/>
                  </a:solidFill>
                  <a:effectLst/>
                  <a:uLnTx/>
                  <a:uFillTx/>
                  <a:latin typeface="Arial" charset="0"/>
                  <a:ea typeface="+mn-ea"/>
                  <a:cs typeface="Arial" panose="020B0604020202020204" pitchFamily="34" charset="0"/>
                  <a:hlinkClick r:id="rId4"/>
                </a:rPr>
                <a:t>www.capgemini.com/about/group/values-ethics</a:t>
              </a:r>
              <a:endParaRPr kumimoji="0" lang="en-US" sz="1100" b="1" i="0" u="none" strike="noStrike" kern="0" cap="none" spc="0" normalizeH="0" baseline="0" noProof="0" dirty="0">
                <a:ln>
                  <a:noFill/>
                </a:ln>
                <a:solidFill>
                  <a:srgbClr val="12ABDB"/>
                </a:solidFill>
                <a:effectLst/>
                <a:uLnTx/>
                <a:uFillTx/>
                <a:latin typeface="Arial" charset="0"/>
                <a:ea typeface="+mn-ea"/>
                <a:cs typeface="Arial" panose="020B0604020202020204" pitchFamily="34" charset="0"/>
              </a:endParaRPr>
            </a:p>
          </p:txBody>
        </p:sp>
        <p:sp>
          <p:nvSpPr>
            <p:cNvPr id="98" name="Elipse 14">
              <a:extLst>
                <a:ext uri="{FF2B5EF4-FFF2-40B4-BE49-F238E27FC236}">
                  <a16:creationId xmlns:a16="http://schemas.microsoft.com/office/drawing/2014/main" id="{30BA65C6-6C0D-44E8-90E4-6A7B26271F72}"/>
                </a:ext>
              </a:extLst>
            </p:cNvPr>
            <p:cNvSpPr/>
            <p:nvPr/>
          </p:nvSpPr>
          <p:spPr>
            <a:xfrm>
              <a:off x="4601508" y="2133493"/>
              <a:ext cx="475726" cy="4757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2400" b="0" i="0" u="none" strike="noStrike" kern="0" cap="none" spc="0" normalizeH="0" baseline="0" noProof="0" dirty="0" err="1">
                <a:ln>
                  <a:noFill/>
                </a:ln>
                <a:solidFill>
                  <a:srgbClr val="9F958F">
                    <a:lumMod val="50000"/>
                  </a:srgbClr>
                </a:solidFill>
                <a:effectLst/>
                <a:uLnTx/>
                <a:uFillTx/>
                <a:latin typeface="Verdana"/>
                <a:ea typeface="+mn-ea"/>
                <a:cs typeface="Arial" panose="020B0604020202020204" pitchFamily="34" charset="0"/>
              </a:endParaRPr>
            </a:p>
          </p:txBody>
        </p:sp>
        <p:grpSp>
          <p:nvGrpSpPr>
            <p:cNvPr id="99" name="Group 11">
              <a:extLst>
                <a:ext uri="{FF2B5EF4-FFF2-40B4-BE49-F238E27FC236}">
                  <a16:creationId xmlns:a16="http://schemas.microsoft.com/office/drawing/2014/main" id="{44B3F959-86CF-4B57-8240-CCC00F92C2DD}"/>
                </a:ext>
              </a:extLst>
            </p:cNvPr>
            <p:cNvGrpSpPr>
              <a:grpSpLocks noChangeAspect="1"/>
            </p:cNvGrpSpPr>
            <p:nvPr/>
          </p:nvGrpSpPr>
          <p:grpSpPr bwMode="auto">
            <a:xfrm>
              <a:off x="4747799" y="2254209"/>
              <a:ext cx="238408" cy="241383"/>
              <a:chOff x="48934" y="296"/>
              <a:chExt cx="2884" cy="2920"/>
            </a:xfrm>
            <a:solidFill>
              <a:srgbClr val="324146"/>
            </a:solidFill>
          </p:grpSpPr>
          <p:sp>
            <p:nvSpPr>
              <p:cNvPr id="100" name="Freeform 13">
                <a:extLst>
                  <a:ext uri="{FF2B5EF4-FFF2-40B4-BE49-F238E27FC236}">
                    <a16:creationId xmlns:a16="http://schemas.microsoft.com/office/drawing/2014/main" id="{1EB4D76B-880A-4335-A086-5C7E8348C525}"/>
                  </a:ext>
                </a:extLst>
              </p:cNvPr>
              <p:cNvSpPr>
                <a:spLocks noEditPoints="1"/>
              </p:cNvSpPr>
              <p:nvPr/>
            </p:nvSpPr>
            <p:spPr bwMode="auto">
              <a:xfrm>
                <a:off x="48934" y="296"/>
                <a:ext cx="1821" cy="2920"/>
              </a:xfrm>
              <a:custGeom>
                <a:avLst/>
                <a:gdLst>
                  <a:gd name="T0" fmla="*/ 343 w 3642"/>
                  <a:gd name="T1" fmla="*/ 539 h 5840"/>
                  <a:gd name="T2" fmla="*/ 343 w 3642"/>
                  <a:gd name="T3" fmla="*/ 5301 h 5840"/>
                  <a:gd name="T4" fmla="*/ 3201 w 3642"/>
                  <a:gd name="T5" fmla="*/ 2920 h 5840"/>
                  <a:gd name="T6" fmla="*/ 343 w 3642"/>
                  <a:gd name="T7" fmla="*/ 539 h 5840"/>
                  <a:gd name="T8" fmla="*/ 174 w 3642"/>
                  <a:gd name="T9" fmla="*/ 0 h 5840"/>
                  <a:gd name="T10" fmla="*/ 213 w 3642"/>
                  <a:gd name="T11" fmla="*/ 6 h 5840"/>
                  <a:gd name="T12" fmla="*/ 249 w 3642"/>
                  <a:gd name="T13" fmla="*/ 18 h 5840"/>
                  <a:gd name="T14" fmla="*/ 281 w 3642"/>
                  <a:gd name="T15" fmla="*/ 40 h 5840"/>
                  <a:gd name="T16" fmla="*/ 3579 w 3642"/>
                  <a:gd name="T17" fmla="*/ 2789 h 5840"/>
                  <a:gd name="T18" fmla="*/ 3606 w 3642"/>
                  <a:gd name="T19" fmla="*/ 2815 h 5840"/>
                  <a:gd name="T20" fmla="*/ 3626 w 3642"/>
                  <a:gd name="T21" fmla="*/ 2847 h 5840"/>
                  <a:gd name="T22" fmla="*/ 3636 w 3642"/>
                  <a:gd name="T23" fmla="*/ 2883 h 5840"/>
                  <a:gd name="T24" fmla="*/ 3642 w 3642"/>
                  <a:gd name="T25" fmla="*/ 2920 h 5840"/>
                  <a:gd name="T26" fmla="*/ 3636 w 3642"/>
                  <a:gd name="T27" fmla="*/ 2958 h 5840"/>
                  <a:gd name="T28" fmla="*/ 3626 w 3642"/>
                  <a:gd name="T29" fmla="*/ 2993 h 5840"/>
                  <a:gd name="T30" fmla="*/ 3606 w 3642"/>
                  <a:gd name="T31" fmla="*/ 3025 h 5840"/>
                  <a:gd name="T32" fmla="*/ 3579 w 3642"/>
                  <a:gd name="T33" fmla="*/ 3052 h 5840"/>
                  <a:gd name="T34" fmla="*/ 281 w 3642"/>
                  <a:gd name="T35" fmla="*/ 5801 h 5840"/>
                  <a:gd name="T36" fmla="*/ 247 w 3642"/>
                  <a:gd name="T37" fmla="*/ 5822 h 5840"/>
                  <a:gd name="T38" fmla="*/ 212 w 3642"/>
                  <a:gd name="T39" fmla="*/ 5835 h 5840"/>
                  <a:gd name="T40" fmla="*/ 172 w 3642"/>
                  <a:gd name="T41" fmla="*/ 5840 h 5840"/>
                  <a:gd name="T42" fmla="*/ 135 w 3642"/>
                  <a:gd name="T43" fmla="*/ 5836 h 5840"/>
                  <a:gd name="T44" fmla="*/ 100 w 3642"/>
                  <a:gd name="T45" fmla="*/ 5824 h 5840"/>
                  <a:gd name="T46" fmla="*/ 66 w 3642"/>
                  <a:gd name="T47" fmla="*/ 5803 h 5840"/>
                  <a:gd name="T48" fmla="*/ 37 w 3642"/>
                  <a:gd name="T49" fmla="*/ 5776 h 5840"/>
                  <a:gd name="T50" fmla="*/ 18 w 3642"/>
                  <a:gd name="T51" fmla="*/ 5744 h 5840"/>
                  <a:gd name="T52" fmla="*/ 5 w 3642"/>
                  <a:gd name="T53" fmla="*/ 5707 h 5840"/>
                  <a:gd name="T54" fmla="*/ 0 w 3642"/>
                  <a:gd name="T55" fmla="*/ 5668 h 5840"/>
                  <a:gd name="T56" fmla="*/ 0 w 3642"/>
                  <a:gd name="T57" fmla="*/ 171 h 5840"/>
                  <a:gd name="T58" fmla="*/ 5 w 3642"/>
                  <a:gd name="T59" fmla="*/ 132 h 5840"/>
                  <a:gd name="T60" fmla="*/ 18 w 3642"/>
                  <a:gd name="T61" fmla="*/ 96 h 5840"/>
                  <a:gd name="T62" fmla="*/ 37 w 3642"/>
                  <a:gd name="T63" fmla="*/ 64 h 5840"/>
                  <a:gd name="T64" fmla="*/ 66 w 3642"/>
                  <a:gd name="T65" fmla="*/ 36 h 5840"/>
                  <a:gd name="T66" fmla="*/ 100 w 3642"/>
                  <a:gd name="T67" fmla="*/ 16 h 5840"/>
                  <a:gd name="T68" fmla="*/ 137 w 3642"/>
                  <a:gd name="T69" fmla="*/ 4 h 5840"/>
                  <a:gd name="T70" fmla="*/ 174 w 3642"/>
                  <a:gd name="T71" fmla="*/ 0 h 5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42" h="5840">
                    <a:moveTo>
                      <a:pt x="343" y="539"/>
                    </a:moveTo>
                    <a:lnTo>
                      <a:pt x="343" y="5301"/>
                    </a:lnTo>
                    <a:lnTo>
                      <a:pt x="3201" y="2920"/>
                    </a:lnTo>
                    <a:lnTo>
                      <a:pt x="343" y="539"/>
                    </a:lnTo>
                    <a:close/>
                    <a:moveTo>
                      <a:pt x="174" y="0"/>
                    </a:moveTo>
                    <a:lnTo>
                      <a:pt x="213" y="6"/>
                    </a:lnTo>
                    <a:lnTo>
                      <a:pt x="249" y="18"/>
                    </a:lnTo>
                    <a:lnTo>
                      <a:pt x="281" y="40"/>
                    </a:lnTo>
                    <a:lnTo>
                      <a:pt x="3579" y="2789"/>
                    </a:lnTo>
                    <a:lnTo>
                      <a:pt x="3606" y="2815"/>
                    </a:lnTo>
                    <a:lnTo>
                      <a:pt x="3626" y="2847"/>
                    </a:lnTo>
                    <a:lnTo>
                      <a:pt x="3636" y="2883"/>
                    </a:lnTo>
                    <a:lnTo>
                      <a:pt x="3642" y="2920"/>
                    </a:lnTo>
                    <a:lnTo>
                      <a:pt x="3636" y="2958"/>
                    </a:lnTo>
                    <a:lnTo>
                      <a:pt x="3626" y="2993"/>
                    </a:lnTo>
                    <a:lnTo>
                      <a:pt x="3606" y="3025"/>
                    </a:lnTo>
                    <a:lnTo>
                      <a:pt x="3579" y="3052"/>
                    </a:lnTo>
                    <a:lnTo>
                      <a:pt x="281" y="5801"/>
                    </a:lnTo>
                    <a:lnTo>
                      <a:pt x="247" y="5822"/>
                    </a:lnTo>
                    <a:lnTo>
                      <a:pt x="212" y="5835"/>
                    </a:lnTo>
                    <a:lnTo>
                      <a:pt x="172" y="5840"/>
                    </a:lnTo>
                    <a:lnTo>
                      <a:pt x="135" y="5836"/>
                    </a:lnTo>
                    <a:lnTo>
                      <a:pt x="100" y="5824"/>
                    </a:lnTo>
                    <a:lnTo>
                      <a:pt x="66" y="5803"/>
                    </a:lnTo>
                    <a:lnTo>
                      <a:pt x="37" y="5776"/>
                    </a:lnTo>
                    <a:lnTo>
                      <a:pt x="18" y="5744"/>
                    </a:lnTo>
                    <a:lnTo>
                      <a:pt x="5" y="5707"/>
                    </a:lnTo>
                    <a:lnTo>
                      <a:pt x="0" y="5668"/>
                    </a:lnTo>
                    <a:lnTo>
                      <a:pt x="0" y="171"/>
                    </a:lnTo>
                    <a:lnTo>
                      <a:pt x="5" y="132"/>
                    </a:lnTo>
                    <a:lnTo>
                      <a:pt x="18" y="96"/>
                    </a:lnTo>
                    <a:lnTo>
                      <a:pt x="37" y="64"/>
                    </a:lnTo>
                    <a:lnTo>
                      <a:pt x="66" y="36"/>
                    </a:lnTo>
                    <a:lnTo>
                      <a:pt x="100" y="16"/>
                    </a:lnTo>
                    <a:lnTo>
                      <a:pt x="137" y="4"/>
                    </a:lnTo>
                    <a:lnTo>
                      <a:pt x="17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264A"/>
                  </a:solidFill>
                  <a:effectLst/>
                  <a:uLnTx/>
                  <a:uFillTx/>
                  <a:latin typeface="Arial" charset="0"/>
                  <a:ea typeface="+mn-ea"/>
                  <a:cs typeface="Arial" panose="020B0604020202020204" pitchFamily="34" charset="0"/>
                </a:endParaRPr>
              </a:p>
            </p:txBody>
          </p:sp>
          <p:sp>
            <p:nvSpPr>
              <p:cNvPr id="101" name="Freeform 14">
                <a:extLst>
                  <a:ext uri="{FF2B5EF4-FFF2-40B4-BE49-F238E27FC236}">
                    <a16:creationId xmlns:a16="http://schemas.microsoft.com/office/drawing/2014/main" id="{039A7C9B-453D-4D25-80D9-DD809DE4D4BE}"/>
                  </a:ext>
                </a:extLst>
              </p:cNvPr>
              <p:cNvSpPr>
                <a:spLocks/>
              </p:cNvSpPr>
              <p:nvPr/>
            </p:nvSpPr>
            <p:spPr bwMode="auto">
              <a:xfrm>
                <a:off x="49998" y="296"/>
                <a:ext cx="1820" cy="2920"/>
              </a:xfrm>
              <a:custGeom>
                <a:avLst/>
                <a:gdLst>
                  <a:gd name="T0" fmla="*/ 212 w 3640"/>
                  <a:gd name="T1" fmla="*/ 6 h 5840"/>
                  <a:gd name="T2" fmla="*/ 281 w 3640"/>
                  <a:gd name="T3" fmla="*/ 40 h 5840"/>
                  <a:gd name="T4" fmla="*/ 3605 w 3640"/>
                  <a:gd name="T5" fmla="*/ 2815 h 5840"/>
                  <a:gd name="T6" fmla="*/ 3637 w 3640"/>
                  <a:gd name="T7" fmla="*/ 2883 h 5840"/>
                  <a:gd name="T8" fmla="*/ 3637 w 3640"/>
                  <a:gd name="T9" fmla="*/ 2958 h 5840"/>
                  <a:gd name="T10" fmla="*/ 3605 w 3640"/>
                  <a:gd name="T11" fmla="*/ 3025 h 5840"/>
                  <a:gd name="T12" fmla="*/ 281 w 3640"/>
                  <a:gd name="T13" fmla="*/ 5801 h 5840"/>
                  <a:gd name="T14" fmla="*/ 210 w 3640"/>
                  <a:gd name="T15" fmla="*/ 5835 h 5840"/>
                  <a:gd name="T16" fmla="*/ 134 w 3640"/>
                  <a:gd name="T17" fmla="*/ 5836 h 5840"/>
                  <a:gd name="T18" fmla="*/ 65 w 3640"/>
                  <a:gd name="T19" fmla="*/ 5803 h 5840"/>
                  <a:gd name="T20" fmla="*/ 16 w 3640"/>
                  <a:gd name="T21" fmla="*/ 5744 h 5840"/>
                  <a:gd name="T22" fmla="*/ 0 w 3640"/>
                  <a:gd name="T23" fmla="*/ 5668 h 5840"/>
                  <a:gd name="T24" fmla="*/ 4 w 3640"/>
                  <a:gd name="T25" fmla="*/ 4778 h 5840"/>
                  <a:gd name="T26" fmla="*/ 38 w 3640"/>
                  <a:gd name="T27" fmla="*/ 4709 h 5840"/>
                  <a:gd name="T28" fmla="*/ 97 w 3640"/>
                  <a:gd name="T29" fmla="*/ 4663 h 5840"/>
                  <a:gd name="T30" fmla="*/ 171 w 3640"/>
                  <a:gd name="T31" fmla="*/ 4645 h 5840"/>
                  <a:gd name="T32" fmla="*/ 248 w 3640"/>
                  <a:gd name="T33" fmla="*/ 4663 h 5840"/>
                  <a:gd name="T34" fmla="*/ 306 w 3640"/>
                  <a:gd name="T35" fmla="*/ 4709 h 5840"/>
                  <a:gd name="T36" fmla="*/ 338 w 3640"/>
                  <a:gd name="T37" fmla="*/ 4778 h 5840"/>
                  <a:gd name="T38" fmla="*/ 344 w 3640"/>
                  <a:gd name="T39" fmla="*/ 5301 h 5840"/>
                  <a:gd name="T40" fmla="*/ 344 w 3640"/>
                  <a:gd name="T41" fmla="*/ 539 h 5840"/>
                  <a:gd name="T42" fmla="*/ 338 w 3640"/>
                  <a:gd name="T43" fmla="*/ 1062 h 5840"/>
                  <a:gd name="T44" fmla="*/ 306 w 3640"/>
                  <a:gd name="T45" fmla="*/ 1130 h 5840"/>
                  <a:gd name="T46" fmla="*/ 248 w 3640"/>
                  <a:gd name="T47" fmla="*/ 1178 h 5840"/>
                  <a:gd name="T48" fmla="*/ 171 w 3640"/>
                  <a:gd name="T49" fmla="*/ 1195 h 5840"/>
                  <a:gd name="T50" fmla="*/ 97 w 3640"/>
                  <a:gd name="T51" fmla="*/ 1178 h 5840"/>
                  <a:gd name="T52" fmla="*/ 38 w 3640"/>
                  <a:gd name="T53" fmla="*/ 1130 h 5840"/>
                  <a:gd name="T54" fmla="*/ 4 w 3640"/>
                  <a:gd name="T55" fmla="*/ 1062 h 5840"/>
                  <a:gd name="T56" fmla="*/ 0 w 3640"/>
                  <a:gd name="T57" fmla="*/ 171 h 5840"/>
                  <a:gd name="T58" fmla="*/ 16 w 3640"/>
                  <a:gd name="T59" fmla="*/ 96 h 5840"/>
                  <a:gd name="T60" fmla="*/ 65 w 3640"/>
                  <a:gd name="T61" fmla="*/ 38 h 5840"/>
                  <a:gd name="T62" fmla="*/ 136 w 3640"/>
                  <a:gd name="T63" fmla="*/ 4 h 5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0" h="5840">
                    <a:moveTo>
                      <a:pt x="175" y="0"/>
                    </a:moveTo>
                    <a:lnTo>
                      <a:pt x="212" y="6"/>
                    </a:lnTo>
                    <a:lnTo>
                      <a:pt x="248" y="18"/>
                    </a:lnTo>
                    <a:lnTo>
                      <a:pt x="281" y="40"/>
                    </a:lnTo>
                    <a:lnTo>
                      <a:pt x="3580" y="2789"/>
                    </a:lnTo>
                    <a:lnTo>
                      <a:pt x="3605" y="2815"/>
                    </a:lnTo>
                    <a:lnTo>
                      <a:pt x="3624" y="2847"/>
                    </a:lnTo>
                    <a:lnTo>
                      <a:pt x="3637" y="2883"/>
                    </a:lnTo>
                    <a:lnTo>
                      <a:pt x="3640" y="2920"/>
                    </a:lnTo>
                    <a:lnTo>
                      <a:pt x="3637" y="2958"/>
                    </a:lnTo>
                    <a:lnTo>
                      <a:pt x="3624" y="2993"/>
                    </a:lnTo>
                    <a:lnTo>
                      <a:pt x="3605" y="3025"/>
                    </a:lnTo>
                    <a:lnTo>
                      <a:pt x="3580" y="3052"/>
                    </a:lnTo>
                    <a:lnTo>
                      <a:pt x="281" y="5801"/>
                    </a:lnTo>
                    <a:lnTo>
                      <a:pt x="248" y="5822"/>
                    </a:lnTo>
                    <a:lnTo>
                      <a:pt x="210" y="5835"/>
                    </a:lnTo>
                    <a:lnTo>
                      <a:pt x="171" y="5840"/>
                    </a:lnTo>
                    <a:lnTo>
                      <a:pt x="134" y="5836"/>
                    </a:lnTo>
                    <a:lnTo>
                      <a:pt x="98" y="5824"/>
                    </a:lnTo>
                    <a:lnTo>
                      <a:pt x="65" y="5803"/>
                    </a:lnTo>
                    <a:lnTo>
                      <a:pt x="38" y="5776"/>
                    </a:lnTo>
                    <a:lnTo>
                      <a:pt x="16" y="5744"/>
                    </a:lnTo>
                    <a:lnTo>
                      <a:pt x="4" y="5707"/>
                    </a:lnTo>
                    <a:lnTo>
                      <a:pt x="0" y="5668"/>
                    </a:lnTo>
                    <a:lnTo>
                      <a:pt x="0" y="4818"/>
                    </a:lnTo>
                    <a:lnTo>
                      <a:pt x="4" y="4778"/>
                    </a:lnTo>
                    <a:lnTo>
                      <a:pt x="16" y="4741"/>
                    </a:lnTo>
                    <a:lnTo>
                      <a:pt x="38" y="4709"/>
                    </a:lnTo>
                    <a:lnTo>
                      <a:pt x="65" y="4682"/>
                    </a:lnTo>
                    <a:lnTo>
                      <a:pt x="97" y="4663"/>
                    </a:lnTo>
                    <a:lnTo>
                      <a:pt x="132" y="4650"/>
                    </a:lnTo>
                    <a:lnTo>
                      <a:pt x="171" y="4645"/>
                    </a:lnTo>
                    <a:lnTo>
                      <a:pt x="210" y="4650"/>
                    </a:lnTo>
                    <a:lnTo>
                      <a:pt x="248" y="4663"/>
                    </a:lnTo>
                    <a:lnTo>
                      <a:pt x="280" y="4682"/>
                    </a:lnTo>
                    <a:lnTo>
                      <a:pt x="306" y="4709"/>
                    </a:lnTo>
                    <a:lnTo>
                      <a:pt x="326" y="4741"/>
                    </a:lnTo>
                    <a:lnTo>
                      <a:pt x="338" y="4778"/>
                    </a:lnTo>
                    <a:lnTo>
                      <a:pt x="344" y="4818"/>
                    </a:lnTo>
                    <a:lnTo>
                      <a:pt x="344" y="5301"/>
                    </a:lnTo>
                    <a:lnTo>
                      <a:pt x="3201" y="2920"/>
                    </a:lnTo>
                    <a:lnTo>
                      <a:pt x="344" y="539"/>
                    </a:lnTo>
                    <a:lnTo>
                      <a:pt x="344" y="1023"/>
                    </a:lnTo>
                    <a:lnTo>
                      <a:pt x="338" y="1062"/>
                    </a:lnTo>
                    <a:lnTo>
                      <a:pt x="326" y="1098"/>
                    </a:lnTo>
                    <a:lnTo>
                      <a:pt x="306" y="1130"/>
                    </a:lnTo>
                    <a:lnTo>
                      <a:pt x="280" y="1156"/>
                    </a:lnTo>
                    <a:lnTo>
                      <a:pt x="248" y="1178"/>
                    </a:lnTo>
                    <a:lnTo>
                      <a:pt x="210" y="1190"/>
                    </a:lnTo>
                    <a:lnTo>
                      <a:pt x="171" y="1195"/>
                    </a:lnTo>
                    <a:lnTo>
                      <a:pt x="132" y="1190"/>
                    </a:lnTo>
                    <a:lnTo>
                      <a:pt x="97" y="1178"/>
                    </a:lnTo>
                    <a:lnTo>
                      <a:pt x="65" y="1156"/>
                    </a:lnTo>
                    <a:lnTo>
                      <a:pt x="38" y="1130"/>
                    </a:lnTo>
                    <a:lnTo>
                      <a:pt x="16" y="1098"/>
                    </a:lnTo>
                    <a:lnTo>
                      <a:pt x="4" y="1062"/>
                    </a:lnTo>
                    <a:lnTo>
                      <a:pt x="0" y="1023"/>
                    </a:lnTo>
                    <a:lnTo>
                      <a:pt x="0" y="171"/>
                    </a:lnTo>
                    <a:lnTo>
                      <a:pt x="4" y="132"/>
                    </a:lnTo>
                    <a:lnTo>
                      <a:pt x="16" y="96"/>
                    </a:lnTo>
                    <a:lnTo>
                      <a:pt x="38" y="64"/>
                    </a:lnTo>
                    <a:lnTo>
                      <a:pt x="65" y="38"/>
                    </a:lnTo>
                    <a:lnTo>
                      <a:pt x="98" y="16"/>
                    </a:lnTo>
                    <a:lnTo>
                      <a:pt x="136" y="4"/>
                    </a:lnTo>
                    <a:lnTo>
                      <a:pt x="17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00264A"/>
                  </a:solidFill>
                  <a:effectLst/>
                  <a:uLnTx/>
                  <a:uFillTx/>
                  <a:latin typeface="Arial" charset="0"/>
                  <a:ea typeface="+mn-ea"/>
                  <a:cs typeface="Arial" panose="020B0604020202020204" pitchFamily="34" charset="0"/>
                </a:endParaRPr>
              </a:p>
            </p:txBody>
          </p:sp>
        </p:grpSp>
      </p:grpSp>
    </p:spTree>
    <p:extLst>
      <p:ext uri="{BB962C8B-B14F-4D97-AF65-F5344CB8AC3E}">
        <p14:creationId xmlns:p14="http://schemas.microsoft.com/office/powerpoint/2010/main" val="293984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 calcmode="lin" valueType="num">
                                      <p:cBhvr>
                                        <p:cTn id="13" dur="750" fill="hold"/>
                                        <p:tgtEl>
                                          <p:spTgt spid="5"/>
                                        </p:tgtEl>
                                        <p:attrNameLst>
                                          <p:attrName>ppt_w</p:attrName>
                                        </p:attrNameLst>
                                      </p:cBhvr>
                                      <p:tavLst>
                                        <p:tav tm="0">
                                          <p:val>
                                            <p:fltVal val="0"/>
                                          </p:val>
                                        </p:tav>
                                        <p:tav tm="100000">
                                          <p:val>
                                            <p:strVal val="#ppt_w"/>
                                          </p:val>
                                        </p:tav>
                                      </p:tavLst>
                                    </p:anim>
                                    <p:anim calcmode="lin" valueType="num">
                                      <p:cBhvr>
                                        <p:cTn id="14" dur="750" fill="hold"/>
                                        <p:tgtEl>
                                          <p:spTgt spid="5"/>
                                        </p:tgtEl>
                                        <p:attrNameLst>
                                          <p:attrName>ppt_h</p:attrName>
                                        </p:attrNameLst>
                                      </p:cBhvr>
                                      <p:tavLst>
                                        <p:tav tm="0">
                                          <p:val>
                                            <p:fltVal val="0"/>
                                          </p:val>
                                        </p:tav>
                                        <p:tav tm="100000">
                                          <p:val>
                                            <p:strVal val="#ppt_h"/>
                                          </p:val>
                                        </p:tav>
                                      </p:tavLst>
                                    </p:anim>
                                    <p:animEffect transition="in" filter="fade">
                                      <p:cBhvr>
                                        <p:cTn id="15" dur="750"/>
                                        <p:tgtEl>
                                          <p:spTgt spid="5"/>
                                        </p:tgtEl>
                                      </p:cBhvr>
                                    </p:animEffect>
                                  </p:childTnLst>
                                </p:cTn>
                              </p:par>
                              <p:par>
                                <p:cTn id="16" presetID="49" presetClass="entr" presetSubtype="0" decel="100000" fill="hold" nodeType="withEffect">
                                  <p:stCondLst>
                                    <p:cond delay="150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 calcmode="lin" valueType="num">
                                      <p:cBhvr>
                                        <p:cTn id="20" dur="500" fill="hold"/>
                                        <p:tgtEl>
                                          <p:spTgt spid="22"/>
                                        </p:tgtEl>
                                        <p:attrNameLst>
                                          <p:attrName>style.rotation</p:attrName>
                                        </p:attrNameLst>
                                      </p:cBhvr>
                                      <p:tavLst>
                                        <p:tav tm="0">
                                          <p:val>
                                            <p:fltVal val="360"/>
                                          </p:val>
                                        </p:tav>
                                        <p:tav tm="100000">
                                          <p:val>
                                            <p:fltVal val="0"/>
                                          </p:val>
                                        </p:tav>
                                      </p:tavLst>
                                    </p:anim>
                                    <p:animEffect transition="in" filter="fade">
                                      <p:cBhvr>
                                        <p:cTn id="21" dur="500"/>
                                        <p:tgtEl>
                                          <p:spTgt spid="22"/>
                                        </p:tgtEl>
                                      </p:cBhvr>
                                    </p:animEffect>
                                  </p:childTnLst>
                                </p:cTn>
                              </p:par>
                              <p:par>
                                <p:cTn id="22" presetID="10" presetClass="entr" presetSubtype="0" fill="hold" nodeType="withEffect">
                                  <p:stCondLst>
                                    <p:cond delay="150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49" presetClass="entr" presetSubtype="0" decel="100000" fill="hold" nodeType="withEffect">
                                  <p:stCondLst>
                                    <p:cond delay="175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 calcmode="lin" valueType="num">
                                      <p:cBhvr>
                                        <p:cTn id="29" dur="500" fill="hold"/>
                                        <p:tgtEl>
                                          <p:spTgt spid="19"/>
                                        </p:tgtEl>
                                        <p:attrNameLst>
                                          <p:attrName>style.rotation</p:attrName>
                                        </p:attrNameLst>
                                      </p:cBhvr>
                                      <p:tavLst>
                                        <p:tav tm="0">
                                          <p:val>
                                            <p:fltVal val="360"/>
                                          </p:val>
                                        </p:tav>
                                        <p:tav tm="100000">
                                          <p:val>
                                            <p:fltVal val="0"/>
                                          </p:val>
                                        </p:tav>
                                      </p:tavLst>
                                    </p:anim>
                                    <p:animEffect transition="in" filter="fade">
                                      <p:cBhvr>
                                        <p:cTn id="30" dur="500"/>
                                        <p:tgtEl>
                                          <p:spTgt spid="19"/>
                                        </p:tgtEl>
                                      </p:cBhvr>
                                    </p:animEffect>
                                  </p:childTnLst>
                                </p:cTn>
                              </p:par>
                              <p:par>
                                <p:cTn id="31" presetID="10" presetClass="entr" presetSubtype="0" fill="hold" nodeType="withEffect">
                                  <p:stCondLst>
                                    <p:cond delay="175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49" presetClass="entr" presetSubtype="0" decel="100000" fill="hold" nodeType="withEffect">
                                  <p:stCondLst>
                                    <p:cond delay="20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 calcmode="lin" valueType="num">
                                      <p:cBhvr>
                                        <p:cTn id="38" dur="500" fill="hold"/>
                                        <p:tgtEl>
                                          <p:spTgt spid="16"/>
                                        </p:tgtEl>
                                        <p:attrNameLst>
                                          <p:attrName>style.rotation</p:attrName>
                                        </p:attrNameLst>
                                      </p:cBhvr>
                                      <p:tavLst>
                                        <p:tav tm="0">
                                          <p:val>
                                            <p:fltVal val="360"/>
                                          </p:val>
                                        </p:tav>
                                        <p:tav tm="100000">
                                          <p:val>
                                            <p:fltVal val="0"/>
                                          </p:val>
                                        </p:tav>
                                      </p:tavLst>
                                    </p:anim>
                                    <p:animEffect transition="in" filter="fade">
                                      <p:cBhvr>
                                        <p:cTn id="39" dur="500"/>
                                        <p:tgtEl>
                                          <p:spTgt spid="16"/>
                                        </p:tgtEl>
                                      </p:cBhvr>
                                    </p:animEffect>
                                  </p:childTnLst>
                                </p:cTn>
                              </p:par>
                              <p:par>
                                <p:cTn id="40" presetID="10" presetClass="entr" presetSubtype="0" fill="hold" nodeType="withEffect">
                                  <p:stCondLst>
                                    <p:cond delay="20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49" presetClass="entr" presetSubtype="0" decel="100000" fill="hold" nodeType="withEffect">
                                  <p:stCondLst>
                                    <p:cond delay="225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par>
                                <p:cTn id="49" presetID="10" presetClass="entr" presetSubtype="0" fill="hold" nodeType="withEffect">
                                  <p:stCondLst>
                                    <p:cond delay="225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49" presetClass="entr" presetSubtype="0" decel="100000" fill="hold" nodeType="withEffect">
                                  <p:stCondLst>
                                    <p:cond delay="250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 calcmode="lin" valueType="num">
                                      <p:cBhvr>
                                        <p:cTn id="56" dur="500" fill="hold"/>
                                        <p:tgtEl>
                                          <p:spTgt spid="10"/>
                                        </p:tgtEl>
                                        <p:attrNameLst>
                                          <p:attrName>style.rotation</p:attrName>
                                        </p:attrNameLst>
                                      </p:cBhvr>
                                      <p:tavLst>
                                        <p:tav tm="0">
                                          <p:val>
                                            <p:fltVal val="360"/>
                                          </p:val>
                                        </p:tav>
                                        <p:tav tm="100000">
                                          <p:val>
                                            <p:fltVal val="0"/>
                                          </p:val>
                                        </p:tav>
                                      </p:tavLst>
                                    </p:anim>
                                    <p:animEffect transition="in" filter="fade">
                                      <p:cBhvr>
                                        <p:cTn id="57" dur="500"/>
                                        <p:tgtEl>
                                          <p:spTgt spid="10"/>
                                        </p:tgtEl>
                                      </p:cBhvr>
                                    </p:animEffect>
                                  </p:childTnLst>
                                </p:cTn>
                              </p:par>
                              <p:par>
                                <p:cTn id="58" presetID="10" presetClass="entr" presetSubtype="0" fill="hold" nodeType="withEffect">
                                  <p:stCondLst>
                                    <p:cond delay="250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49" presetClass="entr" presetSubtype="0" decel="100000" fill="hold" nodeType="withEffect">
                                  <p:stCondLst>
                                    <p:cond delay="275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 calcmode="lin" valueType="num">
                                      <p:cBhvr>
                                        <p:cTn id="65" dur="500" fill="hold"/>
                                        <p:tgtEl>
                                          <p:spTgt spid="7"/>
                                        </p:tgtEl>
                                        <p:attrNameLst>
                                          <p:attrName>style.rotation</p:attrName>
                                        </p:attrNameLst>
                                      </p:cBhvr>
                                      <p:tavLst>
                                        <p:tav tm="0">
                                          <p:val>
                                            <p:fltVal val="360"/>
                                          </p:val>
                                        </p:tav>
                                        <p:tav tm="100000">
                                          <p:val>
                                            <p:fltVal val="0"/>
                                          </p:val>
                                        </p:tav>
                                      </p:tavLst>
                                    </p:anim>
                                    <p:animEffect transition="in" filter="fade">
                                      <p:cBhvr>
                                        <p:cTn id="66" dur="500"/>
                                        <p:tgtEl>
                                          <p:spTgt spid="7"/>
                                        </p:tgtEl>
                                      </p:cBhvr>
                                    </p:animEffect>
                                  </p:childTnLst>
                                </p:cTn>
                              </p:par>
                              <p:par>
                                <p:cTn id="67" presetID="10" presetClass="entr" presetSubtype="0" fill="hold" nodeType="withEffect">
                                  <p:stCondLst>
                                    <p:cond delay="275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49" presetClass="entr" presetSubtype="0" decel="100000" fill="hold" nodeType="withEffect">
                                  <p:stCondLst>
                                    <p:cond delay="300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 calcmode="lin" valueType="num">
                                      <p:cBhvr>
                                        <p:cTn id="74" dur="500" fill="hold"/>
                                        <p:tgtEl>
                                          <p:spTgt spid="25"/>
                                        </p:tgtEl>
                                        <p:attrNameLst>
                                          <p:attrName>style.rotation</p:attrName>
                                        </p:attrNameLst>
                                      </p:cBhvr>
                                      <p:tavLst>
                                        <p:tav tm="0">
                                          <p:val>
                                            <p:fltVal val="360"/>
                                          </p:val>
                                        </p:tav>
                                        <p:tav tm="100000">
                                          <p:val>
                                            <p:fltVal val="0"/>
                                          </p:val>
                                        </p:tav>
                                      </p:tavLst>
                                    </p:anim>
                                    <p:animEffect transition="in" filter="fade">
                                      <p:cBhvr>
                                        <p:cTn id="75" dur="500"/>
                                        <p:tgtEl>
                                          <p:spTgt spid="25"/>
                                        </p:tgtEl>
                                      </p:cBhvr>
                                    </p:animEffect>
                                  </p:childTnLst>
                                </p:cTn>
                              </p:par>
                              <p:par>
                                <p:cTn id="76" presetID="10" presetClass="entr" presetSubtype="0" fill="hold" nodeType="withEffect">
                                  <p:stCondLst>
                                    <p:cond delay="300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21" presetClass="entr" presetSubtype="2" fill="hold" grpId="0" nodeType="withEffect">
                                  <p:stCondLst>
                                    <p:cond delay="1500"/>
                                  </p:stCondLst>
                                  <p:childTnLst>
                                    <p:set>
                                      <p:cBhvr>
                                        <p:cTn id="80" dur="1" fill="hold">
                                          <p:stCondLst>
                                            <p:cond delay="0"/>
                                          </p:stCondLst>
                                        </p:cTn>
                                        <p:tgtEl>
                                          <p:spTgt spid="4"/>
                                        </p:tgtEl>
                                        <p:attrNameLst>
                                          <p:attrName>style.visibility</p:attrName>
                                        </p:attrNameLst>
                                      </p:cBhvr>
                                      <p:to>
                                        <p:strVal val="visible"/>
                                      </p:to>
                                    </p:set>
                                    <p:animEffect transition="in" filter="wheel(2)">
                                      <p:cBhvr>
                                        <p:cTn id="81" dur="2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7E7"/>
        </a:solidFill>
        <a:effectLst/>
      </p:bgPr>
    </p:bg>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8306" name="think-cell Slide" r:id="rId5" imgW="270" imgH="270" progId="TCLayout.ActiveDocument.1">
                  <p:embed/>
                </p:oleObj>
              </mc:Choice>
              <mc:Fallback>
                <p:oleObj name="think-cell Slide" r:id="rId5" imgW="270" imgH="270" progId="TCLayout.ActiveDocument.1">
                  <p:embed/>
                  <p:pic>
                    <p:nvPicPr>
                      <p:cNvPr id="13" name="Object 1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 name="Imagem 1"/>
          <p:cNvPicPr>
            <a:picLocks noChangeAspect="1"/>
          </p:cNvPicPr>
          <p:nvPr/>
        </p:nvPicPr>
        <p:blipFill rotWithShape="1">
          <a:blip r:embed="rId7"/>
          <a:srcRect r="32872"/>
          <a:stretch/>
        </p:blipFill>
        <p:spPr>
          <a:xfrm>
            <a:off x="2085" y="2350"/>
            <a:ext cx="8182147" cy="6858014"/>
          </a:xfrm>
          <a:prstGeom prst="rect">
            <a:avLst/>
          </a:prstGeom>
          <a:noFill/>
        </p:spPr>
      </p:pic>
      <p:sp>
        <p:nvSpPr>
          <p:cNvPr id="4" name="Retângulo 11"/>
          <p:cNvSpPr/>
          <p:nvPr/>
        </p:nvSpPr>
        <p:spPr>
          <a:xfrm>
            <a:off x="8040000" y="1354489"/>
            <a:ext cx="2398589" cy="3970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0" cap="none" spc="0" normalizeH="0" baseline="0" noProof="0">
                <a:ln>
                  <a:noFill/>
                </a:ln>
                <a:solidFill>
                  <a:srgbClr val="0070AD"/>
                </a:solidFill>
                <a:effectLst/>
                <a:uLnTx/>
                <a:uFillTx/>
                <a:latin typeface="Verdana"/>
                <a:ea typeface="+mn-ea"/>
                <a:cs typeface="Arial" panose="020B0604020202020204" pitchFamily="34" charset="0"/>
              </a:rPr>
              <a:t>Our Vision</a:t>
            </a:r>
          </a:p>
        </p:txBody>
      </p:sp>
      <p:cxnSp>
        <p:nvCxnSpPr>
          <p:cNvPr id="5" name="Conector reto 49">
            <a:extLst>
              <a:ext uri="{FF2B5EF4-FFF2-40B4-BE49-F238E27FC236}">
                <a16:creationId xmlns:a16="http://schemas.microsoft.com/office/drawing/2014/main" id="{90B90107-88D9-4A0C-B649-21576FA174BA}"/>
              </a:ext>
            </a:extLst>
          </p:cNvPr>
          <p:cNvCxnSpPr>
            <a:cxnSpLocks/>
          </p:cNvCxnSpPr>
          <p:nvPr/>
        </p:nvCxnSpPr>
        <p:spPr>
          <a:xfrm>
            <a:off x="3866356" y="1916113"/>
            <a:ext cx="3942179" cy="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
        <p:nvSpPr>
          <p:cNvPr id="6" name="Retângulo 18"/>
          <p:cNvSpPr/>
          <p:nvPr/>
        </p:nvSpPr>
        <p:spPr>
          <a:xfrm>
            <a:off x="8040000" y="1687946"/>
            <a:ext cx="2807168" cy="1089529"/>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The business value</a:t>
            </a:r>
            <a:br>
              <a:rPr kumimoji="0" lang="en-US" sz="18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br>
            <a:r>
              <a:rPr kumimoji="0" lang="en-US" sz="18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of technology comes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12ABDB"/>
                </a:solidFill>
                <a:effectLst/>
                <a:uLnTx/>
                <a:uFillTx/>
                <a:latin typeface="Verdana"/>
                <a:ea typeface="+mn-ea"/>
                <a:cs typeface="Arial" panose="020B0604020202020204" pitchFamily="34" charset="0"/>
              </a:rPr>
              <a:t>from and through people</a:t>
            </a:r>
          </a:p>
        </p:txBody>
      </p:sp>
      <p:sp>
        <p:nvSpPr>
          <p:cNvPr id="7" name="Retângulo 19"/>
          <p:cNvSpPr/>
          <p:nvPr/>
        </p:nvSpPr>
        <p:spPr>
          <a:xfrm>
            <a:off x="8040000" y="3589552"/>
            <a:ext cx="2660342" cy="3970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0" cap="none" spc="0" normalizeH="0" baseline="0" noProof="0">
                <a:ln>
                  <a:noFill/>
                </a:ln>
                <a:solidFill>
                  <a:srgbClr val="0070AD"/>
                </a:solidFill>
                <a:effectLst/>
                <a:uLnTx/>
                <a:uFillTx/>
                <a:latin typeface="Verdana"/>
                <a:ea typeface="+mn-ea"/>
                <a:cs typeface="Arial" panose="020B0604020202020204" pitchFamily="34" charset="0"/>
              </a:rPr>
              <a:t>Our Mission</a:t>
            </a:r>
          </a:p>
        </p:txBody>
      </p:sp>
      <p:sp>
        <p:nvSpPr>
          <p:cNvPr id="8" name="Retângulo 20"/>
          <p:cNvSpPr/>
          <p:nvPr/>
        </p:nvSpPr>
        <p:spPr>
          <a:xfrm>
            <a:off x="8040000" y="3923009"/>
            <a:ext cx="2807168" cy="1588127"/>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With you, we create and deliver </a:t>
            </a:r>
            <a:r>
              <a:rPr kumimoji="0" lang="en-US" sz="1800" b="1" i="0" u="none" strike="noStrike" kern="0" cap="none" spc="0" normalizeH="0" baseline="0" noProof="0">
                <a:ln>
                  <a:noFill/>
                </a:ln>
                <a:solidFill>
                  <a:srgbClr val="12ABDB"/>
                </a:solidFill>
                <a:effectLst/>
                <a:uLnTx/>
                <a:uFillTx/>
                <a:latin typeface="Verdana"/>
                <a:ea typeface="+mn-ea"/>
                <a:cs typeface="Arial" panose="020B0604020202020204" pitchFamily="34" charset="0"/>
              </a:rPr>
              <a:t>business and technology solutions </a:t>
            </a:r>
            <a:r>
              <a:rPr kumimoji="0" lang="en-US" sz="18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that fit your needs and drive the results you want</a:t>
            </a:r>
          </a:p>
        </p:txBody>
      </p:sp>
      <p:grpSp>
        <p:nvGrpSpPr>
          <p:cNvPr id="9" name="Agrupar 22"/>
          <p:cNvGrpSpPr/>
          <p:nvPr/>
        </p:nvGrpSpPr>
        <p:grpSpPr>
          <a:xfrm>
            <a:off x="5951983" y="3212977"/>
            <a:ext cx="1856552" cy="810383"/>
            <a:chOff x="5951984" y="3212977"/>
            <a:chExt cx="3056600" cy="1395599"/>
          </a:xfrm>
        </p:grpSpPr>
        <p:cxnSp>
          <p:nvCxnSpPr>
            <p:cNvPr id="10" name="Conector reto 49">
              <a:extLst>
                <a:ext uri="{FF2B5EF4-FFF2-40B4-BE49-F238E27FC236}">
                  <a16:creationId xmlns:a16="http://schemas.microsoft.com/office/drawing/2014/main" id="{90B90107-88D9-4A0C-B649-21576FA174BA}"/>
                </a:ext>
              </a:extLst>
            </p:cNvPr>
            <p:cNvCxnSpPr>
              <a:cxnSpLocks/>
            </p:cNvCxnSpPr>
            <p:nvPr/>
          </p:nvCxnSpPr>
          <p:spPr>
            <a:xfrm flipH="1">
              <a:off x="5951984" y="3212977"/>
              <a:ext cx="1875280" cy="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1" name="Conector reto 49">
              <a:extLst>
                <a:ext uri="{FF2B5EF4-FFF2-40B4-BE49-F238E27FC236}">
                  <a16:creationId xmlns:a16="http://schemas.microsoft.com/office/drawing/2014/main" id="{90B90107-88D9-4A0C-B649-21576FA174BA}"/>
                </a:ext>
              </a:extLst>
            </p:cNvPr>
            <p:cNvCxnSpPr>
              <a:cxnSpLocks/>
            </p:cNvCxnSpPr>
            <p:nvPr/>
          </p:nvCxnSpPr>
          <p:spPr>
            <a:xfrm flipH="1">
              <a:off x="7790690" y="4608576"/>
              <a:ext cx="1217894" cy="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2" name="Conector reto 49">
              <a:extLst>
                <a:ext uri="{FF2B5EF4-FFF2-40B4-BE49-F238E27FC236}">
                  <a16:creationId xmlns:a16="http://schemas.microsoft.com/office/drawing/2014/main" id="{90B90107-88D9-4A0C-B649-21576FA174BA}"/>
                </a:ext>
              </a:extLst>
            </p:cNvPr>
            <p:cNvCxnSpPr>
              <a:cxnSpLocks/>
            </p:cNvCxnSpPr>
            <p:nvPr/>
          </p:nvCxnSpPr>
          <p:spPr>
            <a:xfrm flipV="1">
              <a:off x="7790688" y="3236976"/>
              <a:ext cx="0" cy="1371600"/>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388985" y="0"/>
            <a:ext cx="11125236" cy="1104900"/>
          </a:xfrm>
        </p:spPr>
        <p:txBody>
          <a:bodyPr/>
          <a:lstStyle/>
          <a:p>
            <a:r>
              <a:rPr lang="en-US"/>
              <a:t>From purpose ...to creating impact</a:t>
            </a:r>
          </a:p>
        </p:txBody>
      </p:sp>
      <p:sp>
        <p:nvSpPr>
          <p:cNvPr id="14"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srgbClr val="FFFFFF">
                    <a:lumMod val="65000"/>
                  </a:srgbClr>
                </a:solidFill>
                <a:effectLst/>
                <a:uLnTx/>
                <a:uFillTx/>
                <a:latin typeface="Verdana"/>
                <a:ea typeface="+mn-ea"/>
                <a:cs typeface="+mn-cs"/>
              </a:rPr>
              <a:t>Group Presentation | November 2017</a:t>
            </a:r>
          </a:p>
        </p:txBody>
      </p:sp>
    </p:spTree>
    <p:extLst>
      <p:ext uri="{BB962C8B-B14F-4D97-AF65-F5344CB8AC3E}">
        <p14:creationId xmlns:p14="http://schemas.microsoft.com/office/powerpoint/2010/main" val="16667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2" presetClass="entr" presetSubtype="8"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42" presetClass="entr" presetSubtype="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42" presetClass="entr" presetSubtype="0" fill="hold" grpId="0" nodeType="with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anim calcmode="lin" valueType="num">
                                      <p:cBhvr>
                                        <p:cTn id="26" dur="500" fill="hold"/>
                                        <p:tgtEl>
                                          <p:spTgt spid="7"/>
                                        </p:tgtEl>
                                        <p:attrNameLst>
                                          <p:attrName>ppt_x</p:attrName>
                                        </p:attrNameLst>
                                      </p:cBhvr>
                                      <p:tavLst>
                                        <p:tav tm="0">
                                          <p:val>
                                            <p:strVal val="#ppt_x"/>
                                          </p:val>
                                        </p:tav>
                                        <p:tav tm="100000">
                                          <p:val>
                                            <p:strVal val="#ppt_x"/>
                                          </p:val>
                                        </p:tav>
                                      </p:tavLst>
                                    </p:anim>
                                    <p:anim calcmode="lin" valueType="num">
                                      <p:cBhvr>
                                        <p:cTn id="27" dur="500" fill="hold"/>
                                        <p:tgtEl>
                                          <p:spTgt spid="7"/>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354" name="think-cell Slide" r:id="rId4" imgW="270" imgH="270" progId="TCLayout.ActiveDocument.1">
                  <p:embed/>
                </p:oleObj>
              </mc:Choice>
              <mc:Fallback>
                <p:oleObj name="think-cell Slide" r:id="rId4" imgW="270" imgH="270" progId="TCLayout.ActiveDocument.1">
                  <p:embed/>
                  <p:pic>
                    <p:nvPicPr>
                      <p:cNvPr id="23" name="Object 2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504440" y="0"/>
            <a:ext cx="11125236" cy="1104900"/>
          </a:xfrm>
        </p:spPr>
        <p:txBody>
          <a:bodyPr/>
          <a:lstStyle/>
          <a:p>
            <a:r>
              <a:rPr lang="en-US"/>
              <a:t>A complete range of businesses </a:t>
            </a:r>
          </a:p>
        </p:txBody>
      </p:sp>
      <p:pic>
        <p:nvPicPr>
          <p:cNvPr id="4" name="Image 3">
            <a:extLst>
              <a:ext uri="{FF2B5EF4-FFF2-40B4-BE49-F238E27FC236}">
                <a16:creationId xmlns:a16="http://schemas.microsoft.com/office/drawing/2014/main" id="{DB04ACE9-CE6D-EB47-8392-F1CD40627F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770" y="3789040"/>
            <a:ext cx="5190893" cy="1560066"/>
          </a:xfrm>
          <a:prstGeom prst="rect">
            <a:avLst/>
          </a:prstGeom>
        </p:spPr>
      </p:pic>
      <p:pic>
        <p:nvPicPr>
          <p:cNvPr id="6" name="Image 5">
            <a:extLst>
              <a:ext uri="{FF2B5EF4-FFF2-40B4-BE49-F238E27FC236}">
                <a16:creationId xmlns:a16="http://schemas.microsoft.com/office/drawing/2014/main" id="{BBD3118D-9928-A749-B573-AEA9146211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72264" y="4125660"/>
            <a:ext cx="1710905" cy="886826"/>
          </a:xfrm>
          <a:prstGeom prst="rect">
            <a:avLst/>
          </a:prstGeom>
        </p:spPr>
      </p:pic>
      <p:grpSp>
        <p:nvGrpSpPr>
          <p:cNvPr id="32" name="Group 14">
            <a:extLst>
              <a:ext uri="{FF2B5EF4-FFF2-40B4-BE49-F238E27FC236}">
                <a16:creationId xmlns:a16="http://schemas.microsoft.com/office/drawing/2014/main" id="{0F9E7C66-1597-0640-A8ED-C7F4D7D6F986}"/>
              </a:ext>
            </a:extLst>
          </p:cNvPr>
          <p:cNvGrpSpPr>
            <a:grpSpLocks noChangeAspect="1"/>
          </p:cNvGrpSpPr>
          <p:nvPr/>
        </p:nvGrpSpPr>
        <p:grpSpPr>
          <a:xfrm>
            <a:off x="3562314" y="1125538"/>
            <a:ext cx="4549910" cy="1014390"/>
            <a:chOff x="728663" y="4465638"/>
            <a:chExt cx="5354637" cy="1193801"/>
          </a:xfrm>
        </p:grpSpPr>
        <p:sp>
          <p:nvSpPr>
            <p:cNvPr id="33" name="Freeform 11">
              <a:extLst>
                <a:ext uri="{FF2B5EF4-FFF2-40B4-BE49-F238E27FC236}">
                  <a16:creationId xmlns:a16="http://schemas.microsoft.com/office/drawing/2014/main" id="{31BE0134-C820-7D4C-A257-A6FC4C688D04}"/>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4" name="Freeform 12">
              <a:extLst>
                <a:ext uri="{FF2B5EF4-FFF2-40B4-BE49-F238E27FC236}">
                  <a16:creationId xmlns:a16="http://schemas.microsoft.com/office/drawing/2014/main" id="{A83A3E4E-366A-3B4A-A28A-0639900CE3C8}"/>
                </a:ext>
              </a:extLst>
            </p:cNvPr>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5" name="Freeform 13">
              <a:extLst>
                <a:ext uri="{FF2B5EF4-FFF2-40B4-BE49-F238E27FC236}">
                  <a16:creationId xmlns:a16="http://schemas.microsoft.com/office/drawing/2014/main" id="{2998D6FA-D803-7F49-B6B9-871973CA81EB}"/>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6" name="Freeform 14">
              <a:extLst>
                <a:ext uri="{FF2B5EF4-FFF2-40B4-BE49-F238E27FC236}">
                  <a16:creationId xmlns:a16="http://schemas.microsoft.com/office/drawing/2014/main" id="{C6F853A2-BE8D-A449-9DA1-221BF47F2FE9}"/>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7" name="Freeform 15">
              <a:extLst>
                <a:ext uri="{FF2B5EF4-FFF2-40B4-BE49-F238E27FC236}">
                  <a16:creationId xmlns:a16="http://schemas.microsoft.com/office/drawing/2014/main" id="{A55921C7-1B45-194E-A500-E3E8A40F586E}"/>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sp>
        <p:nvSpPr>
          <p:cNvPr id="38" name="Rectangle 3">
            <a:extLst>
              <a:ext uri="{FF2B5EF4-FFF2-40B4-BE49-F238E27FC236}">
                <a16:creationId xmlns:a16="http://schemas.microsoft.com/office/drawing/2014/main" id="{6FABB2F8-76D2-464F-AD07-B8695C55DAA3}"/>
              </a:ext>
            </a:extLst>
          </p:cNvPr>
          <p:cNvSpPr/>
          <p:nvPr/>
        </p:nvSpPr>
        <p:spPr>
          <a:xfrm>
            <a:off x="3863752" y="2340935"/>
            <a:ext cx="4274111" cy="1200329"/>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We are 210 000 people passionate about helping our clients solve their most complex business and technology challenges, and we deliver transformational outcomes, at scale. </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Verdana"/>
                <a:ea typeface="+mn-ea"/>
                <a:cs typeface="Arial" panose="020B0604020202020204" pitchFamily="34" charset="0"/>
              </a:rPr>
              <a:t>We are driven by the conviction that the business value of technology comes from and through people</a:t>
            </a:r>
            <a:endParaRPr kumimoji="0" lang="en-US" sz="1200" b="1" i="0" u="none" strike="noStrike" kern="1200" cap="none" spc="0" normalizeH="0" baseline="0" noProof="0" dirty="0">
              <a:ln>
                <a:noFill/>
              </a:ln>
              <a:solidFill>
                <a:prstClr val="black">
                  <a:lumMod val="75000"/>
                  <a:lumOff val="25000"/>
                </a:prstClr>
              </a:solidFill>
              <a:effectLst/>
              <a:uLnTx/>
              <a:uFillTx/>
              <a:latin typeface="Verdana"/>
              <a:ea typeface="+mn-ea"/>
              <a:cs typeface="Arial" panose="020B0604020202020204" pitchFamily="34" charset="0"/>
            </a:endParaRPr>
          </a:p>
        </p:txBody>
      </p:sp>
      <p:sp>
        <p:nvSpPr>
          <p:cNvPr id="39" name="Rectangle 3">
            <a:extLst>
              <a:ext uri="{FF2B5EF4-FFF2-40B4-BE49-F238E27FC236}">
                <a16:creationId xmlns:a16="http://schemas.microsoft.com/office/drawing/2014/main" id="{4CEBB8C0-0E2F-804D-ABFC-453F590461D5}"/>
              </a:ext>
            </a:extLst>
          </p:cNvPr>
          <p:cNvSpPr/>
          <p:nvPr/>
        </p:nvSpPr>
        <p:spPr>
          <a:xfrm>
            <a:off x="911424" y="5118283"/>
            <a:ext cx="4897239" cy="830997"/>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Capgemini Invent is the Group’s digital innovation, consulting and transformation brand.</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They bring to life what’s next for their clients by combining strategy, technology, data science and creative design.</a:t>
            </a:r>
          </a:p>
        </p:txBody>
      </p:sp>
      <p:sp>
        <p:nvSpPr>
          <p:cNvPr id="41" name="Rectangle 3">
            <a:extLst>
              <a:ext uri="{FF2B5EF4-FFF2-40B4-BE49-F238E27FC236}">
                <a16:creationId xmlns:a16="http://schemas.microsoft.com/office/drawing/2014/main" id="{B79A9963-9DFD-6E4F-9A5E-BD4D6DAEC0B8}"/>
              </a:ext>
            </a:extLst>
          </p:cNvPr>
          <p:cNvSpPr/>
          <p:nvPr/>
        </p:nvSpPr>
        <p:spPr>
          <a:xfrm>
            <a:off x="7106444" y="5118283"/>
            <a:ext cx="4274111" cy="1089529"/>
          </a:xfrm>
          <a:prstGeom prst="rect">
            <a:avLst/>
          </a:prstGeom>
        </p:spPr>
        <p:txBody>
          <a:bodyPr wrap="square">
            <a:spAutoFit/>
          </a:bodyPr>
          <a:lstStyle/>
          <a:p>
            <a:pPr marL="0" marR="0" lvl="0" indent="0" algn="l" defTabSz="914616" rtl="0" eaLnBrk="1" fontAlgn="auto" latinLnBrk="0" hangingPunct="1">
              <a:lnSpc>
                <a:spcPct val="90000"/>
              </a:lnSpc>
              <a:spcBef>
                <a:spcPts val="0"/>
              </a:spcBef>
              <a:spcAft>
                <a:spcPts val="0"/>
              </a:spcAft>
              <a:buClr>
                <a:srgbClr val="0098CC"/>
              </a:buClr>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Sogeti is the Group’s proximity technology brand. They know how to make value from technology and work closely, at a local level, with their clients to deliver technology services for infrastructure, applications, engineering, testing and operations.</a:t>
            </a:r>
          </a:p>
          <a:p>
            <a:pPr marL="0" marR="0" lvl="0" indent="0" algn="l" defTabSz="914616" rtl="0" eaLnBrk="1" fontAlgn="auto" latinLnBrk="0" hangingPunct="1">
              <a:lnSpc>
                <a:spcPct val="90000"/>
              </a:lnSpc>
              <a:spcBef>
                <a:spcPts val="0"/>
              </a:spcBef>
              <a:spcAft>
                <a:spcPts val="0"/>
              </a:spcAft>
              <a:buClr>
                <a:srgbClr val="0098CC"/>
              </a:buClr>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endParaRPr>
          </a:p>
        </p:txBody>
      </p:sp>
    </p:spTree>
    <p:extLst>
      <p:ext uri="{BB962C8B-B14F-4D97-AF65-F5344CB8AC3E}">
        <p14:creationId xmlns:p14="http://schemas.microsoft.com/office/powerpoint/2010/main" val="109906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With breadth of expertise across Capgemini sector groupings …</a:t>
            </a:r>
            <a:endParaRPr lang="fr-FR"/>
          </a:p>
        </p:txBody>
      </p:sp>
      <p:sp>
        <p:nvSpPr>
          <p:cNvPr id="42" name="Rectangle 41">
            <a:extLst>
              <a:ext uri="{FF2B5EF4-FFF2-40B4-BE49-F238E27FC236}">
                <a16:creationId xmlns:a16="http://schemas.microsoft.com/office/drawing/2014/main" id="{03AF71DD-9EA7-4952-8C75-6221B715F82E}"/>
              </a:ext>
            </a:extLst>
          </p:cNvPr>
          <p:cNvSpPr/>
          <p:nvPr/>
        </p:nvSpPr>
        <p:spPr>
          <a:xfrm>
            <a:off x="872671" y="2401025"/>
            <a:ext cx="1442389" cy="4094043"/>
          </a:xfrm>
          <a:prstGeom prst="rect">
            <a:avLst/>
          </a:prstGeom>
          <a:noFill/>
          <a:ln w="349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49" name="Rectangle 48">
            <a:extLst>
              <a:ext uri="{FF2B5EF4-FFF2-40B4-BE49-F238E27FC236}">
                <a16:creationId xmlns:a16="http://schemas.microsoft.com/office/drawing/2014/main" id="{88121A3F-0038-4AEA-912F-640BF326D28E}"/>
              </a:ext>
            </a:extLst>
          </p:cNvPr>
          <p:cNvSpPr/>
          <p:nvPr/>
        </p:nvSpPr>
        <p:spPr>
          <a:xfrm>
            <a:off x="2557933" y="2384000"/>
            <a:ext cx="1442389" cy="4111068"/>
          </a:xfrm>
          <a:prstGeom prst="rect">
            <a:avLst/>
          </a:prstGeom>
          <a:noFill/>
          <a:ln w="349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50" name="Group 49">
            <a:extLst>
              <a:ext uri="{FF2B5EF4-FFF2-40B4-BE49-F238E27FC236}">
                <a16:creationId xmlns:a16="http://schemas.microsoft.com/office/drawing/2014/main" id="{85F81412-C0A5-4BA1-B8B2-41A2E9F1A95C}"/>
              </a:ext>
            </a:extLst>
          </p:cNvPr>
          <p:cNvGrpSpPr/>
          <p:nvPr/>
        </p:nvGrpSpPr>
        <p:grpSpPr>
          <a:xfrm>
            <a:off x="808443" y="1372069"/>
            <a:ext cx="1610076" cy="1521256"/>
            <a:chOff x="1837092" y="1808163"/>
            <a:chExt cx="1925404" cy="1819188"/>
          </a:xfrm>
          <a:solidFill>
            <a:srgbClr val="6D64CC"/>
          </a:solidFill>
        </p:grpSpPr>
        <p:sp>
          <p:nvSpPr>
            <p:cNvPr id="51" name="Oval 20">
              <a:extLst>
                <a:ext uri="{FF2B5EF4-FFF2-40B4-BE49-F238E27FC236}">
                  <a16:creationId xmlns:a16="http://schemas.microsoft.com/office/drawing/2014/main" id="{83D6410F-3599-45DE-8CD4-8120B7A3D2E1}"/>
                </a:ext>
              </a:extLst>
            </p:cNvPr>
            <p:cNvSpPr/>
            <p:nvPr/>
          </p:nvSpPr>
          <p:spPr>
            <a:xfrm>
              <a:off x="1837092" y="1808163"/>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pt-PT" sz="1800" b="1" i="0" u="none" strike="noStrike" kern="1200" cap="none" spc="0" normalizeH="0" baseline="0" noProof="0">
                <a:ln>
                  <a:noFill/>
                </a:ln>
                <a:solidFill>
                  <a:srgbClr val="FFFFFF"/>
                </a:solidFill>
                <a:effectLst/>
                <a:uLnTx/>
                <a:uFillTx/>
                <a:ea typeface="+mn-ea"/>
                <a:cs typeface="+mn-cs"/>
              </a:endParaRPr>
            </a:p>
          </p:txBody>
        </p:sp>
        <p:sp>
          <p:nvSpPr>
            <p:cNvPr id="52" name="Rectangle 51">
              <a:extLst>
                <a:ext uri="{FF2B5EF4-FFF2-40B4-BE49-F238E27FC236}">
                  <a16:creationId xmlns:a16="http://schemas.microsoft.com/office/drawing/2014/main" id="{415DD355-6897-4A2F-A5EF-104B42255E58}"/>
                </a:ext>
              </a:extLst>
            </p:cNvPr>
            <p:cNvSpPr/>
            <p:nvPr/>
          </p:nvSpPr>
          <p:spPr>
            <a:xfrm>
              <a:off x="1974357" y="2115174"/>
              <a:ext cx="1650875" cy="1140965"/>
            </a:xfrm>
            <a:prstGeom prst="rect">
              <a:avLst/>
            </a:prstGeom>
            <a:noFill/>
          </p:spPr>
          <p:txBody>
            <a:bodyPr wrap="none">
              <a:spAutoFit/>
            </a:bodyPr>
            <a:lstStyle/>
            <a:p>
              <a:pPr marL="0" marR="0" lvl="0" indent="0" algn="ctr" defTabSz="914400" rtl="0" eaLnBrk="1" fontAlgn="auto" latinLnBrk="0" hangingPunct="1">
                <a:spcBef>
                  <a:spcPts val="0"/>
                </a:spcBef>
                <a:spcAft>
                  <a:spcPts val="0"/>
                </a:spcAft>
                <a:buClr>
                  <a:srgbClr val="0098CC"/>
                </a:buClr>
                <a:buSzTx/>
                <a:buFontTx/>
                <a:buNone/>
                <a:tabLst/>
                <a:defRPr/>
              </a:pPr>
              <a: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t>Consumer </a:t>
              </a:r>
              <a:b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br>
              <a: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t>Products, </a:t>
              </a:r>
              <a:b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br>
              <a: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t>Retail &amp; </a:t>
              </a:r>
              <a:b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br>
              <a: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t>Distribution</a:t>
              </a:r>
            </a:p>
          </p:txBody>
        </p:sp>
      </p:grpSp>
      <p:cxnSp>
        <p:nvCxnSpPr>
          <p:cNvPr id="53" name="Conector reto 49">
            <a:extLst>
              <a:ext uri="{FF2B5EF4-FFF2-40B4-BE49-F238E27FC236}">
                <a16:creationId xmlns:a16="http://schemas.microsoft.com/office/drawing/2014/main" id="{D1F57703-CE0B-4A6F-BBAD-EF94D75212E1}"/>
              </a:ext>
            </a:extLst>
          </p:cNvPr>
          <p:cNvCxnSpPr>
            <a:cxnSpLocks/>
          </p:cNvCxnSpPr>
          <p:nvPr/>
        </p:nvCxnSpPr>
        <p:spPr>
          <a:xfrm>
            <a:off x="1181365" y="3013855"/>
            <a:ext cx="864232" cy="0"/>
          </a:xfrm>
          <a:prstGeom prst="line">
            <a:avLst/>
          </a:prstGeom>
          <a:solidFill>
            <a:schemeClr val="tx1"/>
          </a:solidFill>
          <a:ln w="47625" cap="flat">
            <a:solidFill>
              <a:srgbClr val="6D64CC"/>
            </a:solidFill>
            <a:round/>
          </a:ln>
        </p:spPr>
        <p:style>
          <a:lnRef idx="1">
            <a:schemeClr val="accent1"/>
          </a:lnRef>
          <a:fillRef idx="0">
            <a:schemeClr val="accent1"/>
          </a:fillRef>
          <a:effectRef idx="0">
            <a:schemeClr val="accent1"/>
          </a:effectRef>
          <a:fontRef idx="minor">
            <a:schemeClr val="tx1"/>
          </a:fontRef>
        </p:style>
      </p:cxnSp>
      <p:sp>
        <p:nvSpPr>
          <p:cNvPr id="54" name="Espace réservé du contenu 2">
            <a:extLst>
              <a:ext uri="{FF2B5EF4-FFF2-40B4-BE49-F238E27FC236}">
                <a16:creationId xmlns:a16="http://schemas.microsoft.com/office/drawing/2014/main" id="{C4363D79-FCC8-42E7-A177-448E51EFD406}"/>
              </a:ext>
            </a:extLst>
          </p:cNvPr>
          <p:cNvSpPr txBox="1">
            <a:spLocks/>
          </p:cNvSpPr>
          <p:nvPr/>
        </p:nvSpPr>
        <p:spPr>
          <a:xfrm>
            <a:off x="872672" y="3160495"/>
            <a:ext cx="1464356" cy="1821404"/>
          </a:xfrm>
        </p:spPr>
        <p:txBody>
          <a:bodyPr/>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Consumer Products</a:t>
            </a:r>
          </a:p>
          <a:p>
            <a:pPr>
              <a:lnSpc>
                <a:spcPct val="100000"/>
              </a:lnSpc>
              <a:spcBef>
                <a:spcPts val="600"/>
              </a:spcBef>
              <a:spcAft>
                <a:spcPts val="0"/>
              </a:spcAft>
              <a:buClr>
                <a:srgbClr val="0098CC"/>
              </a:buClr>
              <a:defRPr/>
            </a:pPr>
            <a:r>
              <a:rPr lang="en-US" sz="1100">
                <a:solidFill>
                  <a:schemeClr val="tx1">
                    <a:lumMod val="75000"/>
                    <a:lumOff val="25000"/>
                  </a:schemeClr>
                </a:solidFill>
                <a:latin typeface="+mj-lt"/>
                <a:cs typeface="Arial" panose="020B0604020202020204" pitchFamily="34" charset="0"/>
              </a:rPr>
              <a:t>Retail &amp; Wholesale</a:t>
            </a:r>
          </a:p>
          <a:p>
            <a:pPr>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Distribution</a:t>
            </a:r>
            <a:r>
              <a:rPr kumimoji="0" lang="en-US" sz="1100" b="0" i="0" u="none" strike="noStrike" kern="1200" cap="none" spc="0" normalizeH="0" noProof="0">
                <a:ln>
                  <a:noFill/>
                </a:ln>
                <a:solidFill>
                  <a:schemeClr val="tx1">
                    <a:lumMod val="75000"/>
                    <a:lumOff val="25000"/>
                  </a:schemeClr>
                </a:solidFill>
                <a:effectLst/>
                <a:uLnTx/>
                <a:uFillTx/>
                <a:latin typeface="+mj-lt"/>
                <a:cs typeface="Arial" panose="020B0604020202020204" pitchFamily="34" charset="0"/>
              </a:rPr>
              <a:t> &amp; Logistics</a:t>
            </a:r>
            <a:endPar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endParaRPr>
          </a:p>
        </p:txBody>
      </p:sp>
      <p:cxnSp>
        <p:nvCxnSpPr>
          <p:cNvPr id="55" name="Conector reto 49">
            <a:extLst>
              <a:ext uri="{FF2B5EF4-FFF2-40B4-BE49-F238E27FC236}">
                <a16:creationId xmlns:a16="http://schemas.microsoft.com/office/drawing/2014/main" id="{590E1680-7A25-44F2-94E9-80E2BFB1CCB5}"/>
              </a:ext>
            </a:extLst>
          </p:cNvPr>
          <p:cNvCxnSpPr>
            <a:cxnSpLocks/>
          </p:cNvCxnSpPr>
          <p:nvPr/>
        </p:nvCxnSpPr>
        <p:spPr>
          <a:xfrm>
            <a:off x="2918880" y="3000898"/>
            <a:ext cx="864232" cy="0"/>
          </a:xfrm>
          <a:prstGeom prst="line">
            <a:avLst/>
          </a:prstGeom>
          <a:solidFill>
            <a:schemeClr val="tx1"/>
          </a:solidFill>
          <a:ln w="47625" cap="flat">
            <a:solidFill>
              <a:srgbClr val="860864"/>
            </a:solidFill>
            <a:roun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D385C4F2-219E-495D-AE4F-9D5F53BDA342}"/>
              </a:ext>
            </a:extLst>
          </p:cNvPr>
          <p:cNvSpPr/>
          <p:nvPr/>
        </p:nvSpPr>
        <p:spPr>
          <a:xfrm>
            <a:off x="4350521" y="2401025"/>
            <a:ext cx="1442389" cy="4094043"/>
          </a:xfrm>
          <a:prstGeom prst="rect">
            <a:avLst/>
          </a:prstGeom>
          <a:noFill/>
          <a:ln w="349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57" name="Rectangle 56">
            <a:extLst>
              <a:ext uri="{FF2B5EF4-FFF2-40B4-BE49-F238E27FC236}">
                <a16:creationId xmlns:a16="http://schemas.microsoft.com/office/drawing/2014/main" id="{78A30FFF-C58F-4BD0-826E-4EA5C2E2DC87}"/>
              </a:ext>
            </a:extLst>
          </p:cNvPr>
          <p:cNvSpPr/>
          <p:nvPr/>
        </p:nvSpPr>
        <p:spPr>
          <a:xfrm>
            <a:off x="6116843" y="2401025"/>
            <a:ext cx="1442389" cy="4094043"/>
          </a:xfrm>
          <a:prstGeom prst="rect">
            <a:avLst/>
          </a:prstGeom>
          <a:noFill/>
          <a:ln w="349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58" name="Rectangle 57">
            <a:extLst>
              <a:ext uri="{FF2B5EF4-FFF2-40B4-BE49-F238E27FC236}">
                <a16:creationId xmlns:a16="http://schemas.microsoft.com/office/drawing/2014/main" id="{24BC8BE2-E41D-42DA-A033-99C6AE21794D}"/>
              </a:ext>
            </a:extLst>
          </p:cNvPr>
          <p:cNvSpPr/>
          <p:nvPr/>
        </p:nvSpPr>
        <p:spPr>
          <a:xfrm>
            <a:off x="7842848" y="2401025"/>
            <a:ext cx="1442389" cy="4094043"/>
          </a:xfrm>
          <a:prstGeom prst="rect">
            <a:avLst/>
          </a:prstGeom>
          <a:noFill/>
          <a:ln w="349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59" name="Rectangle 58">
            <a:extLst>
              <a:ext uri="{FF2B5EF4-FFF2-40B4-BE49-F238E27FC236}">
                <a16:creationId xmlns:a16="http://schemas.microsoft.com/office/drawing/2014/main" id="{28A7AB0E-6EBA-423A-A7C2-63ACA16B58F0}"/>
              </a:ext>
            </a:extLst>
          </p:cNvPr>
          <p:cNvSpPr/>
          <p:nvPr/>
        </p:nvSpPr>
        <p:spPr>
          <a:xfrm>
            <a:off x="9606798" y="2384000"/>
            <a:ext cx="1442389" cy="4111068"/>
          </a:xfrm>
          <a:prstGeom prst="rect">
            <a:avLst/>
          </a:prstGeom>
          <a:noFill/>
          <a:ln w="34925">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grpSp>
        <p:nvGrpSpPr>
          <p:cNvPr id="61" name="Group 60">
            <a:extLst>
              <a:ext uri="{FF2B5EF4-FFF2-40B4-BE49-F238E27FC236}">
                <a16:creationId xmlns:a16="http://schemas.microsoft.com/office/drawing/2014/main" id="{5631B917-461D-4E56-B220-F92CF1C01A1B}"/>
              </a:ext>
            </a:extLst>
          </p:cNvPr>
          <p:cNvGrpSpPr/>
          <p:nvPr/>
        </p:nvGrpSpPr>
        <p:grpSpPr>
          <a:xfrm>
            <a:off x="2527694" y="1372069"/>
            <a:ext cx="1646605" cy="1521256"/>
            <a:chOff x="1807965" y="1808163"/>
            <a:chExt cx="1969087" cy="1819188"/>
          </a:xfrm>
          <a:solidFill>
            <a:srgbClr val="860864"/>
          </a:solidFill>
        </p:grpSpPr>
        <p:sp>
          <p:nvSpPr>
            <p:cNvPr id="62" name="Oval 20">
              <a:extLst>
                <a:ext uri="{FF2B5EF4-FFF2-40B4-BE49-F238E27FC236}">
                  <a16:creationId xmlns:a16="http://schemas.microsoft.com/office/drawing/2014/main" id="{1F3644FD-576F-413B-8C4C-2AF40AAC5D17}"/>
                </a:ext>
              </a:extLst>
            </p:cNvPr>
            <p:cNvSpPr/>
            <p:nvPr/>
          </p:nvSpPr>
          <p:spPr>
            <a:xfrm>
              <a:off x="1837092" y="1808163"/>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pt-PT" sz="1800" b="1" i="0" u="none" strike="noStrike" kern="1200" cap="none" spc="0" normalizeH="0" baseline="0" noProof="0">
                <a:ln>
                  <a:noFill/>
                </a:ln>
                <a:solidFill>
                  <a:srgbClr val="FFFFFF"/>
                </a:solidFill>
                <a:effectLst/>
                <a:uLnTx/>
                <a:uFillTx/>
                <a:ea typeface="+mn-ea"/>
                <a:cs typeface="+mn-cs"/>
              </a:endParaRPr>
            </a:p>
          </p:txBody>
        </p:sp>
        <p:sp>
          <p:nvSpPr>
            <p:cNvPr id="63" name="Rectangle 62">
              <a:extLst>
                <a:ext uri="{FF2B5EF4-FFF2-40B4-BE49-F238E27FC236}">
                  <a16:creationId xmlns:a16="http://schemas.microsoft.com/office/drawing/2014/main" id="{58991B30-F459-4FCC-A2BA-673F0D608CAD}"/>
                </a:ext>
              </a:extLst>
            </p:cNvPr>
            <p:cNvSpPr/>
            <p:nvPr/>
          </p:nvSpPr>
          <p:spPr>
            <a:xfrm>
              <a:off x="1807965" y="2539388"/>
              <a:ext cx="1969087" cy="368054"/>
            </a:xfrm>
            <a:prstGeom prst="rect">
              <a:avLst/>
            </a:prstGeom>
            <a:noFill/>
          </p:spPr>
          <p:txBody>
            <a:bodyPr wrap="none">
              <a:spAutoFit/>
            </a:bodyPr>
            <a:lstStyle/>
            <a:p>
              <a:pPr lvl="0" algn="ctr">
                <a:buClr>
                  <a:srgbClr val="0098CC"/>
                </a:buClr>
                <a:defRPr/>
              </a:pPr>
              <a:r>
                <a:rPr lang="en-US" sz="1400" b="1" kern="0">
                  <a:solidFill>
                    <a:srgbClr val="FFFFFF"/>
                  </a:solidFill>
                  <a:cs typeface="Arial" panose="020B0604020202020204" pitchFamily="34" charset="0"/>
                </a:rPr>
                <a:t>Manufacturing</a:t>
              </a:r>
            </a:p>
          </p:txBody>
        </p:sp>
      </p:grpSp>
      <p:grpSp>
        <p:nvGrpSpPr>
          <p:cNvPr id="64" name="Group 63">
            <a:extLst>
              <a:ext uri="{FF2B5EF4-FFF2-40B4-BE49-F238E27FC236}">
                <a16:creationId xmlns:a16="http://schemas.microsoft.com/office/drawing/2014/main" id="{3790E0E7-C3B7-43FC-9190-741F657F4107}"/>
              </a:ext>
            </a:extLst>
          </p:cNvPr>
          <p:cNvGrpSpPr/>
          <p:nvPr/>
        </p:nvGrpSpPr>
        <p:grpSpPr>
          <a:xfrm>
            <a:off x="4295659" y="1372069"/>
            <a:ext cx="1610076" cy="1521256"/>
            <a:chOff x="1837092" y="1808163"/>
            <a:chExt cx="1925404" cy="1819188"/>
          </a:xfrm>
          <a:solidFill>
            <a:srgbClr val="00C37B"/>
          </a:solidFill>
        </p:grpSpPr>
        <p:sp>
          <p:nvSpPr>
            <p:cNvPr id="65" name="Oval 20">
              <a:extLst>
                <a:ext uri="{FF2B5EF4-FFF2-40B4-BE49-F238E27FC236}">
                  <a16:creationId xmlns:a16="http://schemas.microsoft.com/office/drawing/2014/main" id="{6297951E-C21F-4908-A74C-CC4E0F5B9CDC}"/>
                </a:ext>
              </a:extLst>
            </p:cNvPr>
            <p:cNvSpPr/>
            <p:nvPr/>
          </p:nvSpPr>
          <p:spPr>
            <a:xfrm>
              <a:off x="1837092" y="1808163"/>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pt-PT" sz="1800" b="1" i="0" u="none" strike="noStrike" kern="1200" cap="none" spc="0" normalizeH="0" baseline="0" noProof="0">
                <a:ln>
                  <a:noFill/>
                </a:ln>
                <a:solidFill>
                  <a:srgbClr val="FFFFFF"/>
                </a:solidFill>
                <a:effectLst/>
                <a:uLnTx/>
                <a:uFillTx/>
                <a:ea typeface="+mn-ea"/>
                <a:cs typeface="+mn-cs"/>
              </a:endParaRPr>
            </a:p>
          </p:txBody>
        </p:sp>
        <p:sp>
          <p:nvSpPr>
            <p:cNvPr id="66" name="Rectangle 65">
              <a:extLst>
                <a:ext uri="{FF2B5EF4-FFF2-40B4-BE49-F238E27FC236}">
                  <a16:creationId xmlns:a16="http://schemas.microsoft.com/office/drawing/2014/main" id="{C62FB842-D4E7-4409-8220-1C8C3842CE2F}"/>
                </a:ext>
              </a:extLst>
            </p:cNvPr>
            <p:cNvSpPr/>
            <p:nvPr/>
          </p:nvSpPr>
          <p:spPr>
            <a:xfrm>
              <a:off x="2103751" y="2403894"/>
              <a:ext cx="1392085" cy="625691"/>
            </a:xfrm>
            <a:prstGeom prst="rect">
              <a:avLst/>
            </a:prstGeom>
            <a:grpFill/>
          </p:spPr>
          <p:txBody>
            <a:bodyPr wrap="none">
              <a:spAutoFit/>
            </a:bodyPr>
            <a:lstStyle/>
            <a:p>
              <a:pPr lvl="0" algn="ctr">
                <a:buClr>
                  <a:srgbClr val="0098CC"/>
                </a:buClr>
                <a:defRPr/>
              </a:pPr>
              <a:r>
                <a:rPr lang="en-US" sz="1400" b="1" kern="0">
                  <a:solidFill>
                    <a:srgbClr val="FFFFFF"/>
                  </a:solidFill>
                  <a:cs typeface="Arial" panose="020B0604020202020204" pitchFamily="34" charset="0"/>
                </a:rPr>
                <a:t>Energy &amp; </a:t>
              </a:r>
            </a:p>
            <a:p>
              <a:pPr lvl="0" algn="ctr">
                <a:buClr>
                  <a:srgbClr val="0098CC"/>
                </a:buClr>
                <a:defRPr/>
              </a:pPr>
              <a:r>
                <a:rPr lang="en-US" sz="1400" b="1" kern="0">
                  <a:solidFill>
                    <a:srgbClr val="FFFFFF"/>
                  </a:solidFill>
                  <a:cs typeface="Arial" panose="020B0604020202020204" pitchFamily="34" charset="0"/>
                </a:rPr>
                <a:t>Utilities</a:t>
              </a:r>
              <a:endParaRPr lang="fr-FR" sz="1400" b="1" kern="0">
                <a:solidFill>
                  <a:srgbClr val="FFFFFF"/>
                </a:solidFill>
                <a:cs typeface="Arial" panose="020B0604020202020204" pitchFamily="34" charset="0"/>
              </a:endParaRPr>
            </a:p>
          </p:txBody>
        </p:sp>
      </p:grpSp>
      <p:grpSp>
        <p:nvGrpSpPr>
          <p:cNvPr id="67" name="Group 66">
            <a:extLst>
              <a:ext uri="{FF2B5EF4-FFF2-40B4-BE49-F238E27FC236}">
                <a16:creationId xmlns:a16="http://schemas.microsoft.com/office/drawing/2014/main" id="{319ED125-F0FF-40EC-9F86-4F9FBDF15311}"/>
              </a:ext>
            </a:extLst>
          </p:cNvPr>
          <p:cNvGrpSpPr/>
          <p:nvPr/>
        </p:nvGrpSpPr>
        <p:grpSpPr>
          <a:xfrm>
            <a:off x="6025813" y="1381496"/>
            <a:ext cx="1636987" cy="1521256"/>
            <a:chOff x="1821003" y="1808163"/>
            <a:chExt cx="1957585" cy="1819188"/>
          </a:xfrm>
          <a:solidFill>
            <a:srgbClr val="0F999C"/>
          </a:solidFill>
        </p:grpSpPr>
        <p:sp>
          <p:nvSpPr>
            <p:cNvPr id="68" name="Oval 20">
              <a:extLst>
                <a:ext uri="{FF2B5EF4-FFF2-40B4-BE49-F238E27FC236}">
                  <a16:creationId xmlns:a16="http://schemas.microsoft.com/office/drawing/2014/main" id="{BD754533-F532-49FB-9F99-B21940DAB2D8}"/>
                </a:ext>
              </a:extLst>
            </p:cNvPr>
            <p:cNvSpPr/>
            <p:nvPr/>
          </p:nvSpPr>
          <p:spPr>
            <a:xfrm>
              <a:off x="1837092" y="1808163"/>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pt-PT" sz="1800" b="1" i="0" u="none" strike="noStrike" kern="1200" cap="none" spc="0" normalizeH="0" baseline="0" noProof="0">
                <a:ln>
                  <a:noFill/>
                </a:ln>
                <a:solidFill>
                  <a:srgbClr val="FFFFFF"/>
                </a:solidFill>
                <a:effectLst/>
                <a:uLnTx/>
                <a:uFillTx/>
                <a:ea typeface="+mn-ea"/>
                <a:cs typeface="+mn-cs"/>
              </a:endParaRPr>
            </a:p>
          </p:txBody>
        </p:sp>
        <p:sp>
          <p:nvSpPr>
            <p:cNvPr id="69" name="Rectangle 68">
              <a:extLst>
                <a:ext uri="{FF2B5EF4-FFF2-40B4-BE49-F238E27FC236}">
                  <a16:creationId xmlns:a16="http://schemas.microsoft.com/office/drawing/2014/main" id="{2F8A7629-E03E-4DAF-B101-7DA95539C5BB}"/>
                </a:ext>
              </a:extLst>
            </p:cNvPr>
            <p:cNvSpPr/>
            <p:nvPr/>
          </p:nvSpPr>
          <p:spPr>
            <a:xfrm>
              <a:off x="1821003" y="2039660"/>
              <a:ext cx="1957585" cy="1140965"/>
            </a:xfrm>
            <a:prstGeom prst="rect">
              <a:avLst/>
            </a:prstGeom>
            <a:noFill/>
          </p:spPr>
          <p:txBody>
            <a:bodyPr wrap="none">
              <a:spAutoFit/>
            </a:bodyPr>
            <a:lstStyle/>
            <a:p>
              <a:pPr lvl="0" algn="ctr">
                <a:buClr>
                  <a:srgbClr val="0098CC"/>
                </a:buClr>
                <a:defRPr/>
              </a:pPr>
              <a:r>
                <a:rPr lang="en-US" sz="1400" b="1" kern="0">
                  <a:solidFill>
                    <a:srgbClr val="FFFFFF"/>
                  </a:solidFill>
                  <a:cs typeface="Arial" panose="020B0604020202020204" pitchFamily="34" charset="0"/>
                </a:rPr>
                <a:t>Telecom, </a:t>
              </a:r>
              <a:br>
                <a:rPr lang="en-US" sz="1400" b="1" kern="0">
                  <a:solidFill>
                    <a:srgbClr val="FFFFFF"/>
                  </a:solidFill>
                  <a:cs typeface="Arial" panose="020B0604020202020204" pitchFamily="34" charset="0"/>
                </a:rPr>
              </a:br>
              <a:r>
                <a:rPr lang="en-US" sz="1400" b="1" kern="0">
                  <a:solidFill>
                    <a:srgbClr val="FFFFFF"/>
                  </a:solidFill>
                  <a:cs typeface="Arial" panose="020B0604020202020204" pitchFamily="34" charset="0"/>
                </a:rPr>
                <a:t>High-Tech, </a:t>
              </a:r>
              <a:br>
                <a:rPr lang="en-US" sz="1400" b="1" kern="0">
                  <a:solidFill>
                    <a:srgbClr val="FFFFFF"/>
                  </a:solidFill>
                  <a:cs typeface="Arial" panose="020B0604020202020204" pitchFamily="34" charset="0"/>
                </a:rPr>
              </a:br>
              <a:r>
                <a:rPr lang="en-US" sz="1400" b="1" kern="0">
                  <a:solidFill>
                    <a:srgbClr val="FFFFFF"/>
                  </a:solidFill>
                  <a:cs typeface="Arial" panose="020B0604020202020204" pitchFamily="34" charset="0"/>
                </a:rPr>
                <a:t>Media &amp; </a:t>
              </a:r>
              <a:br>
                <a:rPr lang="en-US" sz="1400" b="1" kern="0">
                  <a:solidFill>
                    <a:srgbClr val="FFFFFF"/>
                  </a:solidFill>
                  <a:cs typeface="Arial" panose="020B0604020202020204" pitchFamily="34" charset="0"/>
                </a:rPr>
              </a:br>
              <a:r>
                <a:rPr lang="en-US" sz="1400" b="1" kern="0">
                  <a:solidFill>
                    <a:srgbClr val="FFFFFF"/>
                  </a:solidFill>
                  <a:cs typeface="Arial" panose="020B0604020202020204" pitchFamily="34" charset="0"/>
                </a:rPr>
                <a:t>Entertainment</a:t>
              </a:r>
            </a:p>
          </p:txBody>
        </p:sp>
      </p:grpSp>
      <p:grpSp>
        <p:nvGrpSpPr>
          <p:cNvPr id="70" name="Group 69">
            <a:extLst>
              <a:ext uri="{FF2B5EF4-FFF2-40B4-BE49-F238E27FC236}">
                <a16:creationId xmlns:a16="http://schemas.microsoft.com/office/drawing/2014/main" id="{BE9EBA15-18C0-44AC-AF4E-9B6928C57886}"/>
              </a:ext>
            </a:extLst>
          </p:cNvPr>
          <p:cNvGrpSpPr/>
          <p:nvPr/>
        </p:nvGrpSpPr>
        <p:grpSpPr>
          <a:xfrm>
            <a:off x="7782875" y="1374588"/>
            <a:ext cx="1610077" cy="1521256"/>
            <a:chOff x="1837092" y="1808163"/>
            <a:chExt cx="1925404" cy="1819188"/>
          </a:xfrm>
          <a:solidFill>
            <a:srgbClr val="4701A7"/>
          </a:solidFill>
        </p:grpSpPr>
        <p:sp>
          <p:nvSpPr>
            <p:cNvPr id="71" name="Oval 20">
              <a:extLst>
                <a:ext uri="{FF2B5EF4-FFF2-40B4-BE49-F238E27FC236}">
                  <a16:creationId xmlns:a16="http://schemas.microsoft.com/office/drawing/2014/main" id="{F93E06DA-A846-4737-9CD1-1AEFD0162DCC}"/>
                </a:ext>
              </a:extLst>
            </p:cNvPr>
            <p:cNvSpPr/>
            <p:nvPr/>
          </p:nvSpPr>
          <p:spPr>
            <a:xfrm>
              <a:off x="1837092" y="1808163"/>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pt-PT" sz="1800" b="1" i="0" u="none" strike="noStrike" kern="1200" cap="none" spc="0" normalizeH="0" baseline="0" noProof="0">
                <a:ln>
                  <a:noFill/>
                </a:ln>
                <a:solidFill>
                  <a:srgbClr val="FFFFFF"/>
                </a:solidFill>
                <a:effectLst/>
                <a:uLnTx/>
                <a:uFillTx/>
                <a:ea typeface="+mn-ea"/>
                <a:cs typeface="+mn-cs"/>
              </a:endParaRPr>
            </a:p>
          </p:txBody>
        </p:sp>
        <p:sp>
          <p:nvSpPr>
            <p:cNvPr id="72" name="Rectangle 71">
              <a:extLst>
                <a:ext uri="{FF2B5EF4-FFF2-40B4-BE49-F238E27FC236}">
                  <a16:creationId xmlns:a16="http://schemas.microsoft.com/office/drawing/2014/main" id="{7626E7DC-36ED-434F-9B79-E2AA14DA71B0}"/>
                </a:ext>
              </a:extLst>
            </p:cNvPr>
            <p:cNvSpPr/>
            <p:nvPr/>
          </p:nvSpPr>
          <p:spPr>
            <a:xfrm>
              <a:off x="2087112" y="2405010"/>
              <a:ext cx="1372915" cy="625691"/>
            </a:xfrm>
            <a:prstGeom prst="rect">
              <a:avLst/>
            </a:prstGeom>
            <a:grpFill/>
          </p:spPr>
          <p:txBody>
            <a:bodyPr wrap="none">
              <a:spAutoFit/>
            </a:bodyPr>
            <a:lstStyle/>
            <a:p>
              <a:pPr marL="0" marR="0" lvl="0" indent="0" algn="ctr" defTabSz="914400" rtl="0" eaLnBrk="1" fontAlgn="auto" latinLnBrk="0" hangingPunct="1">
                <a:spcBef>
                  <a:spcPts val="0"/>
                </a:spcBef>
                <a:spcAft>
                  <a:spcPts val="0"/>
                </a:spcAft>
                <a:buClr>
                  <a:srgbClr val="0098CC"/>
                </a:buClr>
                <a:buSzTx/>
                <a:buFontTx/>
                <a:buNone/>
                <a:tabLst/>
                <a:defRPr/>
              </a:pPr>
              <a: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t>Financial </a:t>
              </a:r>
            </a:p>
            <a:p>
              <a:pPr marL="0" marR="0" lvl="0" indent="0" algn="ctr" defTabSz="914400" rtl="0" eaLnBrk="1" fontAlgn="auto" latinLnBrk="0" hangingPunct="1">
                <a:spcBef>
                  <a:spcPts val="0"/>
                </a:spcBef>
                <a:spcAft>
                  <a:spcPts val="0"/>
                </a:spcAft>
                <a:buClr>
                  <a:srgbClr val="0098CC"/>
                </a:buClr>
                <a:buSzTx/>
                <a:buFontTx/>
                <a:buNone/>
                <a:tabLst/>
                <a:defRPr/>
              </a:pPr>
              <a: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t>Services</a:t>
              </a:r>
            </a:p>
          </p:txBody>
        </p:sp>
      </p:grpSp>
      <p:grpSp>
        <p:nvGrpSpPr>
          <p:cNvPr id="73" name="Group 72">
            <a:extLst>
              <a:ext uri="{FF2B5EF4-FFF2-40B4-BE49-F238E27FC236}">
                <a16:creationId xmlns:a16="http://schemas.microsoft.com/office/drawing/2014/main" id="{8486FCCB-96E9-4E9F-95CC-163CB6A45766}"/>
              </a:ext>
            </a:extLst>
          </p:cNvPr>
          <p:cNvGrpSpPr/>
          <p:nvPr/>
        </p:nvGrpSpPr>
        <p:grpSpPr>
          <a:xfrm>
            <a:off x="9526484" y="1374588"/>
            <a:ext cx="1610076" cy="1521256"/>
            <a:chOff x="1837092" y="1808163"/>
            <a:chExt cx="1925404" cy="1819188"/>
          </a:xfrm>
          <a:solidFill>
            <a:srgbClr val="FF6327"/>
          </a:solidFill>
        </p:grpSpPr>
        <p:sp>
          <p:nvSpPr>
            <p:cNvPr id="74" name="Oval 20">
              <a:extLst>
                <a:ext uri="{FF2B5EF4-FFF2-40B4-BE49-F238E27FC236}">
                  <a16:creationId xmlns:a16="http://schemas.microsoft.com/office/drawing/2014/main" id="{CDC749B4-E0ED-408E-AA8B-FEC9BB281F37}"/>
                </a:ext>
              </a:extLst>
            </p:cNvPr>
            <p:cNvSpPr/>
            <p:nvPr/>
          </p:nvSpPr>
          <p:spPr>
            <a:xfrm>
              <a:off x="1837092" y="1808163"/>
              <a:ext cx="1925404" cy="181918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pt-PT" sz="1800" b="1" i="0" u="none" strike="noStrike" kern="1200" cap="none" spc="0" normalizeH="0" baseline="0" noProof="0">
                <a:ln>
                  <a:noFill/>
                </a:ln>
                <a:solidFill>
                  <a:srgbClr val="FFFFFF"/>
                </a:solidFill>
                <a:effectLst/>
                <a:uLnTx/>
                <a:uFillTx/>
                <a:ea typeface="+mn-ea"/>
                <a:cs typeface="+mn-cs"/>
              </a:endParaRPr>
            </a:p>
          </p:txBody>
        </p:sp>
        <p:sp>
          <p:nvSpPr>
            <p:cNvPr id="75" name="Rectangle 74">
              <a:extLst>
                <a:ext uri="{FF2B5EF4-FFF2-40B4-BE49-F238E27FC236}">
                  <a16:creationId xmlns:a16="http://schemas.microsoft.com/office/drawing/2014/main" id="{0582F4E4-3188-4261-AA2F-B359511C5D37}"/>
                </a:ext>
              </a:extLst>
            </p:cNvPr>
            <p:cNvSpPr/>
            <p:nvPr/>
          </p:nvSpPr>
          <p:spPr>
            <a:xfrm>
              <a:off x="2302154" y="2398008"/>
              <a:ext cx="995278" cy="625691"/>
            </a:xfrm>
            <a:prstGeom prst="rect">
              <a:avLst/>
            </a:prstGeom>
            <a:grpFill/>
          </p:spPr>
          <p:txBody>
            <a:bodyPr wrap="none">
              <a:spAutoFit/>
            </a:bodyPr>
            <a:lstStyle/>
            <a:p>
              <a:pPr marL="0" marR="0" lvl="0" indent="0" algn="ctr" defTabSz="914400" rtl="0" eaLnBrk="1" fontAlgn="auto" latinLnBrk="0" hangingPunct="1">
                <a:spcBef>
                  <a:spcPts val="0"/>
                </a:spcBef>
                <a:spcAft>
                  <a:spcPts val="0"/>
                </a:spcAft>
                <a:buClr>
                  <a:srgbClr val="0098CC"/>
                </a:buClr>
                <a:buSzTx/>
                <a:buFontTx/>
                <a:buNone/>
                <a:tabLst/>
                <a:defRPr/>
              </a:pPr>
              <a: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t>Public</a:t>
              </a:r>
            </a:p>
            <a:p>
              <a:pPr marL="0" marR="0" lvl="0" indent="0" algn="ctr" defTabSz="914400" rtl="0" eaLnBrk="1" fontAlgn="auto" latinLnBrk="0" hangingPunct="1">
                <a:spcBef>
                  <a:spcPts val="0"/>
                </a:spcBef>
                <a:spcAft>
                  <a:spcPts val="0"/>
                </a:spcAft>
                <a:buClr>
                  <a:srgbClr val="0098CC"/>
                </a:buClr>
                <a:buSzTx/>
                <a:buFontTx/>
                <a:buNone/>
                <a:tabLst/>
                <a:defRPr/>
              </a:pPr>
              <a:r>
                <a:rPr kumimoji="0" lang="en-US" sz="1400" b="1" i="0" u="none" strike="noStrike" kern="0" cap="none" spc="0" normalizeH="0" baseline="0" noProof="0">
                  <a:ln>
                    <a:noFill/>
                  </a:ln>
                  <a:solidFill>
                    <a:srgbClr val="FFFFFF"/>
                  </a:solidFill>
                  <a:effectLst/>
                  <a:uLnTx/>
                  <a:uFillTx/>
                  <a:ea typeface="+mn-ea"/>
                  <a:cs typeface="Arial" panose="020B0604020202020204" pitchFamily="34" charset="0"/>
                </a:rPr>
                <a:t>Sector</a:t>
              </a:r>
            </a:p>
          </p:txBody>
        </p:sp>
      </p:grpSp>
      <p:sp>
        <p:nvSpPr>
          <p:cNvPr id="79" name="Espace réservé du contenu 2">
            <a:extLst>
              <a:ext uri="{FF2B5EF4-FFF2-40B4-BE49-F238E27FC236}">
                <a16:creationId xmlns:a16="http://schemas.microsoft.com/office/drawing/2014/main" id="{851E4715-DCD6-43E8-8F3A-B37F535AC6A1}"/>
              </a:ext>
            </a:extLst>
          </p:cNvPr>
          <p:cNvSpPr txBox="1">
            <a:spLocks/>
          </p:cNvSpPr>
          <p:nvPr/>
        </p:nvSpPr>
        <p:spPr>
          <a:xfrm>
            <a:off x="2570074" y="3125901"/>
            <a:ext cx="1388610" cy="2209150"/>
          </a:xfrm>
        </p:spPr>
        <p:txBody>
          <a:bodyPr/>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Aerospace &amp; Defense</a:t>
            </a:r>
          </a:p>
          <a:p>
            <a:pPr>
              <a:lnSpc>
                <a:spcPct val="100000"/>
              </a:lnSpc>
              <a:spcBef>
                <a:spcPts val="600"/>
              </a:spcBef>
              <a:spcAft>
                <a:spcPts val="0"/>
              </a:spcAft>
              <a:buClr>
                <a:srgbClr val="0098CC"/>
              </a:buClr>
              <a:defRPr/>
            </a:pPr>
            <a:r>
              <a:rPr lang="en-US" sz="1100">
                <a:solidFill>
                  <a:schemeClr val="tx1">
                    <a:lumMod val="75000"/>
                    <a:lumOff val="25000"/>
                  </a:schemeClr>
                </a:solidFill>
                <a:latin typeface="+mj-lt"/>
                <a:cs typeface="Arial" panose="020B0604020202020204" pitchFamily="34" charset="0"/>
              </a:rPr>
              <a:t>Automotive</a:t>
            </a:r>
          </a:p>
          <a:p>
            <a:pPr>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Life Sciences</a:t>
            </a:r>
          </a:p>
          <a:p>
            <a:pPr>
              <a:lnSpc>
                <a:spcPct val="100000"/>
              </a:lnSpc>
              <a:spcBef>
                <a:spcPts val="600"/>
              </a:spcBef>
              <a:spcAft>
                <a:spcPts val="0"/>
              </a:spcAft>
              <a:buClr>
                <a:srgbClr val="0098CC"/>
              </a:buClr>
              <a:defRPr/>
            </a:pPr>
            <a:r>
              <a:rPr lang="en-US" sz="1100">
                <a:solidFill>
                  <a:schemeClr val="tx1">
                    <a:lumMod val="75000"/>
                    <a:lumOff val="25000"/>
                  </a:schemeClr>
                </a:solidFill>
                <a:latin typeface="+mj-lt"/>
                <a:cs typeface="Arial" panose="020B0604020202020204" pitchFamily="34" charset="0"/>
              </a:rPr>
              <a:t>Other Manufacturing</a:t>
            </a:r>
            <a:endPar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endParaRPr>
          </a:p>
        </p:txBody>
      </p:sp>
      <p:sp>
        <p:nvSpPr>
          <p:cNvPr id="80" name="Espace réservé du contenu 2">
            <a:extLst>
              <a:ext uri="{FF2B5EF4-FFF2-40B4-BE49-F238E27FC236}">
                <a16:creationId xmlns:a16="http://schemas.microsoft.com/office/drawing/2014/main" id="{5D77C020-9F7F-4274-B630-6C5373E3A7E9}"/>
              </a:ext>
            </a:extLst>
          </p:cNvPr>
          <p:cNvSpPr txBox="1">
            <a:spLocks/>
          </p:cNvSpPr>
          <p:nvPr/>
        </p:nvSpPr>
        <p:spPr>
          <a:xfrm>
            <a:off x="4340626" y="3160494"/>
            <a:ext cx="1533686" cy="2174557"/>
          </a:xfrm>
        </p:spPr>
        <p:txBody>
          <a:bodyPr/>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Energy</a:t>
            </a:r>
            <a:r>
              <a:rPr kumimoji="0" lang="en-US" sz="1100" b="0" i="0" u="none" strike="noStrike" kern="1200" cap="none" spc="0" normalizeH="0" noProof="0">
                <a:ln>
                  <a:noFill/>
                </a:ln>
                <a:solidFill>
                  <a:schemeClr val="tx1">
                    <a:lumMod val="75000"/>
                    <a:lumOff val="25000"/>
                  </a:schemeClr>
                </a:solidFill>
                <a:effectLst/>
                <a:uLnTx/>
                <a:uFillTx/>
                <a:latin typeface="+mj-lt"/>
                <a:cs typeface="Arial" panose="020B0604020202020204" pitchFamily="34" charset="0"/>
              </a:rPr>
              <a:t> &amp; Renewables</a:t>
            </a:r>
          </a:p>
          <a:p>
            <a:pPr>
              <a:lnSpc>
                <a:spcPct val="100000"/>
              </a:lnSpc>
              <a:spcBef>
                <a:spcPts val="600"/>
              </a:spcBef>
              <a:spcAft>
                <a:spcPts val="0"/>
              </a:spcAft>
              <a:buClr>
                <a:srgbClr val="0098CC"/>
              </a:buClr>
              <a:defRPr/>
            </a:pPr>
            <a:r>
              <a:rPr lang="en-US" sz="1100" baseline="0">
                <a:solidFill>
                  <a:schemeClr val="tx1">
                    <a:lumMod val="75000"/>
                    <a:lumOff val="25000"/>
                  </a:schemeClr>
                </a:solidFill>
                <a:latin typeface="+mj-lt"/>
                <a:cs typeface="Arial" panose="020B0604020202020204" pitchFamily="34" charset="0"/>
              </a:rPr>
              <a:t>Utilities</a:t>
            </a:r>
            <a:endParaRPr lang="en-US" sz="1100">
              <a:solidFill>
                <a:schemeClr val="tx1">
                  <a:lumMod val="75000"/>
                  <a:lumOff val="25000"/>
                </a:schemeClr>
              </a:solidFill>
              <a:latin typeface="+mj-lt"/>
              <a:cs typeface="Arial" panose="020B0604020202020204" pitchFamily="34" charset="0"/>
            </a:endParaRPr>
          </a:p>
          <a:p>
            <a:pPr>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Chemicals</a:t>
            </a:r>
          </a:p>
          <a:p>
            <a:pPr>
              <a:lnSpc>
                <a:spcPct val="100000"/>
              </a:lnSpc>
              <a:spcBef>
                <a:spcPts val="600"/>
              </a:spcBef>
              <a:spcAft>
                <a:spcPts val="0"/>
              </a:spcAft>
              <a:buClr>
                <a:srgbClr val="0098CC"/>
              </a:buClr>
              <a:defRPr/>
            </a:pPr>
            <a:r>
              <a:rPr lang="en-US" sz="1100">
                <a:solidFill>
                  <a:schemeClr val="tx1">
                    <a:lumMod val="75000"/>
                    <a:lumOff val="25000"/>
                  </a:schemeClr>
                </a:solidFill>
                <a:latin typeface="+mj-lt"/>
                <a:cs typeface="Arial" panose="020B0604020202020204" pitchFamily="34" charset="0"/>
              </a:rPr>
              <a:t>Natural Resources</a:t>
            </a:r>
            <a:endPar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endParaRPr>
          </a:p>
        </p:txBody>
      </p:sp>
      <p:sp>
        <p:nvSpPr>
          <p:cNvPr id="81" name="Espace réservé du contenu 2">
            <a:extLst>
              <a:ext uri="{FF2B5EF4-FFF2-40B4-BE49-F238E27FC236}">
                <a16:creationId xmlns:a16="http://schemas.microsoft.com/office/drawing/2014/main" id="{9E19E71F-1D6F-4AB9-9F91-DA192AAAE6DC}"/>
              </a:ext>
            </a:extLst>
          </p:cNvPr>
          <p:cNvSpPr txBox="1">
            <a:spLocks/>
          </p:cNvSpPr>
          <p:nvPr/>
        </p:nvSpPr>
        <p:spPr>
          <a:xfrm>
            <a:off x="6150016" y="3160494"/>
            <a:ext cx="1388610" cy="2215760"/>
          </a:xfrm>
        </p:spPr>
        <p:txBody>
          <a:bodyPr/>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Telecoms</a:t>
            </a:r>
          </a:p>
          <a:p>
            <a:pPr>
              <a:lnSpc>
                <a:spcPct val="100000"/>
              </a:lnSpc>
              <a:spcBef>
                <a:spcPts val="600"/>
              </a:spcBef>
              <a:spcAft>
                <a:spcPts val="0"/>
              </a:spcAft>
              <a:buClr>
                <a:srgbClr val="0098CC"/>
              </a:buClr>
              <a:defRPr/>
            </a:pPr>
            <a:r>
              <a:rPr lang="en-US" sz="1100">
                <a:solidFill>
                  <a:schemeClr val="tx1">
                    <a:lumMod val="75000"/>
                    <a:lumOff val="25000"/>
                  </a:schemeClr>
                </a:solidFill>
                <a:latin typeface="+mj-lt"/>
                <a:cs typeface="Arial" panose="020B0604020202020204" pitchFamily="34" charset="0"/>
              </a:rPr>
              <a:t>High-Tech</a:t>
            </a:r>
          </a:p>
          <a:p>
            <a:pPr>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Media</a:t>
            </a:r>
            <a:r>
              <a:rPr kumimoji="0" lang="en-US" sz="1100" b="0" i="0" u="none" strike="noStrike" kern="1200" cap="none" spc="0" normalizeH="0" noProof="0">
                <a:ln>
                  <a:noFill/>
                </a:ln>
                <a:solidFill>
                  <a:schemeClr val="tx1">
                    <a:lumMod val="75000"/>
                    <a:lumOff val="25000"/>
                  </a:schemeClr>
                </a:solidFill>
                <a:effectLst/>
                <a:uLnTx/>
                <a:uFillTx/>
                <a:latin typeface="+mj-lt"/>
                <a:cs typeface="Arial" panose="020B0604020202020204" pitchFamily="34" charset="0"/>
              </a:rPr>
              <a:t> &amp; Entertainment</a:t>
            </a:r>
            <a:endPar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endParaRPr>
          </a:p>
        </p:txBody>
      </p:sp>
      <p:sp>
        <p:nvSpPr>
          <p:cNvPr id="82" name="Espace réservé du contenu 2">
            <a:extLst>
              <a:ext uri="{FF2B5EF4-FFF2-40B4-BE49-F238E27FC236}">
                <a16:creationId xmlns:a16="http://schemas.microsoft.com/office/drawing/2014/main" id="{EC0212E1-9FC6-401A-A51D-219B47F72876}"/>
              </a:ext>
            </a:extLst>
          </p:cNvPr>
          <p:cNvSpPr txBox="1">
            <a:spLocks/>
          </p:cNvSpPr>
          <p:nvPr/>
        </p:nvSpPr>
        <p:spPr>
          <a:xfrm>
            <a:off x="7826658" y="3160493"/>
            <a:ext cx="1504436" cy="3421663"/>
          </a:xfrm>
        </p:spPr>
        <p:txBody>
          <a:bodyPr/>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marL="0" indent="0">
              <a:lnSpc>
                <a:spcPct val="100000"/>
              </a:lnSpc>
              <a:spcBef>
                <a:spcPts val="400"/>
              </a:spcBef>
              <a:spcAft>
                <a:spcPts val="0"/>
              </a:spcAft>
              <a:buClr>
                <a:srgbClr val="0098CC"/>
              </a:buClr>
              <a:buNone/>
              <a:defRPr/>
            </a:pPr>
            <a:r>
              <a:rPr lang="en-US" sz="1100">
                <a:solidFill>
                  <a:schemeClr val="tx1">
                    <a:lumMod val="75000"/>
                    <a:lumOff val="25000"/>
                  </a:schemeClr>
                </a:solidFill>
                <a:latin typeface="+mj-lt"/>
                <a:cs typeface="Arial" panose="020B0604020202020204" pitchFamily="34" charset="0"/>
              </a:rPr>
              <a:t>Banking &amp; Capital Markets</a:t>
            </a:r>
          </a:p>
          <a:p>
            <a:pPr marL="182563" lvl="1" indent="-92075">
              <a:lnSpc>
                <a:spcPct val="100000"/>
              </a:lnSpc>
              <a:spcBef>
                <a:spcPts val="400"/>
              </a:spcBef>
              <a:spcAft>
                <a:spcPts val="0"/>
              </a:spcAft>
              <a:buClr>
                <a:srgbClr val="0098CC"/>
              </a:buClr>
              <a:buFont typeface="Arial" panose="020B0604020202020204" pitchFamily="34" charset="0"/>
              <a:buChar char="•"/>
              <a:defRPr/>
            </a:pPr>
            <a:r>
              <a:rPr lang="en-US" sz="1100">
                <a:solidFill>
                  <a:schemeClr val="tx1">
                    <a:lumMod val="75000"/>
                    <a:lumOff val="25000"/>
                  </a:schemeClr>
                </a:solidFill>
                <a:latin typeface="+mj-lt"/>
                <a:cs typeface="Arial" panose="020B0604020202020204" pitchFamily="34" charset="0"/>
              </a:rPr>
              <a:t>Cards and payments</a:t>
            </a:r>
          </a:p>
          <a:p>
            <a:pPr marL="182563" lvl="1" indent="-92075">
              <a:lnSpc>
                <a:spcPct val="100000"/>
              </a:lnSpc>
              <a:spcBef>
                <a:spcPts val="400"/>
              </a:spcBef>
              <a:spcAft>
                <a:spcPts val="0"/>
              </a:spcAft>
              <a:buClr>
                <a:srgbClr val="0098CC"/>
              </a:buClr>
              <a:buFont typeface="Arial" panose="020B0604020202020204" pitchFamily="34" charset="0"/>
              <a:buChar cha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Retail</a:t>
            </a:r>
            <a:r>
              <a:rPr kumimoji="0" lang="en-US" sz="1100" b="0" i="0" u="none" strike="noStrike" kern="1200" cap="none" spc="0" normalizeH="0" noProof="0">
                <a:ln>
                  <a:noFill/>
                </a:ln>
                <a:solidFill>
                  <a:schemeClr val="tx1">
                    <a:lumMod val="75000"/>
                    <a:lumOff val="25000"/>
                  </a:schemeClr>
                </a:solidFill>
                <a:effectLst/>
                <a:uLnTx/>
                <a:uFillTx/>
                <a:latin typeface="+mj-lt"/>
                <a:cs typeface="Arial" panose="020B0604020202020204" pitchFamily="34" charset="0"/>
              </a:rPr>
              <a:t> banking and Wealth Management</a:t>
            </a:r>
          </a:p>
          <a:p>
            <a:pPr marL="182563" lvl="1" indent="-92075">
              <a:lnSpc>
                <a:spcPct val="100000"/>
              </a:lnSpc>
              <a:spcBef>
                <a:spcPts val="400"/>
              </a:spcBef>
              <a:spcAft>
                <a:spcPts val="0"/>
              </a:spcAft>
              <a:buClr>
                <a:srgbClr val="0098CC"/>
              </a:buClr>
              <a:buFont typeface="Arial" panose="020B0604020202020204" pitchFamily="34" charset="0"/>
              <a:buChar char="•"/>
              <a:defRPr/>
            </a:pPr>
            <a:r>
              <a:rPr lang="en-US" sz="1100" baseline="0">
                <a:solidFill>
                  <a:schemeClr val="tx1">
                    <a:lumMod val="75000"/>
                    <a:lumOff val="25000"/>
                  </a:schemeClr>
                </a:solidFill>
                <a:latin typeface="+mj-lt"/>
                <a:cs typeface="Arial" panose="020B0604020202020204" pitchFamily="34" charset="0"/>
              </a:rPr>
              <a:t>Commercial</a:t>
            </a:r>
            <a:r>
              <a:rPr lang="en-US" sz="1100">
                <a:solidFill>
                  <a:schemeClr val="tx1">
                    <a:lumMod val="75000"/>
                    <a:lumOff val="25000"/>
                  </a:schemeClr>
                </a:solidFill>
                <a:latin typeface="+mj-lt"/>
                <a:cs typeface="Arial" panose="020B0604020202020204" pitchFamily="34" charset="0"/>
              </a:rPr>
              <a:t> banking and diversified financial services</a:t>
            </a:r>
            <a:endPar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endParaRPr>
          </a:p>
          <a:p>
            <a:pPr marL="0" indent="0">
              <a:lnSpc>
                <a:spcPct val="100000"/>
              </a:lnSpc>
              <a:spcBef>
                <a:spcPts val="400"/>
              </a:spcBef>
              <a:spcAft>
                <a:spcPts val="0"/>
              </a:spcAft>
              <a:buClr>
                <a:srgbClr val="0098CC"/>
              </a:buClr>
              <a:buNone/>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Insurance</a:t>
            </a:r>
          </a:p>
          <a:p>
            <a:pPr marL="182563" lvl="1" indent="-90488">
              <a:lnSpc>
                <a:spcPct val="100000"/>
              </a:lnSpc>
              <a:spcBef>
                <a:spcPts val="400"/>
              </a:spcBef>
              <a:spcAft>
                <a:spcPts val="0"/>
              </a:spcAft>
              <a:buClr>
                <a:srgbClr val="0098CC"/>
              </a:buClr>
              <a:buFont typeface="Arial" panose="020B0604020202020204" pitchFamily="34" charset="0"/>
              <a:buChar char="•"/>
              <a:defRPr/>
            </a:pPr>
            <a:r>
              <a:rPr lang="en-US" sz="1100">
                <a:solidFill>
                  <a:schemeClr val="tx1">
                    <a:lumMod val="75000"/>
                    <a:lumOff val="25000"/>
                  </a:schemeClr>
                </a:solidFill>
                <a:latin typeface="+mj-lt"/>
                <a:cs typeface="Arial" panose="020B0604020202020204" pitchFamily="34" charset="0"/>
              </a:rPr>
              <a:t>Property and Casualty</a:t>
            </a:r>
          </a:p>
          <a:p>
            <a:pPr marL="182563" lvl="1" indent="-90488">
              <a:lnSpc>
                <a:spcPct val="100000"/>
              </a:lnSpc>
              <a:spcBef>
                <a:spcPts val="400"/>
              </a:spcBef>
              <a:spcAft>
                <a:spcPts val="0"/>
              </a:spcAft>
              <a:buClr>
                <a:srgbClr val="0098CC"/>
              </a:buClr>
              <a:buFont typeface="Arial" panose="020B0604020202020204" pitchFamily="34" charset="0"/>
              <a:buChar cha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rPr>
              <a:t>Life </a:t>
            </a:r>
          </a:p>
          <a:p>
            <a:pPr marL="182563" lvl="1" indent="-90488">
              <a:lnSpc>
                <a:spcPct val="100000"/>
              </a:lnSpc>
              <a:spcBef>
                <a:spcPts val="400"/>
              </a:spcBef>
              <a:spcAft>
                <a:spcPts val="0"/>
              </a:spcAft>
              <a:buClr>
                <a:srgbClr val="0098CC"/>
              </a:buClr>
              <a:buFont typeface="Arial" panose="020B0604020202020204" pitchFamily="34" charset="0"/>
              <a:buChar char="•"/>
              <a:defRPr/>
            </a:pPr>
            <a:r>
              <a:rPr lang="en-US" sz="1100">
                <a:solidFill>
                  <a:schemeClr val="tx1">
                    <a:lumMod val="75000"/>
                    <a:lumOff val="25000"/>
                  </a:schemeClr>
                </a:solidFill>
                <a:latin typeface="+mj-lt"/>
                <a:cs typeface="Arial" panose="020B0604020202020204" pitchFamily="34" charset="0"/>
              </a:rPr>
              <a:t>Healthcare</a:t>
            </a:r>
            <a:endParaRPr kumimoji="0" lang="en-US" sz="1100" b="0" i="0" u="none" strike="noStrike" kern="1200" cap="none" spc="0" normalizeH="0" baseline="0" noProof="0">
              <a:ln>
                <a:noFill/>
              </a:ln>
              <a:solidFill>
                <a:schemeClr val="tx1">
                  <a:lumMod val="75000"/>
                  <a:lumOff val="25000"/>
                </a:schemeClr>
              </a:solidFill>
              <a:effectLst/>
              <a:uLnTx/>
              <a:uFillTx/>
              <a:latin typeface="+mj-lt"/>
              <a:cs typeface="Arial" panose="020B0604020202020204" pitchFamily="34" charset="0"/>
            </a:endParaRPr>
          </a:p>
        </p:txBody>
      </p:sp>
      <p:sp>
        <p:nvSpPr>
          <p:cNvPr id="83" name="Espace réservé du contenu 2">
            <a:extLst>
              <a:ext uri="{FF2B5EF4-FFF2-40B4-BE49-F238E27FC236}">
                <a16:creationId xmlns:a16="http://schemas.microsoft.com/office/drawing/2014/main" id="{78B3E228-4760-46E2-AFDA-2815F48AE877}"/>
              </a:ext>
            </a:extLst>
          </p:cNvPr>
          <p:cNvSpPr txBox="1">
            <a:spLocks/>
          </p:cNvSpPr>
          <p:nvPr/>
        </p:nvSpPr>
        <p:spPr>
          <a:xfrm>
            <a:off x="9626858" y="3160494"/>
            <a:ext cx="1388610" cy="2174557"/>
          </a:xfrm>
        </p:spPr>
        <p:txBody>
          <a:bodyPr anchor="t"/>
          <a:lstStyle>
            <a:lvl1pPr marL="166239" indent="-166239" algn="l" defTabSz="914616" rtl="0" eaLnBrk="1" latinLnBrk="0" hangingPunct="1">
              <a:lnSpc>
                <a:spcPct val="90000"/>
              </a:lnSpc>
              <a:spcBef>
                <a:spcPts val="0"/>
              </a:spcBef>
              <a:spcAft>
                <a:spcPts val="600"/>
              </a:spcAft>
              <a:buClr>
                <a:schemeClr val="accent5"/>
              </a:buClr>
              <a:buFont typeface="Wingdings" pitchFamily="2" charset="2"/>
              <a:buChar char="§"/>
              <a:defRPr sz="2201" b="0" kern="1200">
                <a:solidFill>
                  <a:schemeClr val="tx2">
                    <a:lumMod val="50000"/>
                  </a:schemeClr>
                </a:solidFill>
                <a:latin typeface="+mn-lt"/>
                <a:ea typeface="+mn-ea"/>
                <a:cs typeface="+mn-cs"/>
              </a:defRPr>
            </a:lvl1pPr>
            <a:lvl2pPr marL="355707" indent="-181029" algn="l" defTabSz="914616" rtl="0" eaLnBrk="1" latinLnBrk="0" hangingPunct="1">
              <a:lnSpc>
                <a:spcPct val="90000"/>
              </a:lnSpc>
              <a:spcBef>
                <a:spcPts val="0"/>
              </a:spcBef>
              <a:spcAft>
                <a:spcPts val="600"/>
              </a:spcAft>
              <a:buClr>
                <a:schemeClr val="accent3"/>
              </a:buClr>
              <a:buFont typeface="Wingdings" pitchFamily="2" charset="2"/>
              <a:buChar char="§"/>
              <a:defRPr sz="1801" kern="1200">
                <a:solidFill>
                  <a:schemeClr val="tx2">
                    <a:lumMod val="50000"/>
                  </a:schemeClr>
                </a:solidFill>
                <a:latin typeface="+mn-lt"/>
                <a:ea typeface="+mn-ea"/>
                <a:cs typeface="+mn-cs"/>
              </a:defRPr>
            </a:lvl2pPr>
            <a:lvl3pPr marL="536736" indent="-165150" algn="l" defTabSz="914616"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tx2">
                    <a:lumMod val="50000"/>
                  </a:schemeClr>
                </a:solidFill>
                <a:latin typeface="+mn-lt"/>
                <a:ea typeface="+mn-ea"/>
                <a:cs typeface="+mn-cs"/>
              </a:defRPr>
            </a:lvl3pPr>
            <a:lvl4pPr marL="711413" indent="-165150" algn="l" defTabSz="914616" rtl="0" eaLnBrk="1" latinLnBrk="0" hangingPunct="1">
              <a:lnSpc>
                <a:spcPct val="90000"/>
              </a:lnSpc>
              <a:spcBef>
                <a:spcPts val="0"/>
              </a:spcBef>
              <a:spcAft>
                <a:spcPts val="600"/>
              </a:spcAft>
              <a:buClr>
                <a:schemeClr val="bg2"/>
              </a:buClr>
              <a:buFont typeface="Arial" pitchFamily="34" charset="0"/>
              <a:buChar char="–"/>
              <a:tabLst/>
              <a:defRPr sz="1400" kern="1200">
                <a:solidFill>
                  <a:schemeClr val="tx2">
                    <a:lumMod val="50000"/>
                  </a:schemeClr>
                </a:solidFill>
                <a:latin typeface="+mn-lt"/>
                <a:ea typeface="+mn-ea"/>
                <a:cs typeface="+mn-cs"/>
              </a:defRPr>
            </a:lvl4pPr>
            <a:lvl5pPr marL="1610107" indent="-193721" algn="l" defTabSz="914616" rtl="0" eaLnBrk="1" latinLnBrk="0" hangingPunct="1">
              <a:spcBef>
                <a:spcPts val="0"/>
              </a:spcBef>
              <a:buClr>
                <a:srgbClr val="B1B1B1"/>
              </a:buClr>
              <a:buFont typeface="Arial" pitchFamily="34" charset="0"/>
              <a:buChar char="–"/>
              <a:defRPr sz="1701" kern="1200">
                <a:solidFill>
                  <a:srgbClr val="494949"/>
                </a:solidFill>
                <a:latin typeface="+mn-lt"/>
                <a:ea typeface="+mn-ea"/>
                <a:cs typeface="+mn-cs"/>
              </a:defRPr>
            </a:lvl5pPr>
            <a:lvl6pPr marL="2515195"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2972503"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29812"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887120" indent="-228655" algn="l" defTabSz="914616" rtl="0" eaLnBrk="1" latinLnBrk="0" hangingPunct="1">
              <a:spcBef>
                <a:spcPct val="20000"/>
              </a:spcBef>
              <a:buFont typeface="Arial" pitchFamily="34" charset="0"/>
              <a:buChar char="•"/>
              <a:defRPr sz="2001" kern="1200">
                <a:solidFill>
                  <a:schemeClr val="tx1"/>
                </a:solidFill>
                <a:latin typeface="+mn-lt"/>
                <a:ea typeface="+mn-ea"/>
                <a:cs typeface="+mn-cs"/>
              </a:defRPr>
            </a:lvl9pPr>
          </a:lstStyle>
          <a:p>
            <a:pPr marL="165735" indent="-165735">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a:rPr>
              <a:t>Education</a:t>
            </a:r>
            <a:r>
              <a:rPr kumimoji="0" lang="en-US" sz="1100" b="0" i="0" u="none" strike="noStrike" kern="1200" cap="none" spc="0" normalizeH="0" noProof="0">
                <a:ln>
                  <a:noFill/>
                </a:ln>
                <a:solidFill>
                  <a:schemeClr val="tx1">
                    <a:lumMod val="75000"/>
                    <a:lumOff val="25000"/>
                  </a:schemeClr>
                </a:solidFill>
                <a:effectLst/>
                <a:uLnTx/>
                <a:uFillTx/>
                <a:latin typeface="+mj-lt"/>
                <a:cs typeface="Arial"/>
              </a:rPr>
              <a:t> &amp; Research</a:t>
            </a:r>
            <a:endParaRPr lang="en-US">
              <a:solidFill>
                <a:schemeClr val="tx1">
                  <a:lumMod val="75000"/>
                  <a:lumOff val="25000"/>
                </a:schemeClr>
              </a:solidFill>
              <a:cs typeface="Arial"/>
            </a:endParaRPr>
          </a:p>
          <a:p>
            <a:pPr marL="165735" indent="-165735">
              <a:lnSpc>
                <a:spcPct val="100000"/>
              </a:lnSpc>
              <a:spcBef>
                <a:spcPts val="600"/>
              </a:spcBef>
              <a:spcAft>
                <a:spcPts val="0"/>
              </a:spcAft>
              <a:buClr>
                <a:srgbClr val="0098CC"/>
              </a:buClr>
              <a:defRPr/>
            </a:pPr>
            <a:r>
              <a:rPr lang="en-US" sz="1100" baseline="0">
                <a:solidFill>
                  <a:schemeClr val="tx1">
                    <a:lumMod val="75000"/>
                    <a:lumOff val="25000"/>
                  </a:schemeClr>
                </a:solidFill>
                <a:latin typeface="+mj-lt"/>
                <a:cs typeface="Arial"/>
              </a:rPr>
              <a:t>Public</a:t>
            </a:r>
            <a:r>
              <a:rPr lang="en-US" sz="1100">
                <a:solidFill>
                  <a:schemeClr val="tx1">
                    <a:lumMod val="75000"/>
                    <a:lumOff val="25000"/>
                  </a:schemeClr>
                </a:solidFill>
                <a:latin typeface="+mj-lt"/>
                <a:cs typeface="Arial"/>
              </a:rPr>
              <a:t> Security &amp; Police</a:t>
            </a:r>
            <a:endParaRPr lang="en-US" sz="1100" b="0" i="0" u="none" strike="noStrike" kern="1200" cap="none" spc="0" baseline="0" noProof="0">
              <a:solidFill>
                <a:schemeClr val="tx1">
                  <a:lumMod val="75000"/>
                  <a:lumOff val="25000"/>
                </a:schemeClr>
              </a:solidFill>
              <a:latin typeface="+mj-lt"/>
              <a:ea typeface="Verdana"/>
              <a:cs typeface="Arial"/>
            </a:endParaRPr>
          </a:p>
          <a:p>
            <a:pPr marL="165735" indent="-165735">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a:rPr>
              <a:t>Tax &amp; Welfare</a:t>
            </a:r>
            <a:endParaRPr lang="en-US" sz="1100" b="0" i="0" u="none" strike="noStrike" kern="1200" cap="none" spc="0" baseline="0" noProof="0">
              <a:solidFill>
                <a:schemeClr val="tx1">
                  <a:lumMod val="75000"/>
                  <a:lumOff val="25000"/>
                </a:schemeClr>
              </a:solidFill>
              <a:latin typeface="+mj-lt"/>
              <a:ea typeface="Verdana"/>
              <a:cs typeface="Arial"/>
            </a:endParaRPr>
          </a:p>
          <a:p>
            <a:pPr marL="165735" indent="-165735">
              <a:lnSpc>
                <a:spcPct val="100000"/>
              </a:lnSpc>
              <a:spcBef>
                <a:spcPts val="600"/>
              </a:spcBef>
              <a:spcAft>
                <a:spcPts val="0"/>
              </a:spcAft>
              <a:buClr>
                <a:srgbClr val="0098CC"/>
              </a:buClr>
              <a:defRPr/>
            </a:pPr>
            <a:r>
              <a:rPr lang="en-US" sz="1100">
                <a:solidFill>
                  <a:schemeClr val="tx1">
                    <a:lumMod val="75000"/>
                    <a:lumOff val="25000"/>
                  </a:schemeClr>
                </a:solidFill>
                <a:latin typeface="+mj-lt"/>
                <a:cs typeface="Arial"/>
              </a:rPr>
              <a:t>Public Healthcare</a:t>
            </a:r>
            <a:endParaRPr lang="en-US" sz="1100">
              <a:solidFill>
                <a:schemeClr val="tx1">
                  <a:lumMod val="75000"/>
                  <a:lumOff val="25000"/>
                </a:schemeClr>
              </a:solidFill>
              <a:latin typeface="+mj-lt"/>
              <a:ea typeface="Verdana"/>
              <a:cs typeface="Arial"/>
            </a:endParaRPr>
          </a:p>
          <a:p>
            <a:pPr marL="165735" indent="-165735">
              <a:lnSpc>
                <a:spcPct val="100000"/>
              </a:lnSpc>
              <a:spcBef>
                <a:spcPts val="600"/>
              </a:spcBef>
              <a:spcAft>
                <a:spcPts val="0"/>
              </a:spcAft>
              <a:buClr>
                <a:srgbClr val="0098CC"/>
              </a:buClr>
              <a:defRPr/>
            </a:pPr>
            <a:r>
              <a:rPr kumimoji="0" lang="en-US" sz="1100" b="0" i="0" u="none" strike="noStrike" kern="1200" cap="none" spc="0" normalizeH="0" baseline="0" noProof="0">
                <a:ln>
                  <a:noFill/>
                </a:ln>
                <a:solidFill>
                  <a:schemeClr val="tx1">
                    <a:lumMod val="75000"/>
                    <a:lumOff val="25000"/>
                  </a:schemeClr>
                </a:solidFill>
                <a:effectLst/>
                <a:uLnTx/>
                <a:uFillTx/>
                <a:latin typeface="+mj-lt"/>
                <a:cs typeface="Arial"/>
              </a:rPr>
              <a:t>Other</a:t>
            </a:r>
            <a:r>
              <a:rPr kumimoji="0" lang="en-US" sz="1100" b="0" i="0" u="none" strike="noStrike" kern="1200" cap="none" spc="0" normalizeH="0" noProof="0">
                <a:ln>
                  <a:noFill/>
                </a:ln>
                <a:solidFill>
                  <a:schemeClr val="tx1">
                    <a:lumMod val="75000"/>
                    <a:lumOff val="25000"/>
                  </a:schemeClr>
                </a:solidFill>
                <a:effectLst/>
                <a:uLnTx/>
                <a:uFillTx/>
                <a:latin typeface="+mj-lt"/>
                <a:cs typeface="Arial"/>
              </a:rPr>
              <a:t> government</a:t>
            </a:r>
            <a:endParaRPr lang="en-US" sz="1100" b="0" i="0" u="none" strike="noStrike" kern="1200" cap="none" spc="0" baseline="0" noProof="0">
              <a:solidFill>
                <a:schemeClr val="tx1">
                  <a:lumMod val="75000"/>
                  <a:lumOff val="25000"/>
                </a:schemeClr>
              </a:solidFill>
              <a:latin typeface="+mj-lt"/>
              <a:ea typeface="Verdana"/>
              <a:cs typeface="Arial"/>
            </a:endParaRPr>
          </a:p>
        </p:txBody>
      </p:sp>
      <p:cxnSp>
        <p:nvCxnSpPr>
          <p:cNvPr id="85" name="Conector reto 49">
            <a:extLst>
              <a:ext uri="{FF2B5EF4-FFF2-40B4-BE49-F238E27FC236}">
                <a16:creationId xmlns:a16="http://schemas.microsoft.com/office/drawing/2014/main" id="{54FBCC6C-A8BB-4E7C-A09B-3A20EE478C51}"/>
              </a:ext>
            </a:extLst>
          </p:cNvPr>
          <p:cNvCxnSpPr>
            <a:cxnSpLocks/>
          </p:cNvCxnSpPr>
          <p:nvPr/>
        </p:nvCxnSpPr>
        <p:spPr>
          <a:xfrm>
            <a:off x="4668581" y="3007301"/>
            <a:ext cx="864232" cy="0"/>
          </a:xfrm>
          <a:prstGeom prst="line">
            <a:avLst/>
          </a:prstGeom>
          <a:solidFill>
            <a:schemeClr val="tx1"/>
          </a:solidFill>
          <a:ln w="47625" cap="flat">
            <a:solidFill>
              <a:srgbClr val="00C37B"/>
            </a:solidFill>
            <a:round/>
          </a:ln>
        </p:spPr>
        <p:style>
          <a:lnRef idx="1">
            <a:schemeClr val="accent1"/>
          </a:lnRef>
          <a:fillRef idx="0">
            <a:schemeClr val="accent1"/>
          </a:fillRef>
          <a:effectRef idx="0">
            <a:schemeClr val="accent1"/>
          </a:effectRef>
          <a:fontRef idx="minor">
            <a:schemeClr val="tx1"/>
          </a:fontRef>
        </p:style>
      </p:cxnSp>
      <p:cxnSp>
        <p:nvCxnSpPr>
          <p:cNvPr id="86" name="Conector reto 49">
            <a:extLst>
              <a:ext uri="{FF2B5EF4-FFF2-40B4-BE49-F238E27FC236}">
                <a16:creationId xmlns:a16="http://schemas.microsoft.com/office/drawing/2014/main" id="{06EAFD80-7FDF-4A12-849E-784B9995F236}"/>
              </a:ext>
            </a:extLst>
          </p:cNvPr>
          <p:cNvCxnSpPr>
            <a:cxnSpLocks/>
          </p:cNvCxnSpPr>
          <p:nvPr/>
        </p:nvCxnSpPr>
        <p:spPr>
          <a:xfrm>
            <a:off x="6412190" y="2982933"/>
            <a:ext cx="864232" cy="0"/>
          </a:xfrm>
          <a:prstGeom prst="line">
            <a:avLst/>
          </a:prstGeom>
          <a:solidFill>
            <a:schemeClr val="tx1"/>
          </a:solidFill>
          <a:ln w="47625" cap="flat">
            <a:solidFill>
              <a:srgbClr val="0F999C"/>
            </a:solidFill>
            <a:round/>
          </a:ln>
        </p:spPr>
        <p:style>
          <a:lnRef idx="1">
            <a:schemeClr val="accent1"/>
          </a:lnRef>
          <a:fillRef idx="0">
            <a:schemeClr val="accent1"/>
          </a:fillRef>
          <a:effectRef idx="0">
            <a:schemeClr val="accent1"/>
          </a:effectRef>
          <a:fontRef idx="minor">
            <a:schemeClr val="tx1"/>
          </a:fontRef>
        </p:style>
      </p:cxnSp>
      <p:cxnSp>
        <p:nvCxnSpPr>
          <p:cNvPr id="87" name="Conector reto 49">
            <a:extLst>
              <a:ext uri="{FF2B5EF4-FFF2-40B4-BE49-F238E27FC236}">
                <a16:creationId xmlns:a16="http://schemas.microsoft.com/office/drawing/2014/main" id="{4FA14072-F30A-421F-AC0A-BB97EB582CB8}"/>
              </a:ext>
            </a:extLst>
          </p:cNvPr>
          <p:cNvCxnSpPr>
            <a:cxnSpLocks/>
          </p:cNvCxnSpPr>
          <p:nvPr/>
        </p:nvCxnSpPr>
        <p:spPr>
          <a:xfrm>
            <a:off x="8155797" y="2982933"/>
            <a:ext cx="864232" cy="0"/>
          </a:xfrm>
          <a:prstGeom prst="line">
            <a:avLst/>
          </a:prstGeom>
          <a:solidFill>
            <a:schemeClr val="tx1"/>
          </a:solidFill>
          <a:ln w="47625" cap="flat">
            <a:solidFill>
              <a:srgbClr val="4701A7"/>
            </a:solidFill>
            <a:round/>
          </a:ln>
        </p:spPr>
        <p:style>
          <a:lnRef idx="1">
            <a:schemeClr val="accent1"/>
          </a:lnRef>
          <a:fillRef idx="0">
            <a:schemeClr val="accent1"/>
          </a:fillRef>
          <a:effectRef idx="0">
            <a:schemeClr val="accent1"/>
          </a:effectRef>
          <a:fontRef idx="minor">
            <a:schemeClr val="tx1"/>
          </a:fontRef>
        </p:style>
      </p:cxnSp>
      <p:cxnSp>
        <p:nvCxnSpPr>
          <p:cNvPr id="88" name="Conector reto 49">
            <a:extLst>
              <a:ext uri="{FF2B5EF4-FFF2-40B4-BE49-F238E27FC236}">
                <a16:creationId xmlns:a16="http://schemas.microsoft.com/office/drawing/2014/main" id="{BAFE4C9D-0644-438A-9507-68E2779483DB}"/>
              </a:ext>
            </a:extLst>
          </p:cNvPr>
          <p:cNvCxnSpPr>
            <a:cxnSpLocks/>
          </p:cNvCxnSpPr>
          <p:nvPr/>
        </p:nvCxnSpPr>
        <p:spPr>
          <a:xfrm>
            <a:off x="9899406" y="2982933"/>
            <a:ext cx="864232" cy="0"/>
          </a:xfrm>
          <a:prstGeom prst="line">
            <a:avLst/>
          </a:prstGeom>
          <a:solidFill>
            <a:schemeClr val="tx1"/>
          </a:solidFill>
          <a:ln w="47625" cap="flat">
            <a:solidFill>
              <a:srgbClr val="FF6327"/>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00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750"/>
                                        <p:tgtEl>
                                          <p:spTgt spid="50"/>
                                        </p:tgtEl>
                                      </p:cBhvr>
                                    </p:animEffect>
                                  </p:childTnLst>
                                </p:cTn>
                              </p:par>
                              <p:par>
                                <p:cTn id="8" presetID="64" presetClass="path" presetSubtype="0" decel="100000" fill="hold" nodeType="withEffect">
                                  <p:stCondLst>
                                    <p:cond delay="0"/>
                                  </p:stCondLst>
                                  <p:childTnLst>
                                    <p:animMotion origin="layout" path="M 3.75E-6 0.07546 L 3.75E-6 2.22222E-6 " pathEditMode="relative" rAng="0" ptsTypes="AA">
                                      <p:cBhvr>
                                        <p:cTn id="9" dur="750" fill="hold"/>
                                        <p:tgtEl>
                                          <p:spTgt spid="50"/>
                                        </p:tgtEl>
                                        <p:attrNameLst>
                                          <p:attrName>ppt_x</p:attrName>
                                          <p:attrName>ppt_y</p:attrName>
                                        </p:attrNameLst>
                                      </p:cBhvr>
                                      <p:rCtr x="0" y="-3773"/>
                                    </p:animMotion>
                                  </p:childTnLst>
                                </p:cTn>
                              </p:par>
                              <p:par>
                                <p:cTn id="10" presetID="16" presetClass="entr" presetSubtype="37" fill="hold" nodeType="withEffect">
                                  <p:stCondLst>
                                    <p:cond delay="250"/>
                                  </p:stCondLst>
                                  <p:childTnLst>
                                    <p:set>
                                      <p:cBhvr>
                                        <p:cTn id="11" dur="1" fill="hold">
                                          <p:stCondLst>
                                            <p:cond delay="0"/>
                                          </p:stCondLst>
                                        </p:cTn>
                                        <p:tgtEl>
                                          <p:spTgt spid="53"/>
                                        </p:tgtEl>
                                        <p:attrNameLst>
                                          <p:attrName>style.visibility</p:attrName>
                                        </p:attrNameLst>
                                      </p:cBhvr>
                                      <p:to>
                                        <p:strVal val="visible"/>
                                      </p:to>
                                    </p:set>
                                    <p:animEffect transition="in" filter="barn(outVertical)">
                                      <p:cBhvr>
                                        <p:cTn id="12" dur="500"/>
                                        <p:tgtEl>
                                          <p:spTgt spid="53"/>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6" presetClass="entr" presetSubtype="37" fill="hold" nodeType="withEffect">
                                  <p:stCondLst>
                                    <p:cond delay="250"/>
                                  </p:stCondLst>
                                  <p:childTnLst>
                                    <p:set>
                                      <p:cBhvr>
                                        <p:cTn id="20" dur="1" fill="hold">
                                          <p:stCondLst>
                                            <p:cond delay="0"/>
                                          </p:stCondLst>
                                        </p:cTn>
                                        <p:tgtEl>
                                          <p:spTgt spid="55"/>
                                        </p:tgtEl>
                                        <p:attrNameLst>
                                          <p:attrName>style.visibility</p:attrName>
                                        </p:attrNameLst>
                                      </p:cBhvr>
                                      <p:to>
                                        <p:strVal val="visible"/>
                                      </p:to>
                                    </p:set>
                                    <p:animEffect transition="in" filter="barn(outVertical)">
                                      <p:cBhvr>
                                        <p:cTn id="21" dur="500"/>
                                        <p:tgtEl>
                                          <p:spTgt spid="5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750"/>
                                        <p:tgtEl>
                                          <p:spTgt spid="61"/>
                                        </p:tgtEl>
                                      </p:cBhvr>
                                    </p:animEffect>
                                  </p:childTnLst>
                                </p:cTn>
                              </p:par>
                              <p:par>
                                <p:cTn id="40" presetID="64" presetClass="path" presetSubtype="0" decel="100000" fill="hold" nodeType="withEffect">
                                  <p:stCondLst>
                                    <p:cond delay="0"/>
                                  </p:stCondLst>
                                  <p:childTnLst>
                                    <p:animMotion origin="layout" path="M -4.79167E-6 0.07546 L -4.79167E-6 3.7037E-7 " pathEditMode="relative" rAng="0" ptsTypes="AA">
                                      <p:cBhvr>
                                        <p:cTn id="41" dur="750" fill="hold"/>
                                        <p:tgtEl>
                                          <p:spTgt spid="61"/>
                                        </p:tgtEl>
                                        <p:attrNameLst>
                                          <p:attrName>ppt_x</p:attrName>
                                          <p:attrName>ppt_y</p:attrName>
                                        </p:attrNameLst>
                                      </p:cBhvr>
                                      <p:rCtr x="0" y="-3773"/>
                                    </p:animMotion>
                                  </p:childTnLst>
                                </p:cTn>
                              </p:par>
                              <p:par>
                                <p:cTn id="42" presetID="10" presetClass="entr" presetSubtype="0"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fade">
                                      <p:cBhvr>
                                        <p:cTn id="44" dur="750"/>
                                        <p:tgtEl>
                                          <p:spTgt spid="64"/>
                                        </p:tgtEl>
                                      </p:cBhvr>
                                    </p:animEffect>
                                  </p:childTnLst>
                                </p:cTn>
                              </p:par>
                              <p:par>
                                <p:cTn id="45" presetID="64" presetClass="path" presetSubtype="0" decel="100000" fill="hold" nodeType="withEffect">
                                  <p:stCondLst>
                                    <p:cond delay="0"/>
                                  </p:stCondLst>
                                  <p:childTnLst>
                                    <p:animMotion origin="layout" path="M 3.75E-6 0.07546 L 3.75E-6 2.22222E-6 " pathEditMode="relative" rAng="0" ptsTypes="AA">
                                      <p:cBhvr>
                                        <p:cTn id="46" dur="750" fill="hold"/>
                                        <p:tgtEl>
                                          <p:spTgt spid="64"/>
                                        </p:tgtEl>
                                        <p:attrNameLst>
                                          <p:attrName>ppt_x</p:attrName>
                                          <p:attrName>ppt_y</p:attrName>
                                        </p:attrNameLst>
                                      </p:cBhvr>
                                      <p:rCtr x="0" y="-3773"/>
                                    </p:animMotion>
                                  </p:childTnLst>
                                </p:cTn>
                              </p:par>
                              <p:par>
                                <p:cTn id="47" presetID="10"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750"/>
                                        <p:tgtEl>
                                          <p:spTgt spid="67"/>
                                        </p:tgtEl>
                                      </p:cBhvr>
                                    </p:animEffect>
                                  </p:childTnLst>
                                </p:cTn>
                              </p:par>
                              <p:par>
                                <p:cTn id="50" presetID="64" presetClass="path" presetSubtype="0" decel="100000" fill="hold" nodeType="withEffect">
                                  <p:stCondLst>
                                    <p:cond delay="0"/>
                                  </p:stCondLst>
                                  <p:childTnLst>
                                    <p:animMotion origin="layout" path="M 3.75E-6 0.07546 L 3.75E-6 2.22222E-6 " pathEditMode="relative" rAng="0" ptsTypes="AA">
                                      <p:cBhvr>
                                        <p:cTn id="51" dur="750" fill="hold"/>
                                        <p:tgtEl>
                                          <p:spTgt spid="67"/>
                                        </p:tgtEl>
                                        <p:attrNameLst>
                                          <p:attrName>ppt_x</p:attrName>
                                          <p:attrName>ppt_y</p:attrName>
                                        </p:attrNameLst>
                                      </p:cBhvr>
                                      <p:rCtr x="0" y="-3773"/>
                                    </p:animMotion>
                                  </p:childTnLst>
                                </p:cTn>
                              </p:par>
                              <p:par>
                                <p:cTn id="52" presetID="10" presetClass="entr" presetSubtype="0" fill="hold"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750"/>
                                        <p:tgtEl>
                                          <p:spTgt spid="70"/>
                                        </p:tgtEl>
                                      </p:cBhvr>
                                    </p:animEffect>
                                  </p:childTnLst>
                                </p:cTn>
                              </p:par>
                              <p:par>
                                <p:cTn id="55" presetID="64" presetClass="path" presetSubtype="0" decel="100000" fill="hold" nodeType="withEffect">
                                  <p:stCondLst>
                                    <p:cond delay="0"/>
                                  </p:stCondLst>
                                  <p:childTnLst>
                                    <p:animMotion origin="layout" path="M 3.75E-6 0.07546 L 3.75E-6 2.22222E-6 " pathEditMode="relative" rAng="0" ptsTypes="AA">
                                      <p:cBhvr>
                                        <p:cTn id="56" dur="750" fill="hold"/>
                                        <p:tgtEl>
                                          <p:spTgt spid="70"/>
                                        </p:tgtEl>
                                        <p:attrNameLst>
                                          <p:attrName>ppt_x</p:attrName>
                                          <p:attrName>ppt_y</p:attrName>
                                        </p:attrNameLst>
                                      </p:cBhvr>
                                      <p:rCtr x="0" y="-3773"/>
                                    </p:animMotion>
                                  </p:childTnLst>
                                </p:cTn>
                              </p:par>
                              <p:par>
                                <p:cTn id="57" presetID="10"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750"/>
                                        <p:tgtEl>
                                          <p:spTgt spid="73"/>
                                        </p:tgtEl>
                                      </p:cBhvr>
                                    </p:animEffect>
                                  </p:childTnLst>
                                </p:cTn>
                              </p:par>
                              <p:par>
                                <p:cTn id="60" presetID="64" presetClass="path" presetSubtype="0" decel="100000" fill="hold" nodeType="withEffect">
                                  <p:stCondLst>
                                    <p:cond delay="0"/>
                                  </p:stCondLst>
                                  <p:childTnLst>
                                    <p:animMotion origin="layout" path="M 3.75E-6 0.07546 L 3.75E-6 2.22222E-6 " pathEditMode="relative" rAng="0" ptsTypes="AA">
                                      <p:cBhvr>
                                        <p:cTn id="61" dur="750" fill="hold"/>
                                        <p:tgtEl>
                                          <p:spTgt spid="73"/>
                                        </p:tgtEl>
                                        <p:attrNameLst>
                                          <p:attrName>ppt_x</p:attrName>
                                          <p:attrName>ppt_y</p:attrName>
                                        </p:attrNameLst>
                                      </p:cBhvr>
                                      <p:rCtr x="0" y="-3773"/>
                                    </p:animMotion>
                                  </p:childTnLst>
                                </p:cTn>
                              </p:par>
                              <p:par>
                                <p:cTn id="62" presetID="10" presetClass="entr" presetSubtype="0" fill="hold" grpId="0" nodeType="withEffect">
                                  <p:stCondLst>
                                    <p:cond delay="25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6" presetClass="entr" presetSubtype="37" fill="hold" nodeType="withEffect">
                                  <p:stCondLst>
                                    <p:cond delay="250"/>
                                  </p:stCondLst>
                                  <p:childTnLst>
                                    <p:set>
                                      <p:cBhvr>
                                        <p:cTn id="78" dur="1" fill="hold">
                                          <p:stCondLst>
                                            <p:cond delay="0"/>
                                          </p:stCondLst>
                                        </p:cTn>
                                        <p:tgtEl>
                                          <p:spTgt spid="85"/>
                                        </p:tgtEl>
                                        <p:attrNameLst>
                                          <p:attrName>style.visibility</p:attrName>
                                        </p:attrNameLst>
                                      </p:cBhvr>
                                      <p:to>
                                        <p:strVal val="visible"/>
                                      </p:to>
                                    </p:set>
                                    <p:animEffect transition="in" filter="barn(outVertical)">
                                      <p:cBhvr>
                                        <p:cTn id="79" dur="500"/>
                                        <p:tgtEl>
                                          <p:spTgt spid="85"/>
                                        </p:tgtEl>
                                      </p:cBhvr>
                                    </p:animEffect>
                                  </p:childTnLst>
                                </p:cTn>
                              </p:par>
                              <p:par>
                                <p:cTn id="80" presetID="16" presetClass="entr" presetSubtype="37" fill="hold" nodeType="withEffect">
                                  <p:stCondLst>
                                    <p:cond delay="250"/>
                                  </p:stCondLst>
                                  <p:childTnLst>
                                    <p:set>
                                      <p:cBhvr>
                                        <p:cTn id="81" dur="1" fill="hold">
                                          <p:stCondLst>
                                            <p:cond delay="0"/>
                                          </p:stCondLst>
                                        </p:cTn>
                                        <p:tgtEl>
                                          <p:spTgt spid="86"/>
                                        </p:tgtEl>
                                        <p:attrNameLst>
                                          <p:attrName>style.visibility</p:attrName>
                                        </p:attrNameLst>
                                      </p:cBhvr>
                                      <p:to>
                                        <p:strVal val="visible"/>
                                      </p:to>
                                    </p:set>
                                    <p:animEffect transition="in" filter="barn(outVertical)">
                                      <p:cBhvr>
                                        <p:cTn id="82" dur="500"/>
                                        <p:tgtEl>
                                          <p:spTgt spid="86"/>
                                        </p:tgtEl>
                                      </p:cBhvr>
                                    </p:animEffect>
                                  </p:childTnLst>
                                </p:cTn>
                              </p:par>
                              <p:par>
                                <p:cTn id="83" presetID="16" presetClass="entr" presetSubtype="37" fill="hold" nodeType="withEffect">
                                  <p:stCondLst>
                                    <p:cond delay="250"/>
                                  </p:stCondLst>
                                  <p:childTnLst>
                                    <p:set>
                                      <p:cBhvr>
                                        <p:cTn id="84" dur="1" fill="hold">
                                          <p:stCondLst>
                                            <p:cond delay="0"/>
                                          </p:stCondLst>
                                        </p:cTn>
                                        <p:tgtEl>
                                          <p:spTgt spid="87"/>
                                        </p:tgtEl>
                                        <p:attrNameLst>
                                          <p:attrName>style.visibility</p:attrName>
                                        </p:attrNameLst>
                                      </p:cBhvr>
                                      <p:to>
                                        <p:strVal val="visible"/>
                                      </p:to>
                                    </p:set>
                                    <p:animEffect transition="in" filter="barn(outVertical)">
                                      <p:cBhvr>
                                        <p:cTn id="85" dur="500"/>
                                        <p:tgtEl>
                                          <p:spTgt spid="87"/>
                                        </p:tgtEl>
                                      </p:cBhvr>
                                    </p:animEffect>
                                  </p:childTnLst>
                                </p:cTn>
                              </p:par>
                              <p:par>
                                <p:cTn id="86" presetID="16" presetClass="entr" presetSubtype="37" fill="hold" nodeType="withEffect">
                                  <p:stCondLst>
                                    <p:cond delay="250"/>
                                  </p:stCondLst>
                                  <p:childTnLst>
                                    <p:set>
                                      <p:cBhvr>
                                        <p:cTn id="87" dur="1" fill="hold">
                                          <p:stCondLst>
                                            <p:cond delay="0"/>
                                          </p:stCondLst>
                                        </p:cTn>
                                        <p:tgtEl>
                                          <p:spTgt spid="88"/>
                                        </p:tgtEl>
                                        <p:attrNameLst>
                                          <p:attrName>style.visibility</p:attrName>
                                        </p:attrNameLst>
                                      </p:cBhvr>
                                      <p:to>
                                        <p:strVal val="visible"/>
                                      </p:to>
                                    </p:set>
                                    <p:animEffect transition="in" filter="barn(outVertical)">
                                      <p:cBhvr>
                                        <p:cTn id="88"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animBg="1"/>
      <p:bldP spid="54" grpId="0"/>
      <p:bldP spid="56" grpId="0" animBg="1"/>
      <p:bldP spid="57" grpId="0" animBg="1"/>
      <p:bldP spid="58" grpId="0" animBg="1"/>
      <p:bldP spid="59" grpId="0" animBg="1"/>
      <p:bldP spid="79" grpId="0"/>
      <p:bldP spid="80" grpId="0"/>
      <p:bldP spid="81" grpId="0"/>
      <p:bldP spid="82" grpId="0"/>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 have a competitive global delivery model</a:t>
            </a:r>
          </a:p>
        </p:txBody>
      </p:sp>
      <p:sp>
        <p:nvSpPr>
          <p:cNvPr id="4" name="Retângulo 27"/>
          <p:cNvSpPr/>
          <p:nvPr/>
        </p:nvSpPr>
        <p:spPr>
          <a:xfrm>
            <a:off x="1645216" y="1197000"/>
            <a:ext cx="3918629" cy="646331"/>
          </a:xfrm>
          <a:prstGeom prst="rect">
            <a:avLst/>
          </a:prstGeom>
          <a:solidFill>
            <a:srgbClr val="E6E7E7"/>
          </a:solid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The right balance to </a:t>
            </a:r>
            <a:r>
              <a:rPr kumimoji="0" lang="en-US" sz="2000" b="1" i="0" u="none" strike="noStrike" kern="0" cap="none" spc="0" normalizeH="0" baseline="0" noProof="0">
                <a:ln>
                  <a:noFill/>
                </a:ln>
                <a:solidFill>
                  <a:srgbClr val="0070AD"/>
                </a:solidFill>
                <a:effectLst/>
                <a:uLnTx/>
                <a:uFillTx/>
                <a:latin typeface="Verdana"/>
                <a:ea typeface="+mn-ea"/>
                <a:cs typeface="Arial" panose="020B0604020202020204" pitchFamily="34" charset="0"/>
              </a:rPr>
              <a:t>global delivery and sourcing</a:t>
            </a:r>
          </a:p>
        </p:txBody>
      </p:sp>
      <p:sp>
        <p:nvSpPr>
          <p:cNvPr id="5" name="Rectangle 26">
            <a:extLst>
              <a:ext uri="{FF2B5EF4-FFF2-40B4-BE49-F238E27FC236}">
                <a16:creationId xmlns:a16="http://schemas.microsoft.com/office/drawing/2014/main" id="{EFF1BA95-5070-4A1F-A8F4-26CAEA475B19}"/>
              </a:ext>
            </a:extLst>
          </p:cNvPr>
          <p:cNvSpPr/>
          <p:nvPr/>
        </p:nvSpPr>
        <p:spPr>
          <a:xfrm>
            <a:off x="7019837" y="2392501"/>
            <a:ext cx="1518308" cy="824841"/>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to do more with less while staying competitive </a:t>
            </a:r>
          </a:p>
        </p:txBody>
      </p:sp>
      <p:sp>
        <p:nvSpPr>
          <p:cNvPr id="6" name="Retângulo 6">
            <a:extLst>
              <a:ext uri="{FF2B5EF4-FFF2-40B4-BE49-F238E27FC236}">
                <a16:creationId xmlns:a16="http://schemas.microsoft.com/office/drawing/2014/main" id="{74C4ED48-62A6-4151-8F51-24F7388DC209}"/>
              </a:ext>
            </a:extLst>
          </p:cNvPr>
          <p:cNvSpPr/>
          <p:nvPr/>
        </p:nvSpPr>
        <p:spPr>
          <a:xfrm>
            <a:off x="6930272" y="1606442"/>
            <a:ext cx="1697439"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2B143D"/>
                </a:solidFill>
                <a:effectLst/>
                <a:uLnTx/>
                <a:uFillTx/>
                <a:latin typeface="Verdana"/>
                <a:ea typeface="+mn-ea"/>
                <a:cs typeface="+mn-cs"/>
              </a:rPr>
              <a:t>Cost Reductions</a:t>
            </a:r>
          </a:p>
        </p:txBody>
      </p:sp>
      <p:sp>
        <p:nvSpPr>
          <p:cNvPr id="7" name="ZoneTexte 45">
            <a:extLst>
              <a:ext uri="{FF2B5EF4-FFF2-40B4-BE49-F238E27FC236}">
                <a16:creationId xmlns:a16="http://schemas.microsoft.com/office/drawing/2014/main" id="{BB995AFA-C160-434B-A7B3-C506EBC7B3C2}"/>
              </a:ext>
            </a:extLst>
          </p:cNvPr>
          <p:cNvSpPr txBox="1"/>
          <p:nvPr/>
        </p:nvSpPr>
        <p:spPr>
          <a:xfrm>
            <a:off x="761052" y="2103130"/>
            <a:ext cx="5686957" cy="914096"/>
          </a:xfrm>
          <a:prstGeom prst="rect">
            <a:avLst/>
          </a:prstGeom>
          <a:noFill/>
        </p:spPr>
        <p:txBody>
          <a:bodyPr wrap="square" lIns="0" tIns="0" rIns="0" bIns="0" rtlCol="0">
            <a:spAutoFit/>
          </a:bodyPr>
          <a:lstStyle/>
          <a:p>
            <a:pPr marL="0" marR="0" lvl="0" indent="0" algn="ctr" defTabSz="914619" rtl="0" eaLnBrk="0" fontAlgn="base" latinLnBrk="0" hangingPunct="0">
              <a:lnSpc>
                <a:spcPct val="85000"/>
              </a:lnSpc>
              <a:spcBef>
                <a:spcPct val="0"/>
              </a:spcBef>
              <a:spcAft>
                <a:spcPts val="600"/>
              </a:spcAft>
              <a:buClrTx/>
              <a:buSzTx/>
              <a:buFontTx/>
              <a:buNone/>
              <a:tabLst/>
              <a:defRPr/>
            </a:pPr>
            <a:r>
              <a:rPr kumimoji="0" lang="en-US" sz="1600" b="0" i="0" u="none" strike="noStrike" kern="0" cap="none" spc="0" normalizeH="0" baseline="0" noProof="0">
                <a:ln>
                  <a:noFill/>
                </a:ln>
                <a:solidFill>
                  <a:prstClr val="black">
                    <a:lumMod val="75000"/>
                    <a:lumOff val="25000"/>
                  </a:prstClr>
                </a:solidFill>
                <a:effectLst/>
                <a:uLnTx/>
                <a:uFillTx/>
                <a:latin typeface="Verdana"/>
                <a:ea typeface="+mn-ea"/>
                <a:cs typeface="+mn-cs"/>
              </a:rPr>
              <a:t>Leveraging the </a:t>
            </a:r>
            <a:r>
              <a:rPr kumimoji="0" lang="en-US" sz="1600" b="1" i="0" u="none" strike="noStrike" kern="0" cap="none" spc="0" normalizeH="0" baseline="0" noProof="0">
                <a:ln>
                  <a:noFill/>
                </a:ln>
                <a:solidFill>
                  <a:srgbClr val="0070AD"/>
                </a:solidFill>
                <a:effectLst/>
                <a:uLnTx/>
                <a:uFillTx/>
                <a:latin typeface="Verdana"/>
                <a:ea typeface="+mn-ea"/>
                <a:cs typeface="+mn-cs"/>
              </a:rPr>
              <a:t>right Talent and the latest Technology</a:t>
            </a:r>
            <a:r>
              <a:rPr kumimoji="0" lang="en-US" sz="1600" b="0" i="0" u="none" strike="noStrike" kern="0" cap="none" spc="0" normalizeH="0" baseline="0" noProof="0">
                <a:ln>
                  <a:noFill/>
                </a:ln>
                <a:solidFill>
                  <a:prstClr val="black"/>
                </a:solidFill>
                <a:effectLst/>
                <a:uLnTx/>
                <a:uFillTx/>
                <a:latin typeface="Verdana"/>
                <a:ea typeface="+mn-ea"/>
                <a:cs typeface="+mn-cs"/>
              </a:rPr>
              <a:t> </a:t>
            </a:r>
            <a:r>
              <a:rPr kumimoji="0" lang="en-US" sz="1600" b="0" i="0" u="none" strike="noStrike" kern="0" cap="none" spc="0" normalizeH="0" baseline="0" noProof="0">
                <a:ln>
                  <a:noFill/>
                </a:ln>
                <a:solidFill>
                  <a:prstClr val="black">
                    <a:lumMod val="75000"/>
                    <a:lumOff val="25000"/>
                  </a:prstClr>
                </a:solidFill>
                <a:effectLst/>
                <a:uLnTx/>
                <a:uFillTx/>
                <a:latin typeface="Verdana"/>
                <a:ea typeface="+mn-ea"/>
                <a:cs typeface="+mn-cs"/>
              </a:rPr>
              <a:t>to deliver you the future. </a:t>
            </a:r>
          </a:p>
          <a:p>
            <a:pPr marL="0" marR="0" lvl="0" indent="0" algn="ctr" defTabSz="914619" rtl="0" eaLnBrk="0" fontAlgn="base" latinLnBrk="0" hangingPunct="0">
              <a:lnSpc>
                <a:spcPct val="85000"/>
              </a:lnSpc>
              <a:spcBef>
                <a:spcPct val="0"/>
              </a:spcBef>
              <a:spcAft>
                <a:spcPts val="600"/>
              </a:spcAft>
              <a:buClrTx/>
              <a:buSzTx/>
              <a:buFontTx/>
              <a:buNone/>
              <a:tabLst/>
              <a:defRPr/>
            </a:pPr>
            <a:r>
              <a:rPr kumimoji="0" lang="en-US" sz="1600" b="0" i="0" u="none" strike="noStrike" kern="0" cap="none" spc="0" normalizeH="0" baseline="0" noProof="0">
                <a:ln>
                  <a:noFill/>
                </a:ln>
                <a:solidFill>
                  <a:prstClr val="black">
                    <a:lumMod val="75000"/>
                    <a:lumOff val="25000"/>
                  </a:prstClr>
                </a:solidFill>
                <a:effectLst/>
                <a:uLnTx/>
                <a:uFillTx/>
                <a:latin typeface="Verdana"/>
                <a:ea typeface="+mn-ea"/>
                <a:cs typeface="+mn-cs"/>
              </a:rPr>
              <a:t>As One Team, we help you become </a:t>
            </a:r>
            <a:r>
              <a:rPr kumimoji="0" lang="en-US" sz="1600" b="1" i="0" u="none" strike="noStrike" kern="0" cap="none" spc="0" normalizeH="0" baseline="0" noProof="0">
                <a:ln>
                  <a:noFill/>
                </a:ln>
                <a:solidFill>
                  <a:srgbClr val="0070AD"/>
                </a:solidFill>
                <a:effectLst/>
                <a:uLnTx/>
                <a:uFillTx/>
                <a:latin typeface="Verdana"/>
                <a:ea typeface="+mn-ea"/>
                <a:cs typeface="+mn-cs"/>
              </a:rPr>
              <a:t>more competitive. Anywhere. Anytime.</a:t>
            </a:r>
          </a:p>
        </p:txBody>
      </p:sp>
      <p:cxnSp>
        <p:nvCxnSpPr>
          <p:cNvPr id="8"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7778991" y="2002620"/>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9" name="Rectangle 26">
            <a:extLst>
              <a:ext uri="{FF2B5EF4-FFF2-40B4-BE49-F238E27FC236}">
                <a16:creationId xmlns:a16="http://schemas.microsoft.com/office/drawing/2014/main" id="{EFF1BA95-5070-4A1F-A8F4-26CAEA475B19}"/>
              </a:ext>
            </a:extLst>
          </p:cNvPr>
          <p:cNvSpPr/>
          <p:nvPr/>
        </p:nvSpPr>
        <p:spPr>
          <a:xfrm>
            <a:off x="8443364" y="2392501"/>
            <a:ext cx="1943764" cy="641714"/>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to improve productivity </a:t>
            </a:r>
            <a:b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br>
            <a: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and compliance</a:t>
            </a:r>
          </a:p>
        </p:txBody>
      </p:sp>
      <p:sp>
        <p:nvSpPr>
          <p:cNvPr id="10" name="Retângulo 6">
            <a:extLst>
              <a:ext uri="{FF2B5EF4-FFF2-40B4-BE49-F238E27FC236}">
                <a16:creationId xmlns:a16="http://schemas.microsoft.com/office/drawing/2014/main" id="{74C4ED48-62A6-4151-8F51-24F7388DC209}"/>
              </a:ext>
            </a:extLst>
          </p:cNvPr>
          <p:cNvSpPr/>
          <p:nvPr/>
        </p:nvSpPr>
        <p:spPr>
          <a:xfrm>
            <a:off x="8566527" y="1606442"/>
            <a:ext cx="1697439"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2B143D"/>
                </a:solidFill>
                <a:effectLst/>
                <a:uLnTx/>
                <a:uFillTx/>
                <a:latin typeface="Verdana"/>
                <a:ea typeface="+mn-ea"/>
                <a:cs typeface="+mn-cs"/>
              </a:rPr>
              <a:t>Streamlined Processes</a:t>
            </a:r>
          </a:p>
        </p:txBody>
      </p:sp>
      <p:cxnSp>
        <p:nvCxnSpPr>
          <p:cNvPr id="11"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9415246" y="2002620"/>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12" name="Rectangle 26">
            <a:extLst>
              <a:ext uri="{FF2B5EF4-FFF2-40B4-BE49-F238E27FC236}">
                <a16:creationId xmlns:a16="http://schemas.microsoft.com/office/drawing/2014/main" id="{EFF1BA95-5070-4A1F-A8F4-26CAEA475B19}"/>
              </a:ext>
            </a:extLst>
          </p:cNvPr>
          <p:cNvSpPr/>
          <p:nvPr/>
        </p:nvSpPr>
        <p:spPr>
          <a:xfrm>
            <a:off x="10479782" y="2392501"/>
            <a:ext cx="1368131" cy="641714"/>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to transform your business</a:t>
            </a:r>
          </a:p>
        </p:txBody>
      </p:sp>
      <p:sp>
        <p:nvSpPr>
          <p:cNvPr id="13" name="Retângulo 6">
            <a:extLst>
              <a:ext uri="{FF2B5EF4-FFF2-40B4-BE49-F238E27FC236}">
                <a16:creationId xmlns:a16="http://schemas.microsoft.com/office/drawing/2014/main" id="{74C4ED48-62A6-4151-8F51-24F7388DC209}"/>
              </a:ext>
            </a:extLst>
          </p:cNvPr>
          <p:cNvSpPr/>
          <p:nvPr/>
        </p:nvSpPr>
        <p:spPr>
          <a:xfrm>
            <a:off x="10315128" y="1729552"/>
            <a:ext cx="1697439"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2B143D"/>
                </a:solidFill>
                <a:effectLst/>
                <a:uLnTx/>
                <a:uFillTx/>
                <a:latin typeface="Verdana"/>
                <a:ea typeface="+mn-ea"/>
                <a:cs typeface="+mn-cs"/>
              </a:rPr>
              <a:t>Innovation</a:t>
            </a:r>
          </a:p>
        </p:txBody>
      </p:sp>
      <p:cxnSp>
        <p:nvCxnSpPr>
          <p:cNvPr id="14"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11163847" y="2002620"/>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15" name="Rectangle 26">
            <a:extLst>
              <a:ext uri="{FF2B5EF4-FFF2-40B4-BE49-F238E27FC236}">
                <a16:creationId xmlns:a16="http://schemas.microsoft.com/office/drawing/2014/main" id="{EFF1BA95-5070-4A1F-A8F4-26CAEA475B19}"/>
              </a:ext>
            </a:extLst>
          </p:cNvPr>
          <p:cNvSpPr/>
          <p:nvPr/>
        </p:nvSpPr>
        <p:spPr>
          <a:xfrm>
            <a:off x="6888000" y="4730264"/>
            <a:ext cx="1781983" cy="1033616"/>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to improve quality and predictability </a:t>
            </a:r>
            <a:b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br>
            <a: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with the latest technology </a:t>
            </a:r>
          </a:p>
        </p:txBody>
      </p:sp>
      <p:sp>
        <p:nvSpPr>
          <p:cNvPr id="16" name="Retângulo 6">
            <a:extLst>
              <a:ext uri="{FF2B5EF4-FFF2-40B4-BE49-F238E27FC236}">
                <a16:creationId xmlns:a16="http://schemas.microsoft.com/office/drawing/2014/main" id="{74C4ED48-62A6-4151-8F51-24F7388DC209}"/>
              </a:ext>
            </a:extLst>
          </p:cNvPr>
          <p:cNvSpPr/>
          <p:nvPr/>
        </p:nvSpPr>
        <p:spPr>
          <a:xfrm>
            <a:off x="6930272" y="3944205"/>
            <a:ext cx="1697439"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2B143D"/>
                </a:solidFill>
                <a:effectLst/>
                <a:uLnTx/>
                <a:uFillTx/>
                <a:latin typeface="Verdana"/>
                <a:ea typeface="+mn-ea"/>
                <a:cs typeface="+mn-cs"/>
              </a:rPr>
              <a:t>Competitive Advantage</a:t>
            </a:r>
          </a:p>
        </p:txBody>
      </p:sp>
      <p:cxnSp>
        <p:nvCxnSpPr>
          <p:cNvPr id="17"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7778991" y="4340383"/>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18" name="Rectangle 26">
            <a:extLst>
              <a:ext uri="{FF2B5EF4-FFF2-40B4-BE49-F238E27FC236}">
                <a16:creationId xmlns:a16="http://schemas.microsoft.com/office/drawing/2014/main" id="{EFF1BA95-5070-4A1F-A8F4-26CAEA475B19}"/>
              </a:ext>
            </a:extLst>
          </p:cNvPr>
          <p:cNvSpPr/>
          <p:nvPr/>
        </p:nvSpPr>
        <p:spPr>
          <a:xfrm>
            <a:off x="10384758" y="4730264"/>
            <a:ext cx="1558178" cy="1007968"/>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to drive agility and cut time-to-market with new ways of working </a:t>
            </a:r>
          </a:p>
        </p:txBody>
      </p:sp>
      <p:sp>
        <p:nvSpPr>
          <p:cNvPr id="19" name="Retângulo 6">
            <a:extLst>
              <a:ext uri="{FF2B5EF4-FFF2-40B4-BE49-F238E27FC236}">
                <a16:creationId xmlns:a16="http://schemas.microsoft.com/office/drawing/2014/main" id="{74C4ED48-62A6-4151-8F51-24F7388DC209}"/>
              </a:ext>
            </a:extLst>
          </p:cNvPr>
          <p:cNvSpPr/>
          <p:nvPr/>
        </p:nvSpPr>
        <p:spPr>
          <a:xfrm>
            <a:off x="10315128" y="4067315"/>
            <a:ext cx="1697439"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2B143D"/>
                </a:solidFill>
                <a:effectLst/>
                <a:uLnTx/>
                <a:uFillTx/>
                <a:latin typeface="Verdana"/>
                <a:ea typeface="+mn-ea"/>
                <a:cs typeface="+mn-cs"/>
              </a:rPr>
              <a:t>Automation</a:t>
            </a:r>
          </a:p>
        </p:txBody>
      </p:sp>
      <p:cxnSp>
        <p:nvCxnSpPr>
          <p:cNvPr id="20"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11163847" y="4340383"/>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21" name="Rectangle 26">
            <a:extLst>
              <a:ext uri="{FF2B5EF4-FFF2-40B4-BE49-F238E27FC236}">
                <a16:creationId xmlns:a16="http://schemas.microsoft.com/office/drawing/2014/main" id="{EFF1BA95-5070-4A1F-A8F4-26CAEA475B19}"/>
              </a:ext>
            </a:extLst>
          </p:cNvPr>
          <p:cNvSpPr/>
          <p:nvPr/>
        </p:nvSpPr>
        <p:spPr>
          <a:xfrm>
            <a:off x="8662107" y="4730264"/>
            <a:ext cx="1506279" cy="641714"/>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200"/>
              </a:spcAft>
              <a:buClrTx/>
              <a:buSzTx/>
              <a:buFontTx/>
              <a:buNone/>
              <a:tabLst/>
              <a:defRPr/>
            </a:pPr>
            <a:r>
              <a:rPr kumimoji="0" lang="en-US" sz="1400" b="0" i="0" u="none" strike="noStrike" kern="0" cap="none" spc="0" normalizeH="0" baseline="0" noProof="0">
                <a:ln>
                  <a:noFill/>
                </a:ln>
                <a:solidFill>
                  <a:prstClr val="black">
                    <a:lumMod val="75000"/>
                    <a:lumOff val="25000"/>
                  </a:prstClr>
                </a:solidFill>
                <a:effectLst/>
                <a:uLnTx/>
                <a:uFillTx/>
                <a:latin typeface="Verdana"/>
                <a:ea typeface="+mn-ea"/>
                <a:cs typeface="Arial" panose="020B0604020202020204" pitchFamily="34" charset="0"/>
              </a:rPr>
              <a:t>with solutions that expand your business </a:t>
            </a:r>
          </a:p>
        </p:txBody>
      </p:sp>
      <p:sp>
        <p:nvSpPr>
          <p:cNvPr id="22" name="Retângulo 6">
            <a:extLst>
              <a:ext uri="{FF2B5EF4-FFF2-40B4-BE49-F238E27FC236}">
                <a16:creationId xmlns:a16="http://schemas.microsoft.com/office/drawing/2014/main" id="{74C4ED48-62A6-4151-8F51-24F7388DC209}"/>
              </a:ext>
            </a:extLst>
          </p:cNvPr>
          <p:cNvSpPr/>
          <p:nvPr/>
        </p:nvSpPr>
        <p:spPr>
          <a:xfrm>
            <a:off x="8566527" y="4067316"/>
            <a:ext cx="1697439"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2B143D"/>
                </a:solidFill>
                <a:effectLst/>
                <a:uLnTx/>
                <a:uFillTx/>
                <a:latin typeface="Verdana"/>
                <a:ea typeface="+mn-ea"/>
                <a:cs typeface="+mn-cs"/>
              </a:rPr>
              <a:t>Growth</a:t>
            </a:r>
          </a:p>
        </p:txBody>
      </p:sp>
      <p:cxnSp>
        <p:nvCxnSpPr>
          <p:cNvPr id="23" name="Conector reto 49">
            <a:extLst>
              <a:ext uri="{FF2B5EF4-FFF2-40B4-BE49-F238E27FC236}">
                <a16:creationId xmlns:a16="http://schemas.microsoft.com/office/drawing/2014/main" id="{B5AC0907-9015-41E2-856B-394C5B90C7B7}"/>
              </a:ext>
            </a:extLst>
          </p:cNvPr>
          <p:cNvCxnSpPr>
            <a:cxnSpLocks/>
          </p:cNvCxnSpPr>
          <p:nvPr/>
        </p:nvCxnSpPr>
        <p:spPr>
          <a:xfrm rot="5400000" flipV="1">
            <a:off x="9415246" y="4340383"/>
            <a:ext cx="0" cy="5334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665A5A3-A4EB-4995-B1F0-C1C29241CA4B}"/>
              </a:ext>
            </a:extLst>
          </p:cNvPr>
          <p:cNvPicPr>
            <a:picLocks noChangeAspect="1"/>
          </p:cNvPicPr>
          <p:nvPr/>
        </p:nvPicPr>
        <p:blipFill rotWithShape="1">
          <a:blip r:embed="rId3">
            <a:extLst>
              <a:ext uri="{28A0092B-C50C-407E-A947-70E740481C1C}">
                <a14:useLocalDpi xmlns:a14="http://schemas.microsoft.com/office/drawing/2010/main" val="0"/>
              </a:ext>
            </a:extLst>
          </a:blip>
          <a:srcRect l="8061" r="4612"/>
          <a:stretch/>
        </p:blipFill>
        <p:spPr>
          <a:xfrm>
            <a:off x="889565" y="2880897"/>
            <a:ext cx="5429931" cy="3498434"/>
          </a:xfrm>
          <a:prstGeom prst="rect">
            <a:avLst/>
          </a:prstGeom>
        </p:spPr>
      </p:pic>
    </p:spTree>
    <p:extLst>
      <p:ext uri="{BB962C8B-B14F-4D97-AF65-F5344CB8AC3E}">
        <p14:creationId xmlns:p14="http://schemas.microsoft.com/office/powerpoint/2010/main" val="126161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6" presetClass="entr" presetSubtype="37" fill="hold" nodeType="withEffect">
                                  <p:stCondLst>
                                    <p:cond delay="500"/>
                                  </p:stCondLst>
                                  <p:childTnLst>
                                    <p:set>
                                      <p:cBhvr>
                                        <p:cTn id="34" dur="1" fill="hold">
                                          <p:stCondLst>
                                            <p:cond delay="0"/>
                                          </p:stCondLst>
                                        </p:cTn>
                                        <p:tgtEl>
                                          <p:spTgt spid="8"/>
                                        </p:tgtEl>
                                        <p:attrNameLst>
                                          <p:attrName>style.visibility</p:attrName>
                                        </p:attrNameLst>
                                      </p:cBhvr>
                                      <p:to>
                                        <p:strVal val="visible"/>
                                      </p:to>
                                    </p:set>
                                    <p:animEffect transition="in" filter="barn(outVertical)">
                                      <p:cBhvr>
                                        <p:cTn id="35" dur="500"/>
                                        <p:tgtEl>
                                          <p:spTgt spid="8"/>
                                        </p:tgtEl>
                                      </p:cBhvr>
                                    </p:animEffect>
                                  </p:childTnLst>
                                </p:cTn>
                              </p:par>
                              <p:par>
                                <p:cTn id="36" presetID="16" presetClass="entr" presetSubtype="37" fill="hold" nodeType="with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barn(outVertical)">
                                      <p:cBhvr>
                                        <p:cTn id="38" dur="500"/>
                                        <p:tgtEl>
                                          <p:spTgt spid="11"/>
                                        </p:tgtEl>
                                      </p:cBhvr>
                                    </p:animEffect>
                                  </p:childTnLst>
                                </p:cTn>
                              </p:par>
                              <p:par>
                                <p:cTn id="39" presetID="16" presetClass="entr" presetSubtype="37" fill="hold" nodeType="withEffect">
                                  <p:stCondLst>
                                    <p:cond delay="500"/>
                                  </p:stCondLst>
                                  <p:childTnLst>
                                    <p:set>
                                      <p:cBhvr>
                                        <p:cTn id="40" dur="1" fill="hold">
                                          <p:stCondLst>
                                            <p:cond delay="0"/>
                                          </p:stCondLst>
                                        </p:cTn>
                                        <p:tgtEl>
                                          <p:spTgt spid="17"/>
                                        </p:tgtEl>
                                        <p:attrNameLst>
                                          <p:attrName>style.visibility</p:attrName>
                                        </p:attrNameLst>
                                      </p:cBhvr>
                                      <p:to>
                                        <p:strVal val="visible"/>
                                      </p:to>
                                    </p:set>
                                    <p:animEffect transition="in" filter="barn(outVertical)">
                                      <p:cBhvr>
                                        <p:cTn id="41" dur="500"/>
                                        <p:tgtEl>
                                          <p:spTgt spid="17"/>
                                        </p:tgtEl>
                                      </p:cBhvr>
                                    </p:animEffect>
                                  </p:childTnLst>
                                </p:cTn>
                              </p:par>
                              <p:par>
                                <p:cTn id="42" presetID="16" presetClass="entr" presetSubtype="37" fill="hold" nodeType="withEffect">
                                  <p:stCondLst>
                                    <p:cond delay="500"/>
                                  </p:stCondLst>
                                  <p:childTnLst>
                                    <p:set>
                                      <p:cBhvr>
                                        <p:cTn id="43" dur="1" fill="hold">
                                          <p:stCondLst>
                                            <p:cond delay="0"/>
                                          </p:stCondLst>
                                        </p:cTn>
                                        <p:tgtEl>
                                          <p:spTgt spid="14"/>
                                        </p:tgtEl>
                                        <p:attrNameLst>
                                          <p:attrName>style.visibility</p:attrName>
                                        </p:attrNameLst>
                                      </p:cBhvr>
                                      <p:to>
                                        <p:strVal val="visible"/>
                                      </p:to>
                                    </p:set>
                                    <p:animEffect transition="in" filter="barn(outVertical)">
                                      <p:cBhvr>
                                        <p:cTn id="44" dur="500"/>
                                        <p:tgtEl>
                                          <p:spTgt spid="14"/>
                                        </p:tgtEl>
                                      </p:cBhvr>
                                    </p:animEffect>
                                  </p:childTnLst>
                                </p:cTn>
                              </p:par>
                              <p:par>
                                <p:cTn id="45" presetID="16" presetClass="entr" presetSubtype="37" fill="hold" nodeType="withEffect">
                                  <p:stCondLst>
                                    <p:cond delay="500"/>
                                  </p:stCondLst>
                                  <p:childTnLst>
                                    <p:set>
                                      <p:cBhvr>
                                        <p:cTn id="46" dur="1" fill="hold">
                                          <p:stCondLst>
                                            <p:cond delay="0"/>
                                          </p:stCondLst>
                                        </p:cTn>
                                        <p:tgtEl>
                                          <p:spTgt spid="20"/>
                                        </p:tgtEl>
                                        <p:attrNameLst>
                                          <p:attrName>style.visibility</p:attrName>
                                        </p:attrNameLst>
                                      </p:cBhvr>
                                      <p:to>
                                        <p:strVal val="visible"/>
                                      </p:to>
                                    </p:set>
                                    <p:animEffect transition="in" filter="barn(outVertical)">
                                      <p:cBhvr>
                                        <p:cTn id="47" dur="500"/>
                                        <p:tgtEl>
                                          <p:spTgt spid="20"/>
                                        </p:tgtEl>
                                      </p:cBhvr>
                                    </p:animEffect>
                                  </p:childTnLst>
                                </p:cTn>
                              </p:par>
                              <p:par>
                                <p:cTn id="48" presetID="16" presetClass="entr" presetSubtype="37" fill="hold" nodeType="withEffect">
                                  <p:stCondLst>
                                    <p:cond delay="500"/>
                                  </p:stCondLst>
                                  <p:childTnLst>
                                    <p:set>
                                      <p:cBhvr>
                                        <p:cTn id="49" dur="1" fill="hold">
                                          <p:stCondLst>
                                            <p:cond delay="0"/>
                                          </p:stCondLst>
                                        </p:cTn>
                                        <p:tgtEl>
                                          <p:spTgt spid="23"/>
                                        </p:tgtEl>
                                        <p:attrNameLst>
                                          <p:attrName>style.visibility</p:attrName>
                                        </p:attrNameLst>
                                      </p:cBhvr>
                                      <p:to>
                                        <p:strVal val="visible"/>
                                      </p:to>
                                    </p:set>
                                    <p:animEffect transition="in" filter="barn(outVertical)">
                                      <p:cBhvr>
                                        <p:cTn id="50" dur="500"/>
                                        <p:tgtEl>
                                          <p:spTgt spid="23"/>
                                        </p:tgtEl>
                                      </p:cBhvr>
                                    </p:animEffect>
                                  </p:childTnLst>
                                </p:cTn>
                              </p:par>
                              <p:par>
                                <p:cTn id="51" presetID="10" presetClass="entr" presetSubtype="0" fill="hold" grpId="0" nodeType="withEffect">
                                  <p:stCondLst>
                                    <p:cond delay="75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75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75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75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P spid="10" grpId="0"/>
      <p:bldP spid="12" grpId="0"/>
      <p:bldP spid="13" grpId="0"/>
      <p:bldP spid="15" grpId="0"/>
      <p:bldP spid="16" grpId="0"/>
      <p:bldP spid="18" grpId="0"/>
      <p:bldP spid="19"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13">
            <a:extLst>
              <a:ext uri="{FF2B5EF4-FFF2-40B4-BE49-F238E27FC236}">
                <a16:creationId xmlns:a16="http://schemas.microsoft.com/office/drawing/2014/main" id="{BC30579A-A51E-47FA-A2C3-38C783D6CAAB}"/>
              </a:ext>
            </a:extLst>
          </p:cNvPr>
          <p:cNvPicPr>
            <a:picLocks noChangeAspect="1"/>
          </p:cNvPicPr>
          <p:nvPr/>
        </p:nvPicPr>
        <p:blipFill>
          <a:blip r:embed="rId3">
            <a:extLst>
              <a:ext uri="{96DAC541-7B7A-43D3-8B79-37D633B846F1}">
                <asvg:svgBlip xmlns:asvg="http://schemas.microsoft.com/office/drawing/2016/SVG/main" r:embed="rId4"/>
              </a:ext>
            </a:extLst>
          </a:blip>
          <a:srcRect t="20875"/>
          <a:stretch>
            <a:fillRect/>
          </a:stretch>
        </p:blipFill>
        <p:spPr>
          <a:xfrm rot="5280000">
            <a:off x="9129182" y="838425"/>
            <a:ext cx="6723351" cy="5493378"/>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2" name="Title 1"/>
          <p:cNvSpPr>
            <a:spLocks noGrp="1"/>
          </p:cNvSpPr>
          <p:nvPr>
            <p:ph type="title"/>
          </p:nvPr>
        </p:nvSpPr>
        <p:spPr>
          <a:xfrm>
            <a:off x="307968" y="39213"/>
            <a:ext cx="11125236" cy="1104900"/>
          </a:xfrm>
        </p:spPr>
        <p:txBody>
          <a:bodyPr/>
          <a:lstStyle/>
          <a:p>
            <a:r>
              <a:rPr lang="en-US" dirty="0">
                <a:latin typeface="+mn-lt"/>
              </a:rPr>
              <a:t>Market recognitions</a:t>
            </a:r>
          </a:p>
        </p:txBody>
      </p:sp>
      <p:cxnSp>
        <p:nvCxnSpPr>
          <p:cNvPr id="40" name="Straight Connector 39"/>
          <p:cNvCxnSpPr>
            <a:cxnSpLocks/>
            <a:stCxn id="46" idx="6"/>
          </p:cNvCxnSpPr>
          <p:nvPr/>
        </p:nvCxnSpPr>
        <p:spPr>
          <a:xfrm flipV="1">
            <a:off x="749317" y="4001447"/>
            <a:ext cx="9379131" cy="7536"/>
          </a:xfrm>
          <a:prstGeom prst="line">
            <a:avLst/>
          </a:prstGeom>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595354" y="4168731"/>
            <a:ext cx="2012814" cy="1588127"/>
          </a:xfrm>
          <a:prstGeom prst="rect">
            <a:avLst/>
          </a:prstGeom>
        </p:spPr>
        <p:txBody>
          <a:bodyPr wrap="square">
            <a:spAutoFit/>
          </a:bodyPr>
          <a:lstStyle/>
          <a:p>
            <a:pPr lvl="0" defTabSz="914616">
              <a:lnSpc>
                <a:spcPct val="90000"/>
              </a:lnSpc>
              <a:buClr>
                <a:srgbClr val="0098CC"/>
              </a:buClr>
              <a:defRPr/>
            </a:pPr>
            <a:r>
              <a:rPr lang="en-US" sz="1400" b="1" kern="0" dirty="0">
                <a:solidFill>
                  <a:srgbClr val="0097CC"/>
                </a:solidFill>
                <a:cs typeface="Arial" panose="020B0604020202020204" pitchFamily="34" charset="0"/>
              </a:rPr>
              <a:t>As a </a:t>
            </a:r>
            <a:r>
              <a:rPr kumimoji="0" lang="en-US" sz="1400" b="1" i="0" u="none" strike="noStrike" kern="0" cap="none" spc="0" normalizeH="0" baseline="0" noProof="0" dirty="0">
                <a:ln>
                  <a:noFill/>
                </a:ln>
                <a:solidFill>
                  <a:srgbClr val="0097CC"/>
                </a:solidFill>
                <a:effectLst/>
                <a:uLnTx/>
                <a:uFillTx/>
                <a:ea typeface="+mn-ea"/>
                <a:cs typeface="Arial" panose="020B0604020202020204" pitchFamily="34" charset="0"/>
              </a:rPr>
              <a:t>Leader </a:t>
            </a:r>
            <a:br>
              <a:rPr kumimoji="0" lang="en-US" sz="1400" b="1" i="0" u="none" strike="noStrike" kern="0" cap="none" spc="0" normalizeH="0" baseline="0" noProof="0" dirty="0">
                <a:ln>
                  <a:noFill/>
                </a:ln>
                <a:solidFill>
                  <a:srgbClr val="691C7C"/>
                </a:solidFill>
                <a:effectLst/>
                <a:uLnTx/>
                <a:uFillTx/>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ea typeface="+mn-ea"/>
                <a:cs typeface="Arial" panose="020B0604020202020204" pitchFamily="34" charset="0"/>
              </a:rPr>
              <a:t>in</a:t>
            </a:r>
            <a:r>
              <a:rPr kumimoji="0" lang="en-US" sz="1400" b="1" i="0" u="none" strike="noStrike" kern="0" cap="none" spc="0" normalizeH="0" baseline="0" noProof="0" dirty="0">
                <a:ln>
                  <a:noFill/>
                </a:ln>
                <a:solidFill>
                  <a:srgbClr val="691C7C"/>
                </a:solidFill>
                <a:effectLst/>
                <a:uLnTx/>
                <a:uFillTx/>
                <a:ea typeface="+mn-ea"/>
                <a:cs typeface="Arial" panose="020B0604020202020204" pitchFamily="34" charset="0"/>
              </a:rPr>
              <a:t> </a:t>
            </a:r>
            <a:r>
              <a:rPr lang="en-US" sz="1400" b="0" kern="0" dirty="0">
                <a:solidFill>
                  <a:srgbClr val="324146"/>
                </a:solidFill>
                <a:cs typeface="Arial" panose="020B0604020202020204" pitchFamily="34" charset="0"/>
              </a:rPr>
              <a:t>the Gartner Magic Quadrant for SAP Application Services, Worldwide</a:t>
            </a:r>
          </a:p>
          <a:p>
            <a:pPr lvl="0" defTabSz="914616">
              <a:lnSpc>
                <a:spcPct val="90000"/>
              </a:lnSpc>
              <a:buClr>
                <a:srgbClr val="0098CC"/>
              </a:buClr>
              <a:defRPr/>
            </a:pPr>
            <a:r>
              <a:rPr lang="en-US" sz="1400" b="0" kern="0" dirty="0">
                <a:solidFill>
                  <a:srgbClr val="324146"/>
                </a:solidFill>
                <a:cs typeface="Arial" panose="020B0604020202020204" pitchFamily="34" charset="0"/>
              </a:rPr>
              <a:t>(Feb. 2018)</a:t>
            </a:r>
          </a:p>
          <a:p>
            <a:pPr lvl="0" defTabSz="914616">
              <a:lnSpc>
                <a:spcPct val="90000"/>
              </a:lnSpc>
              <a:buClr>
                <a:srgbClr val="0098CC"/>
              </a:buClr>
              <a:defRPr/>
            </a:pPr>
            <a:endParaRPr lang="en-US" sz="1400" kern="0" dirty="0">
              <a:solidFill>
                <a:srgbClr val="324146"/>
              </a:solidFill>
              <a:cs typeface="Arial" panose="020B0604020202020204" pitchFamily="34" charset="0"/>
            </a:endParaRPr>
          </a:p>
          <a:p>
            <a:pPr lvl="0" defTabSz="914616">
              <a:lnSpc>
                <a:spcPct val="90000"/>
              </a:lnSpc>
              <a:buClr>
                <a:srgbClr val="0098CC"/>
              </a:buClr>
              <a:defRPr/>
            </a:pPr>
            <a:endParaRPr kumimoji="0" lang="en-US" sz="1000" b="0" i="0" u="none" strike="noStrike" kern="0" cap="none" spc="0" normalizeH="0" baseline="0" noProof="0" dirty="0">
              <a:ln>
                <a:noFill/>
              </a:ln>
              <a:solidFill>
                <a:schemeClr val="tx2"/>
              </a:solidFill>
              <a:effectLst/>
              <a:uLnTx/>
              <a:uFillTx/>
              <a:cs typeface="Arial" panose="020B0604020202020204" pitchFamily="34" charset="0"/>
            </a:endParaRPr>
          </a:p>
        </p:txBody>
      </p:sp>
      <p:sp>
        <p:nvSpPr>
          <p:cNvPr id="44" name="Rectangle 43"/>
          <p:cNvSpPr/>
          <p:nvPr/>
        </p:nvSpPr>
        <p:spPr>
          <a:xfrm>
            <a:off x="3215680" y="1740846"/>
            <a:ext cx="2274920" cy="1557349"/>
          </a:xfrm>
          <a:prstGeom prst="rect">
            <a:avLst/>
          </a:prstGeom>
        </p:spPr>
        <p:txBody>
          <a:bodyPr wrap="square">
            <a:spAutoFit/>
          </a:bodyPr>
          <a:lstStyle/>
          <a:p>
            <a:pPr lvl="0" defTabSz="914616">
              <a:lnSpc>
                <a:spcPct val="85000"/>
              </a:lnSpc>
              <a:buClr>
                <a:srgbClr val="0098CC"/>
              </a:buClr>
              <a:defRPr/>
            </a:pPr>
            <a:r>
              <a:rPr kumimoji="0" lang="en-US" sz="1400" b="1" i="0" u="none" strike="noStrike" kern="0" cap="none" spc="0" normalizeH="0" baseline="0" noProof="0" dirty="0">
                <a:ln>
                  <a:noFill/>
                </a:ln>
                <a:solidFill>
                  <a:srgbClr val="0097CC"/>
                </a:solidFill>
                <a:effectLst/>
                <a:uLnTx/>
                <a:uFillTx/>
                <a:ea typeface="+mn-ea"/>
                <a:cs typeface="Arial" panose="020B0604020202020204" pitchFamily="34" charset="0"/>
              </a:rPr>
              <a:t>As a Leader</a:t>
            </a:r>
            <a:br>
              <a:rPr kumimoji="0" lang="en-US" sz="1400" b="1" i="0" u="none" strike="noStrike" kern="0" cap="none" spc="0" normalizeH="0" baseline="0" noProof="0" dirty="0">
                <a:ln>
                  <a:noFill/>
                </a:ln>
                <a:solidFill>
                  <a:srgbClr val="691C7C"/>
                </a:solidFill>
                <a:effectLst/>
                <a:uLnTx/>
                <a:uFillTx/>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cs typeface="Arial" panose="020B0604020202020204" pitchFamily="34" charset="0"/>
              </a:rPr>
              <a:t>in </a:t>
            </a:r>
            <a:r>
              <a:rPr lang="en-US" sz="1400" b="0" kern="0" dirty="0">
                <a:solidFill>
                  <a:srgbClr val="324146"/>
                </a:solidFill>
                <a:cs typeface="Arial" panose="020B0604020202020204" pitchFamily="34" charset="0"/>
              </a:rPr>
              <a:t>the Gartner Magic Quadrant for CRM and Customer Experience Implementation Services, Worldwide</a:t>
            </a:r>
          </a:p>
          <a:p>
            <a:pPr lvl="0" defTabSz="914616">
              <a:lnSpc>
                <a:spcPct val="85000"/>
              </a:lnSpc>
              <a:buClr>
                <a:srgbClr val="0098CC"/>
              </a:buClr>
              <a:defRPr/>
            </a:pPr>
            <a:r>
              <a:rPr lang="en-US" sz="1400" b="0" kern="0" dirty="0">
                <a:solidFill>
                  <a:srgbClr val="324146"/>
                </a:solidFill>
                <a:cs typeface="Arial" panose="020B0604020202020204" pitchFamily="34" charset="0"/>
              </a:rPr>
              <a:t>(</a:t>
            </a:r>
            <a:r>
              <a:rPr kumimoji="0" lang="en-US" sz="1400" b="0" i="0" u="none" strike="noStrike" kern="0" cap="none" spc="0" normalizeH="0" baseline="0" noProof="0" dirty="0">
                <a:ln>
                  <a:noFill/>
                </a:ln>
                <a:solidFill>
                  <a:srgbClr val="324146"/>
                </a:solidFill>
                <a:effectLst/>
                <a:uLnTx/>
                <a:uFillTx/>
                <a:cs typeface="Arial" panose="020B0604020202020204" pitchFamily="34" charset="0"/>
              </a:rPr>
              <a:t>Jan. </a:t>
            </a:r>
            <a:r>
              <a:rPr lang="en-US" sz="1400" b="0" kern="0" dirty="0">
                <a:solidFill>
                  <a:srgbClr val="324146"/>
                </a:solidFill>
                <a:cs typeface="Arial" panose="020B0604020202020204" pitchFamily="34" charset="0"/>
              </a:rPr>
              <a:t>2018)</a:t>
            </a:r>
          </a:p>
          <a:p>
            <a:pPr lvl="0" defTabSz="914616">
              <a:lnSpc>
                <a:spcPct val="85000"/>
              </a:lnSpc>
              <a:buClr>
                <a:srgbClr val="0098CC"/>
              </a:buClr>
              <a:defRPr/>
            </a:pPr>
            <a:endParaRPr lang="en-US" sz="1400" kern="0" dirty="0">
              <a:solidFill>
                <a:srgbClr val="324146"/>
              </a:solidFill>
              <a:cs typeface="Arial" panose="020B0604020202020204" pitchFamily="34" charset="0"/>
            </a:endParaRPr>
          </a:p>
        </p:txBody>
      </p:sp>
      <p:sp>
        <p:nvSpPr>
          <p:cNvPr id="46" name="Elipse 39"/>
          <p:cNvSpPr/>
          <p:nvPr/>
        </p:nvSpPr>
        <p:spPr>
          <a:xfrm>
            <a:off x="454306" y="3861477"/>
            <a:ext cx="295011" cy="295011"/>
          </a:xfrm>
          <a:prstGeom prst="ellipse">
            <a:avLst/>
          </a:prstGeom>
          <a:solidFill>
            <a:srgbClr val="12AB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sp>
        <p:nvSpPr>
          <p:cNvPr id="47" name="CaixaDeTexto 26"/>
          <p:cNvSpPr txBox="1"/>
          <p:nvPr/>
        </p:nvSpPr>
        <p:spPr>
          <a:xfrm>
            <a:off x="50598" y="4156488"/>
            <a:ext cx="1119671"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1" i="0" u="none" strike="noStrike" kern="0" cap="none" spc="0" normalizeH="0" baseline="0" noProof="0">
                <a:ln>
                  <a:noFill/>
                </a:ln>
                <a:solidFill>
                  <a:srgbClr val="0098CC"/>
                </a:solidFill>
                <a:effectLst/>
                <a:uLnTx/>
                <a:uFillTx/>
                <a:ea typeface="Segoe UI" panose="020B0502040204020203" pitchFamily="34" charset="0"/>
                <a:cs typeface="Arial" panose="020B0604020202020204" pitchFamily="34" charset="0"/>
              </a:rPr>
              <a:t>2018</a:t>
            </a:r>
            <a:endParaRPr kumimoji="0" lang="en-US" sz="2400" b="0" i="0" u="none" strike="noStrike" kern="0" cap="none" spc="0" normalizeH="0" baseline="0" noProof="0">
              <a:ln>
                <a:noFill/>
              </a:ln>
              <a:solidFill>
                <a:srgbClr val="0098CC"/>
              </a:solidFill>
              <a:effectLst/>
              <a:uLnTx/>
              <a:uFillTx/>
              <a:ea typeface="Segoe UI" panose="020B0502040204020203" pitchFamily="34" charset="0"/>
              <a:cs typeface="Arial" panose="020B0604020202020204" pitchFamily="34" charset="0"/>
            </a:endParaRPr>
          </a:p>
        </p:txBody>
      </p:sp>
      <p:sp>
        <p:nvSpPr>
          <p:cNvPr id="48" name="CaixaDeTexto 26"/>
          <p:cNvSpPr txBox="1"/>
          <p:nvPr/>
        </p:nvSpPr>
        <p:spPr>
          <a:xfrm>
            <a:off x="8124440" y="4172886"/>
            <a:ext cx="1119671"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1" i="0" u="none" strike="noStrike" kern="0" cap="none" spc="0" normalizeH="0" baseline="0" noProof="0">
                <a:ln>
                  <a:noFill/>
                </a:ln>
                <a:solidFill>
                  <a:srgbClr val="FF6327"/>
                </a:solidFill>
                <a:effectLst/>
                <a:uLnTx/>
                <a:uFillTx/>
                <a:ea typeface="Segoe UI" panose="020B0502040204020203" pitchFamily="34" charset="0"/>
                <a:cs typeface="Arial" panose="020B0604020202020204" pitchFamily="34" charset="0"/>
              </a:rPr>
              <a:t>2017</a:t>
            </a:r>
            <a:endParaRPr kumimoji="0" lang="en-US" sz="2400" b="0" i="0" u="none" strike="noStrike" kern="0" cap="none" spc="0" normalizeH="0" baseline="0" noProof="0">
              <a:ln>
                <a:noFill/>
              </a:ln>
              <a:solidFill>
                <a:srgbClr val="FF6327"/>
              </a:solidFill>
              <a:effectLst/>
              <a:uLnTx/>
              <a:uFillTx/>
              <a:ea typeface="Segoe UI" panose="020B0502040204020203" pitchFamily="34" charset="0"/>
              <a:cs typeface="Arial" panose="020B0604020202020204" pitchFamily="34" charset="0"/>
            </a:endParaRPr>
          </a:p>
        </p:txBody>
      </p:sp>
      <p:grpSp>
        <p:nvGrpSpPr>
          <p:cNvPr id="49" name="Group 48"/>
          <p:cNvGrpSpPr/>
          <p:nvPr/>
        </p:nvGrpSpPr>
        <p:grpSpPr>
          <a:xfrm>
            <a:off x="1144299" y="3925410"/>
            <a:ext cx="144000" cy="2304000"/>
            <a:chOff x="1196188" y="3830091"/>
            <a:chExt cx="133663" cy="2071752"/>
          </a:xfrm>
        </p:grpSpPr>
        <p:sp>
          <p:nvSpPr>
            <p:cNvPr id="50"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cxnSp>
          <p:nvCxnSpPr>
            <p:cNvPr id="51" name="Straight Connector 50"/>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5375936" y="3925410"/>
            <a:ext cx="144000" cy="2304000"/>
            <a:chOff x="2368888" y="3830091"/>
            <a:chExt cx="133663" cy="2071752"/>
          </a:xfrm>
        </p:grpSpPr>
        <p:sp>
          <p:nvSpPr>
            <p:cNvPr id="72" name="Elipse 39"/>
            <p:cNvSpPr/>
            <p:nvPr/>
          </p:nvSpPr>
          <p:spPr>
            <a:xfrm>
              <a:off x="23688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cxnSp>
          <p:nvCxnSpPr>
            <p:cNvPr id="73" name="Straight Connector 72"/>
            <p:cNvCxnSpPr/>
            <p:nvPr/>
          </p:nvCxnSpPr>
          <p:spPr>
            <a:xfrm flipV="1">
              <a:off x="24376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sp>
        <p:nvSpPr>
          <p:cNvPr id="82" name="Elipse 39"/>
          <p:cNvSpPr/>
          <p:nvPr/>
        </p:nvSpPr>
        <p:spPr>
          <a:xfrm>
            <a:off x="8504770" y="3834020"/>
            <a:ext cx="295011" cy="295011"/>
          </a:xfrm>
          <a:prstGeom prst="ellipse">
            <a:avLst/>
          </a:prstGeom>
          <a:solidFill>
            <a:srgbClr val="FF632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grpSp>
        <p:nvGrpSpPr>
          <p:cNvPr id="83" name="Group 82"/>
          <p:cNvGrpSpPr/>
          <p:nvPr/>
        </p:nvGrpSpPr>
        <p:grpSpPr>
          <a:xfrm>
            <a:off x="7608168" y="3925101"/>
            <a:ext cx="144000" cy="2304000"/>
            <a:chOff x="1196188" y="3830091"/>
            <a:chExt cx="133663" cy="2071752"/>
          </a:xfrm>
        </p:grpSpPr>
        <p:sp>
          <p:nvSpPr>
            <p:cNvPr id="84"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cxnSp>
          <p:nvCxnSpPr>
            <p:cNvPr id="85" name="Straight Connector 84"/>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241493" y="6351131"/>
            <a:ext cx="2194832" cy="246221"/>
          </a:xfrm>
          <a:prstGeom prst="rect">
            <a:avLst/>
          </a:prstGeom>
          <a:noFill/>
        </p:spPr>
        <p:txBody>
          <a:bodyPr wrap="none" rtlCol="0">
            <a:spAutoFit/>
          </a:bodyPr>
          <a:lstStyle/>
          <a:p>
            <a:r>
              <a:rPr lang="en-US" sz="1000" dirty="0">
                <a:solidFill>
                  <a:schemeClr val="tx2"/>
                </a:solidFill>
              </a:rPr>
              <a:t>(x) See Notes Page for sources</a:t>
            </a:r>
          </a:p>
        </p:txBody>
      </p:sp>
      <p:sp>
        <p:nvSpPr>
          <p:cNvPr id="5" name="TextBox 4"/>
          <p:cNvSpPr txBox="1"/>
          <p:nvPr/>
        </p:nvSpPr>
        <p:spPr>
          <a:xfrm>
            <a:off x="230104" y="1115342"/>
            <a:ext cx="1709122" cy="406265"/>
          </a:xfrm>
          <a:prstGeom prst="rect">
            <a:avLst/>
          </a:prstGeom>
          <a:noFill/>
        </p:spPr>
        <p:txBody>
          <a:bodyPr wrap="none" rtlCol="0">
            <a:spAutoFit/>
          </a:bodyPr>
          <a:lstStyle/>
          <a:p>
            <a:r>
              <a:rPr lang="en-US" b="0" dirty="0">
                <a:solidFill>
                  <a:srgbClr val="0070C0"/>
                </a:solidFill>
              </a:rPr>
              <a:t>Positioned:</a:t>
            </a:r>
          </a:p>
        </p:txBody>
      </p:sp>
      <p:grpSp>
        <p:nvGrpSpPr>
          <p:cNvPr id="61" name="Group 60"/>
          <p:cNvGrpSpPr/>
          <p:nvPr/>
        </p:nvGrpSpPr>
        <p:grpSpPr>
          <a:xfrm rot="10800000">
            <a:off x="794348" y="1637461"/>
            <a:ext cx="144000" cy="2448000"/>
            <a:chOff x="1196188" y="3830091"/>
            <a:chExt cx="133663" cy="2071752"/>
          </a:xfrm>
        </p:grpSpPr>
        <p:sp>
          <p:nvSpPr>
            <p:cNvPr id="62"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cxnSp>
          <p:nvCxnSpPr>
            <p:cNvPr id="63" name="Straight Connector 62"/>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rot="10800000">
            <a:off x="2927664" y="1632083"/>
            <a:ext cx="144000" cy="2448000"/>
            <a:chOff x="1196188" y="3830091"/>
            <a:chExt cx="133663" cy="2071752"/>
          </a:xfrm>
        </p:grpSpPr>
        <p:sp>
          <p:nvSpPr>
            <p:cNvPr id="65"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cxnSp>
          <p:nvCxnSpPr>
            <p:cNvPr id="66" name="Straight Connector 65"/>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rot="10800000">
            <a:off x="5663953" y="1616586"/>
            <a:ext cx="144000" cy="2448000"/>
            <a:chOff x="1196188" y="3830091"/>
            <a:chExt cx="133663" cy="2071752"/>
          </a:xfrm>
        </p:grpSpPr>
        <p:sp>
          <p:nvSpPr>
            <p:cNvPr id="71"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cxnSp>
          <p:nvCxnSpPr>
            <p:cNvPr id="98" name="Straight Connector 97"/>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sp>
        <p:nvSpPr>
          <p:cNvPr id="99" name="Rectangle 98"/>
          <p:cNvSpPr/>
          <p:nvPr/>
        </p:nvSpPr>
        <p:spPr>
          <a:xfrm>
            <a:off x="5807968" y="1709594"/>
            <a:ext cx="2221054" cy="1374222"/>
          </a:xfrm>
          <a:prstGeom prst="rect">
            <a:avLst/>
          </a:prstGeom>
        </p:spPr>
        <p:txBody>
          <a:bodyPr wrap="square">
            <a:spAutoFit/>
          </a:bodyPr>
          <a:lstStyle/>
          <a:p>
            <a:pPr lvl="0" defTabSz="914616">
              <a:lnSpc>
                <a:spcPct val="85000"/>
              </a:lnSpc>
              <a:buClr>
                <a:srgbClr val="0098CC"/>
              </a:buClr>
              <a:defRPr/>
            </a:pPr>
            <a:r>
              <a:rPr kumimoji="0" lang="en-US" sz="1400" b="1" i="0" u="none" strike="noStrike" kern="0" cap="none" spc="0" normalizeH="0" baseline="0" noProof="0" dirty="0">
                <a:ln>
                  <a:noFill/>
                </a:ln>
                <a:solidFill>
                  <a:srgbClr val="0097CC"/>
                </a:solidFill>
                <a:effectLst/>
                <a:uLnTx/>
                <a:uFillTx/>
                <a:ea typeface="+mn-ea"/>
                <a:cs typeface="Arial" panose="020B0604020202020204" pitchFamily="34" charset="0"/>
              </a:rPr>
              <a:t>As a Leader</a:t>
            </a:r>
            <a:br>
              <a:rPr kumimoji="0" lang="en-US" sz="1400" b="1" i="0" u="none" strike="noStrike" kern="0" cap="none" spc="0" normalizeH="0" baseline="0" noProof="0" dirty="0">
                <a:ln>
                  <a:noFill/>
                </a:ln>
                <a:solidFill>
                  <a:srgbClr val="691C7C"/>
                </a:solidFill>
                <a:effectLst/>
                <a:uLnTx/>
                <a:uFillTx/>
                <a:ea typeface="+mn-ea"/>
                <a:cs typeface="Arial" panose="020B0604020202020204" pitchFamily="34" charset="0"/>
              </a:rPr>
            </a:br>
            <a:r>
              <a:rPr kumimoji="0" lang="en-US" sz="1400" b="0" i="0" u="none" strike="noStrike" kern="0" cap="none" spc="0" normalizeH="0" baseline="0" noProof="0" dirty="0">
                <a:ln>
                  <a:noFill/>
                </a:ln>
                <a:solidFill>
                  <a:srgbClr val="324146"/>
                </a:solidFill>
                <a:effectLst/>
                <a:uLnTx/>
                <a:uFillTx/>
                <a:ea typeface="+mn-ea"/>
                <a:cs typeface="Arial" panose="020B0604020202020204" pitchFamily="34" charset="0"/>
              </a:rPr>
              <a:t>in</a:t>
            </a:r>
            <a:r>
              <a:rPr kumimoji="0" lang="en-US" sz="1400" b="0" i="0" u="none" strike="noStrike" kern="0" cap="none" spc="0" normalizeH="0" baseline="0" noProof="0" dirty="0">
                <a:ln>
                  <a:noFill/>
                </a:ln>
                <a:solidFill>
                  <a:srgbClr val="324146"/>
                </a:solidFill>
                <a:effectLst/>
                <a:uLnTx/>
                <a:uFillTx/>
                <a:cs typeface="Arial" panose="020B0604020202020204" pitchFamily="34" charset="0"/>
              </a:rPr>
              <a:t> </a:t>
            </a:r>
            <a:r>
              <a:rPr lang="en-US" sz="1400" b="0" kern="0" dirty="0">
                <a:solidFill>
                  <a:srgbClr val="324146"/>
                </a:solidFill>
                <a:cs typeface="Arial" panose="020B0604020202020204" pitchFamily="34" charset="0"/>
              </a:rPr>
              <a:t>the Gartner Magic Quadrant for Data and Analytics Service Providers, Worldwide</a:t>
            </a:r>
          </a:p>
          <a:p>
            <a:pPr lvl="0" defTabSz="914616">
              <a:lnSpc>
                <a:spcPct val="85000"/>
              </a:lnSpc>
              <a:buClr>
                <a:srgbClr val="0098CC"/>
              </a:buClr>
              <a:defRPr/>
            </a:pPr>
            <a:r>
              <a:rPr lang="en-US" sz="1400" b="0" kern="0" dirty="0">
                <a:solidFill>
                  <a:srgbClr val="324146"/>
                </a:solidFill>
                <a:cs typeface="Arial" panose="020B0604020202020204" pitchFamily="34" charset="0"/>
              </a:rPr>
              <a:t>(</a:t>
            </a:r>
            <a:r>
              <a:rPr kumimoji="0" lang="en-US" sz="1400" b="0" i="0" u="none" strike="noStrike" kern="0" cap="none" spc="0" normalizeH="0" baseline="0" noProof="0" dirty="0">
                <a:ln>
                  <a:noFill/>
                </a:ln>
                <a:solidFill>
                  <a:srgbClr val="324146"/>
                </a:solidFill>
                <a:effectLst/>
                <a:uLnTx/>
                <a:uFillTx/>
                <a:cs typeface="Arial" panose="020B0604020202020204" pitchFamily="34" charset="0"/>
              </a:rPr>
              <a:t>Feb. </a:t>
            </a:r>
            <a:r>
              <a:rPr lang="en-US" sz="1400" b="0" kern="0" dirty="0">
                <a:solidFill>
                  <a:srgbClr val="324146"/>
                </a:solidFill>
                <a:cs typeface="Arial" panose="020B0604020202020204" pitchFamily="34" charset="0"/>
              </a:rPr>
              <a:t>2018)</a:t>
            </a:r>
          </a:p>
          <a:p>
            <a:pPr lvl="0" defTabSz="914616">
              <a:lnSpc>
                <a:spcPct val="85000"/>
              </a:lnSpc>
              <a:buClr>
                <a:srgbClr val="0098CC"/>
              </a:buClr>
              <a:defRPr/>
            </a:pPr>
            <a:endParaRPr lang="en-US" sz="1400" kern="0" dirty="0">
              <a:solidFill>
                <a:srgbClr val="324146"/>
              </a:solidFill>
              <a:cs typeface="Arial" panose="020B0604020202020204" pitchFamily="34" charset="0"/>
            </a:endParaRPr>
          </a:p>
        </p:txBody>
      </p:sp>
      <p:sp>
        <p:nvSpPr>
          <p:cNvPr id="100" name="Rectangle 99"/>
          <p:cNvSpPr/>
          <p:nvPr/>
        </p:nvSpPr>
        <p:spPr>
          <a:xfrm>
            <a:off x="8184232" y="1645390"/>
            <a:ext cx="1863244" cy="1477328"/>
          </a:xfrm>
          <a:prstGeom prst="rect">
            <a:avLst/>
          </a:prstGeom>
        </p:spPr>
        <p:txBody>
          <a:bodyPr wrap="square">
            <a:spAutoFit/>
          </a:bodyPr>
          <a:lstStyle/>
          <a:p>
            <a:pPr lvl="0" defTabSz="914616">
              <a:lnSpc>
                <a:spcPct val="90000"/>
              </a:lnSpc>
              <a:buClr>
                <a:srgbClr val="0098CC"/>
              </a:buClr>
              <a:defRPr/>
            </a:pPr>
            <a:r>
              <a:rPr kumimoji="0" lang="en-US" sz="1400" b="1" i="0" u="none" strike="noStrike" kern="0" cap="none" spc="0" normalizeH="0" baseline="0" noProof="0" dirty="0">
                <a:ln>
                  <a:noFill/>
                </a:ln>
                <a:solidFill>
                  <a:srgbClr val="FF6327"/>
                </a:solidFill>
                <a:effectLst/>
                <a:uLnTx/>
                <a:uFillTx/>
                <a:ea typeface="+mn-ea"/>
                <a:cs typeface="Arial" panose="020B0604020202020204" pitchFamily="34" charset="0"/>
              </a:rPr>
              <a:t>As a Leader </a:t>
            </a:r>
            <a:br>
              <a:rPr kumimoji="0" lang="en-US" sz="1400" b="1" i="0" u="none" strike="noStrike" kern="0" cap="none" spc="0" normalizeH="0" baseline="0" noProof="0" dirty="0">
                <a:ln>
                  <a:noFill/>
                </a:ln>
                <a:solidFill>
                  <a:srgbClr val="691C7C"/>
                </a:solidFill>
                <a:effectLst/>
                <a:uLnTx/>
                <a:uFillTx/>
                <a:ea typeface="+mn-ea"/>
                <a:cs typeface="Arial" panose="020B0604020202020204" pitchFamily="34" charset="0"/>
              </a:rPr>
            </a:br>
            <a:r>
              <a:rPr lang="en-US" sz="1400" b="0" kern="0" dirty="0">
                <a:solidFill>
                  <a:srgbClr val="324146"/>
                </a:solidFill>
                <a:cs typeface="Arial" panose="020B0604020202020204" pitchFamily="34" charset="0"/>
              </a:rPr>
              <a:t>in the </a:t>
            </a:r>
            <a:r>
              <a:rPr lang="en-US" sz="1400" b="0" kern="0" dirty="0" err="1">
                <a:solidFill>
                  <a:srgbClr val="324146"/>
                </a:solidFill>
                <a:cs typeface="Arial" panose="020B0604020202020204" pitchFamily="34" charset="0"/>
              </a:rPr>
              <a:t>NelsonHall</a:t>
            </a:r>
            <a:r>
              <a:rPr lang="en-US" sz="1400" b="0" kern="0" dirty="0">
                <a:solidFill>
                  <a:srgbClr val="324146"/>
                </a:solidFill>
                <a:cs typeface="Arial" panose="020B0604020202020204" pitchFamily="34" charset="0"/>
              </a:rPr>
              <a:t> Software Testing - Digital Testing NEAT </a:t>
            </a:r>
          </a:p>
          <a:p>
            <a:pPr lvl="0" defTabSz="914616">
              <a:lnSpc>
                <a:spcPct val="90000"/>
              </a:lnSpc>
              <a:buClr>
                <a:srgbClr val="0098CC"/>
              </a:buClr>
              <a:defRPr/>
            </a:pPr>
            <a:r>
              <a:rPr lang="en-US" sz="1400" kern="0" dirty="0">
                <a:solidFill>
                  <a:srgbClr val="324146"/>
                </a:solidFill>
                <a:cs typeface="Arial" panose="020B0604020202020204" pitchFamily="34" charset="0"/>
              </a:rPr>
              <a:t>(</a:t>
            </a:r>
            <a:r>
              <a:rPr kumimoji="0" lang="en-US" sz="1400" b="0" i="0" u="none" strike="noStrike" kern="0" cap="none" spc="0" normalizeH="0" baseline="0" noProof="0" dirty="0">
                <a:ln>
                  <a:noFill/>
                </a:ln>
                <a:solidFill>
                  <a:srgbClr val="324146"/>
                </a:solidFill>
                <a:effectLst/>
                <a:uLnTx/>
                <a:uFillTx/>
                <a:ea typeface="+mn-ea"/>
                <a:cs typeface="Arial" panose="020B0604020202020204" pitchFamily="34" charset="0"/>
              </a:rPr>
              <a:t>Nov 2017)</a:t>
            </a:r>
          </a:p>
          <a:p>
            <a:pPr lvl="0" defTabSz="914616">
              <a:lnSpc>
                <a:spcPct val="90000"/>
              </a:lnSpc>
              <a:buClr>
                <a:srgbClr val="0098CC"/>
              </a:buClr>
              <a:defRPr/>
            </a:pPr>
            <a:endParaRPr kumimoji="0" lang="en-US" sz="1000" b="0" i="0" u="none" strike="noStrike" kern="0" cap="none" spc="0" normalizeH="0" noProof="0" dirty="0">
              <a:ln>
                <a:noFill/>
              </a:ln>
              <a:solidFill>
                <a:schemeClr val="tx2"/>
              </a:solidFill>
              <a:effectLst/>
              <a:uLnTx/>
              <a:uFillTx/>
              <a:ea typeface="+mn-ea"/>
              <a:cs typeface="Arial" panose="020B0604020202020204" pitchFamily="34" charset="0"/>
            </a:endParaRPr>
          </a:p>
          <a:p>
            <a:pPr lvl="0" defTabSz="914616">
              <a:lnSpc>
                <a:spcPct val="90000"/>
              </a:lnSpc>
              <a:buClr>
                <a:srgbClr val="0098CC"/>
              </a:buClr>
              <a:defRPr/>
            </a:pPr>
            <a:endParaRPr kumimoji="0" lang="en-US" sz="1000" b="0" i="0" u="none" strike="noStrike" kern="0" cap="none" spc="0" normalizeH="0" noProof="0" dirty="0">
              <a:ln>
                <a:noFill/>
              </a:ln>
              <a:solidFill>
                <a:schemeClr val="tx2"/>
              </a:solidFill>
              <a:effectLst/>
              <a:uLnTx/>
              <a:uFillTx/>
              <a:ea typeface="+mn-ea"/>
              <a:cs typeface="Arial" panose="020B0604020202020204" pitchFamily="34" charset="0"/>
            </a:endParaRPr>
          </a:p>
          <a:p>
            <a:pPr lvl="0" defTabSz="914616">
              <a:lnSpc>
                <a:spcPct val="90000"/>
              </a:lnSpc>
              <a:buClr>
                <a:srgbClr val="0098CC"/>
              </a:buClr>
              <a:defRPr/>
            </a:pPr>
            <a:r>
              <a:rPr lang="en-US" sz="1000" b="0" i="1" kern="0" baseline="0" dirty="0">
                <a:solidFill>
                  <a:schemeClr val="tx2"/>
                </a:solidFill>
                <a:cs typeface="Arial" panose="020B0604020202020204" pitchFamily="34" charset="0"/>
              </a:rPr>
              <a:t>Update coming early</a:t>
            </a:r>
            <a:r>
              <a:rPr lang="en-US" sz="1000" b="0" i="1" kern="0" dirty="0">
                <a:solidFill>
                  <a:schemeClr val="tx2"/>
                </a:solidFill>
                <a:cs typeface="Arial" panose="020B0604020202020204" pitchFamily="34" charset="0"/>
              </a:rPr>
              <a:t>-2019</a:t>
            </a:r>
            <a:endParaRPr kumimoji="0" lang="en-US" sz="1000" b="0" i="1" u="none" strike="noStrike" kern="0" cap="none" spc="0" normalizeH="0" baseline="0" noProof="0" dirty="0">
              <a:ln>
                <a:noFill/>
              </a:ln>
              <a:solidFill>
                <a:schemeClr val="tx2"/>
              </a:solidFill>
              <a:effectLst/>
              <a:uLnTx/>
              <a:uFillTx/>
              <a:cs typeface="Arial" panose="020B0604020202020204" pitchFamily="34" charset="0"/>
            </a:endParaRPr>
          </a:p>
        </p:txBody>
      </p:sp>
      <p:grpSp>
        <p:nvGrpSpPr>
          <p:cNvPr id="101" name="Group 100"/>
          <p:cNvGrpSpPr/>
          <p:nvPr/>
        </p:nvGrpSpPr>
        <p:grpSpPr>
          <a:xfrm rot="10800000">
            <a:off x="7981697" y="1605059"/>
            <a:ext cx="144000" cy="2448000"/>
            <a:chOff x="1196188" y="3830091"/>
            <a:chExt cx="133663" cy="2071752"/>
          </a:xfrm>
        </p:grpSpPr>
        <p:sp>
          <p:nvSpPr>
            <p:cNvPr id="102"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cxnSp>
          <p:nvCxnSpPr>
            <p:cNvPr id="103" name="Straight Connector 102"/>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3224646" y="3922569"/>
            <a:ext cx="144000" cy="2304000"/>
            <a:chOff x="1196188" y="3830091"/>
            <a:chExt cx="133663" cy="2071752"/>
          </a:xfrm>
        </p:grpSpPr>
        <p:sp>
          <p:nvSpPr>
            <p:cNvPr id="114" name="Elipse 39"/>
            <p:cNvSpPr/>
            <p:nvPr/>
          </p:nvSpPr>
          <p:spPr>
            <a:xfrm>
              <a:off x="1196188" y="3830091"/>
              <a:ext cx="133663" cy="133663"/>
            </a:xfrm>
            <a:prstGeom prst="ellipse">
              <a:avLst/>
            </a:prstGeom>
            <a:solidFill>
              <a:srgbClr val="32414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ysClr val="windowText" lastClr="000000"/>
                </a:solidFill>
                <a:effectLst/>
                <a:uLnTx/>
                <a:uFillTx/>
                <a:ea typeface="+mn-ea"/>
                <a:cs typeface="Arial" panose="020B0604020202020204" pitchFamily="34" charset="0"/>
              </a:endParaRPr>
            </a:p>
          </p:txBody>
        </p:sp>
        <p:cxnSp>
          <p:nvCxnSpPr>
            <p:cNvPr id="115" name="Straight Connector 114"/>
            <p:cNvCxnSpPr/>
            <p:nvPr/>
          </p:nvCxnSpPr>
          <p:spPr>
            <a:xfrm flipV="1">
              <a:off x="1264920" y="3918052"/>
              <a:ext cx="0" cy="1983791"/>
            </a:xfrm>
            <a:prstGeom prst="line">
              <a:avLst/>
            </a:prstGeom>
            <a:ln w="12700">
              <a:solidFill>
                <a:srgbClr val="324146"/>
              </a:solidFill>
              <a:prstDash val="solid"/>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303EF566-DEC3-4029-A297-C59D03798086}"/>
              </a:ext>
            </a:extLst>
          </p:cNvPr>
          <p:cNvSpPr/>
          <p:nvPr/>
        </p:nvSpPr>
        <p:spPr>
          <a:xfrm>
            <a:off x="10274504" y="4277414"/>
            <a:ext cx="1870168" cy="1465786"/>
          </a:xfrm>
          <a:prstGeom prst="rect">
            <a:avLst/>
          </a:prstGeom>
        </p:spPr>
        <p:txBody>
          <a:bodyPr wrap="square">
            <a:spAutoFit/>
          </a:bodyPr>
          <a:lstStyle/>
          <a:p>
            <a:r>
              <a:rPr lang="en-US" sz="700" dirty="0"/>
              <a:t>*Gartner Disclaimer:</a:t>
            </a:r>
          </a:p>
          <a:p>
            <a:r>
              <a:rPr lang="en-US" sz="700" dirty="0"/>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
        <p:nvSpPr>
          <p:cNvPr id="87" name="Rectangle 86">
            <a:extLst>
              <a:ext uri="{FF2B5EF4-FFF2-40B4-BE49-F238E27FC236}">
                <a16:creationId xmlns:a16="http://schemas.microsoft.com/office/drawing/2014/main" id="{151A90A7-9FEA-4671-9897-B58645498F44}"/>
              </a:ext>
            </a:extLst>
          </p:cNvPr>
          <p:cNvSpPr/>
          <p:nvPr/>
        </p:nvSpPr>
        <p:spPr>
          <a:xfrm>
            <a:off x="947602" y="1730200"/>
            <a:ext cx="1980046" cy="1374222"/>
          </a:xfrm>
          <a:prstGeom prst="rect">
            <a:avLst/>
          </a:prstGeom>
        </p:spPr>
        <p:txBody>
          <a:bodyPr wrap="square">
            <a:spAutoFit/>
          </a:bodyPr>
          <a:lstStyle/>
          <a:p>
            <a:pPr lvl="0" defTabSz="914616">
              <a:lnSpc>
                <a:spcPct val="85000"/>
              </a:lnSpc>
              <a:buClr>
                <a:srgbClr val="0098CC"/>
              </a:buClr>
              <a:defRPr/>
            </a:pPr>
            <a:r>
              <a:rPr kumimoji="0" lang="en-US" sz="1400" b="1" i="0" u="none" strike="noStrike" kern="0" cap="none" spc="0" normalizeH="0" baseline="0" noProof="0" dirty="0">
                <a:ln>
                  <a:noFill/>
                </a:ln>
                <a:solidFill>
                  <a:srgbClr val="0097CC"/>
                </a:solidFill>
                <a:effectLst/>
                <a:uLnTx/>
                <a:uFillTx/>
                <a:ea typeface="+mn-ea"/>
                <a:cs typeface="Arial" panose="020B0604020202020204" pitchFamily="34" charset="0"/>
              </a:rPr>
              <a:t>As a Leader,</a:t>
            </a:r>
            <a:br>
              <a:rPr kumimoji="0" lang="en-US" sz="1400" b="1" i="0" u="none" strike="noStrike" kern="0" cap="none" spc="0" normalizeH="0" baseline="0" noProof="0" dirty="0">
                <a:ln>
                  <a:noFill/>
                </a:ln>
                <a:solidFill>
                  <a:srgbClr val="691C7C"/>
                </a:solidFill>
                <a:effectLst/>
                <a:uLnTx/>
                <a:uFillTx/>
                <a:ea typeface="+mn-ea"/>
                <a:cs typeface="Arial" panose="020B0604020202020204" pitchFamily="34" charset="0"/>
              </a:rPr>
            </a:br>
            <a:r>
              <a:rPr lang="en-US" sz="1400" b="0" kern="0" dirty="0">
                <a:solidFill>
                  <a:srgbClr val="324146"/>
                </a:solidFill>
                <a:cs typeface="Arial" panose="020B0604020202020204" pitchFamily="34" charset="0"/>
              </a:rPr>
              <a:t>for the first time, in the ALM Vanguard: Innovation Strategy Consulting </a:t>
            </a:r>
          </a:p>
          <a:p>
            <a:pPr lvl="0" defTabSz="914616">
              <a:lnSpc>
                <a:spcPct val="85000"/>
              </a:lnSpc>
              <a:buClr>
                <a:srgbClr val="0098CC"/>
              </a:buClr>
              <a:defRPr/>
            </a:pPr>
            <a:r>
              <a:rPr lang="en-US" sz="1400" b="0" kern="0" dirty="0">
                <a:solidFill>
                  <a:srgbClr val="324146"/>
                </a:solidFill>
                <a:cs typeface="Arial" panose="020B0604020202020204" pitchFamily="34" charset="0"/>
              </a:rPr>
              <a:t>(</a:t>
            </a:r>
            <a:r>
              <a:rPr kumimoji="0" lang="en-US" sz="1400" b="0" i="0" u="none" strike="noStrike" kern="0" cap="none" spc="0" normalizeH="0" baseline="0" noProof="0" dirty="0">
                <a:ln>
                  <a:noFill/>
                </a:ln>
                <a:solidFill>
                  <a:srgbClr val="324146"/>
                </a:solidFill>
                <a:effectLst/>
                <a:uLnTx/>
                <a:uFillTx/>
                <a:cs typeface="Arial" panose="020B0604020202020204" pitchFamily="34" charset="0"/>
              </a:rPr>
              <a:t>Mar. </a:t>
            </a:r>
            <a:r>
              <a:rPr lang="en-US" sz="1400" b="0" kern="0" dirty="0">
                <a:solidFill>
                  <a:srgbClr val="324146"/>
                </a:solidFill>
                <a:cs typeface="Arial" panose="020B0604020202020204" pitchFamily="34" charset="0"/>
              </a:rPr>
              <a:t>2018)</a:t>
            </a:r>
          </a:p>
          <a:p>
            <a:pPr lvl="0" defTabSz="914616">
              <a:lnSpc>
                <a:spcPct val="85000"/>
              </a:lnSpc>
              <a:buClr>
                <a:srgbClr val="0098CC"/>
              </a:buClr>
              <a:defRPr/>
            </a:pPr>
            <a:endParaRPr lang="en-US" sz="1400" kern="0" dirty="0">
              <a:solidFill>
                <a:srgbClr val="324146"/>
              </a:solidFill>
              <a:cs typeface="Arial" panose="020B0604020202020204" pitchFamily="34" charset="0"/>
            </a:endParaRPr>
          </a:p>
        </p:txBody>
      </p:sp>
      <p:sp>
        <p:nvSpPr>
          <p:cNvPr id="88" name="Rectangle 87">
            <a:extLst>
              <a:ext uri="{FF2B5EF4-FFF2-40B4-BE49-F238E27FC236}">
                <a16:creationId xmlns:a16="http://schemas.microsoft.com/office/drawing/2014/main" id="{8894F2FA-5E91-49F8-956E-8D949C7BF927}"/>
              </a:ext>
            </a:extLst>
          </p:cNvPr>
          <p:cNvSpPr/>
          <p:nvPr/>
        </p:nvSpPr>
        <p:spPr>
          <a:xfrm>
            <a:off x="1415480" y="4149080"/>
            <a:ext cx="1726153" cy="1374222"/>
          </a:xfrm>
          <a:prstGeom prst="rect">
            <a:avLst/>
          </a:prstGeom>
        </p:spPr>
        <p:txBody>
          <a:bodyPr wrap="square">
            <a:spAutoFit/>
          </a:bodyPr>
          <a:lstStyle/>
          <a:p>
            <a:pPr lvl="0" defTabSz="914616">
              <a:lnSpc>
                <a:spcPct val="85000"/>
              </a:lnSpc>
              <a:buClr>
                <a:srgbClr val="0098CC"/>
              </a:buClr>
              <a:defRPr/>
            </a:pPr>
            <a:r>
              <a:rPr kumimoji="0" lang="en-US" sz="1400" b="1" i="0" u="none" strike="noStrike" kern="0" cap="none" spc="0" normalizeH="0" baseline="0" noProof="0" dirty="0">
                <a:ln>
                  <a:noFill/>
                </a:ln>
                <a:solidFill>
                  <a:srgbClr val="0097CC"/>
                </a:solidFill>
                <a:effectLst/>
                <a:uLnTx/>
                <a:uFillTx/>
                <a:ea typeface="+mn-ea"/>
                <a:cs typeface="Arial" panose="020B0604020202020204" pitchFamily="34" charset="0"/>
              </a:rPr>
              <a:t>As a Leader</a:t>
            </a:r>
            <a:r>
              <a:rPr kumimoji="0" lang="en-US" sz="1400" b="1" i="0" u="none" strike="noStrike" kern="0" cap="none" spc="0" normalizeH="0" baseline="0" noProof="0" dirty="0">
                <a:ln>
                  <a:noFill/>
                </a:ln>
                <a:solidFill>
                  <a:srgbClr val="691C7C"/>
                </a:solidFill>
                <a:effectLst/>
                <a:uLnTx/>
                <a:uFillTx/>
                <a:ea typeface="+mn-ea"/>
                <a:cs typeface="Arial" panose="020B0604020202020204" pitchFamily="34" charset="0"/>
              </a:rPr>
              <a:t> </a:t>
            </a:r>
          </a:p>
          <a:p>
            <a:pPr lvl="0" defTabSz="914616">
              <a:lnSpc>
                <a:spcPct val="85000"/>
              </a:lnSpc>
              <a:buClr>
                <a:srgbClr val="0098CC"/>
              </a:buClr>
              <a:defRPr/>
            </a:pPr>
            <a:r>
              <a:rPr lang="en-US" sz="1400" b="0" kern="0" dirty="0">
                <a:solidFill>
                  <a:srgbClr val="324146"/>
                </a:solidFill>
                <a:cs typeface="Arial" panose="020B0604020202020204" pitchFamily="34" charset="0"/>
              </a:rPr>
              <a:t>in the </a:t>
            </a:r>
            <a:r>
              <a:rPr lang="en-US" sz="1400" b="0" kern="0" dirty="0" err="1">
                <a:solidFill>
                  <a:srgbClr val="324146"/>
                </a:solidFill>
                <a:cs typeface="Arial" panose="020B0604020202020204" pitchFamily="34" charset="0"/>
              </a:rPr>
              <a:t>NelsonHall</a:t>
            </a:r>
            <a:r>
              <a:rPr lang="en-US" sz="1400" b="0" kern="0" dirty="0">
                <a:solidFill>
                  <a:srgbClr val="324146"/>
                </a:solidFill>
                <a:cs typeface="Arial" panose="020B0604020202020204" pitchFamily="34" charset="0"/>
              </a:rPr>
              <a:t> GDPR Services NEAT Overall (May 2018)</a:t>
            </a:r>
          </a:p>
          <a:p>
            <a:pPr lvl="0" defTabSz="914616">
              <a:lnSpc>
                <a:spcPct val="85000"/>
              </a:lnSpc>
              <a:buClr>
                <a:srgbClr val="0098CC"/>
              </a:buClr>
              <a:defRPr/>
            </a:pPr>
            <a:endParaRPr lang="en-US" sz="1400" kern="0" dirty="0">
              <a:solidFill>
                <a:srgbClr val="324146"/>
              </a:solidFill>
              <a:cs typeface="Arial" panose="020B0604020202020204" pitchFamily="34" charset="0"/>
            </a:endParaRPr>
          </a:p>
          <a:p>
            <a:pPr lvl="0" defTabSz="914616">
              <a:lnSpc>
                <a:spcPct val="85000"/>
              </a:lnSpc>
              <a:buClr>
                <a:srgbClr val="0098CC"/>
              </a:buClr>
              <a:defRPr/>
            </a:pPr>
            <a:endParaRPr kumimoji="0" lang="en-US" sz="1400" b="0" i="0" u="none" strike="noStrike" kern="0" cap="none" spc="0" normalizeH="0" baseline="0" noProof="0" dirty="0">
              <a:ln>
                <a:noFill/>
              </a:ln>
              <a:solidFill>
                <a:schemeClr val="tx2"/>
              </a:solidFill>
              <a:effectLst/>
              <a:uLnTx/>
              <a:uFillTx/>
              <a:cs typeface="Arial" panose="020B0604020202020204" pitchFamily="34" charset="0"/>
            </a:endParaRPr>
          </a:p>
        </p:txBody>
      </p:sp>
      <p:sp>
        <p:nvSpPr>
          <p:cNvPr id="92" name="Rectangle 91">
            <a:extLst>
              <a:ext uri="{FF2B5EF4-FFF2-40B4-BE49-F238E27FC236}">
                <a16:creationId xmlns:a16="http://schemas.microsoft.com/office/drawing/2014/main" id="{15BEC8B1-FCBA-4182-9054-E95C64878202}"/>
              </a:ext>
            </a:extLst>
          </p:cNvPr>
          <p:cNvSpPr/>
          <p:nvPr/>
        </p:nvSpPr>
        <p:spPr>
          <a:xfrm>
            <a:off x="3435114" y="4178970"/>
            <a:ext cx="2012814" cy="1782026"/>
          </a:xfrm>
          <a:prstGeom prst="rect">
            <a:avLst/>
          </a:prstGeom>
        </p:spPr>
        <p:txBody>
          <a:bodyPr wrap="square">
            <a:spAutoFit/>
          </a:bodyPr>
          <a:lstStyle/>
          <a:p>
            <a:pPr lvl="0" defTabSz="914616">
              <a:lnSpc>
                <a:spcPct val="90000"/>
              </a:lnSpc>
              <a:buClr>
                <a:srgbClr val="0098CC"/>
              </a:buClr>
              <a:defRPr/>
            </a:pPr>
            <a:r>
              <a:rPr lang="en-US" sz="1400" b="1" kern="0" dirty="0">
                <a:solidFill>
                  <a:srgbClr val="0097CC"/>
                </a:solidFill>
                <a:cs typeface="Arial" panose="020B0604020202020204" pitchFamily="34" charset="0"/>
              </a:rPr>
              <a:t>#2 </a:t>
            </a:r>
            <a:r>
              <a:rPr lang="en-US" sz="1400" b="0" kern="0" dirty="0">
                <a:cs typeface="Arial" panose="020B0604020202020204" pitchFamily="34" charset="0"/>
              </a:rPr>
              <a:t>in the HFS Top 10 RPA service providers 2018, based on Execution, Innovation, and Voice of the Customer </a:t>
            </a:r>
          </a:p>
          <a:p>
            <a:pPr lvl="0" defTabSz="914616">
              <a:lnSpc>
                <a:spcPct val="90000"/>
              </a:lnSpc>
              <a:buClr>
                <a:srgbClr val="0098CC"/>
              </a:buClr>
              <a:defRPr/>
            </a:pPr>
            <a:r>
              <a:rPr lang="en-US" sz="1400" b="0" kern="0" dirty="0">
                <a:solidFill>
                  <a:srgbClr val="324146"/>
                </a:solidFill>
                <a:cs typeface="Arial" panose="020B0604020202020204" pitchFamily="34" charset="0"/>
              </a:rPr>
              <a:t>(Nov. 2018)</a:t>
            </a:r>
          </a:p>
          <a:p>
            <a:pPr lvl="0" defTabSz="914616">
              <a:lnSpc>
                <a:spcPct val="90000"/>
              </a:lnSpc>
              <a:buClr>
                <a:srgbClr val="0098CC"/>
              </a:buClr>
              <a:defRPr/>
            </a:pPr>
            <a:endParaRPr lang="en-US" sz="1400" kern="0" dirty="0">
              <a:solidFill>
                <a:srgbClr val="324146"/>
              </a:solidFill>
              <a:cs typeface="Arial" panose="020B0604020202020204" pitchFamily="34" charset="0"/>
            </a:endParaRPr>
          </a:p>
          <a:p>
            <a:pPr lvl="0" defTabSz="914616">
              <a:lnSpc>
                <a:spcPct val="90000"/>
              </a:lnSpc>
              <a:buClr>
                <a:srgbClr val="0098CC"/>
              </a:buClr>
              <a:defRPr/>
            </a:pPr>
            <a:endParaRPr kumimoji="0" lang="en-US" sz="1000" b="0" i="0" u="none" strike="noStrike" kern="0" cap="none" spc="0" normalizeH="0" baseline="0" noProof="0" dirty="0">
              <a:ln>
                <a:noFill/>
              </a:ln>
              <a:solidFill>
                <a:schemeClr val="tx2"/>
              </a:solidFill>
              <a:effectLst/>
              <a:uLnTx/>
              <a:uFillTx/>
              <a:cs typeface="Arial" panose="020B0604020202020204" pitchFamily="34" charset="0"/>
            </a:endParaRPr>
          </a:p>
        </p:txBody>
      </p:sp>
    </p:spTree>
    <p:extLst>
      <p:ext uri="{BB962C8B-B14F-4D97-AF65-F5344CB8AC3E}">
        <p14:creationId xmlns:p14="http://schemas.microsoft.com/office/powerpoint/2010/main" val="252615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22" presetClass="entr" presetSubtype="8" fill="hold" nodeType="withEffect">
                                  <p:stCondLst>
                                    <p:cond delay="25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up)">
                                      <p:cBhvr>
                                        <p:cTn id="19" dur="500"/>
                                        <p:tgtEl>
                                          <p:spTgt spid="49"/>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childTnLst>
                          </p:cTn>
                        </p:par>
                        <p:par>
                          <p:cTn id="23" fill="hold">
                            <p:stCondLst>
                              <p:cond delay="1750"/>
                            </p:stCondLst>
                            <p:childTnLst>
                              <p:par>
                                <p:cTn id="24" presetID="22" presetClass="entr" presetSubtype="1"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par>
                          <p:cTn id="30" fill="hold">
                            <p:stCondLst>
                              <p:cond delay="2250"/>
                            </p:stCondLst>
                            <p:childTnLst>
                              <p:par>
                                <p:cTn id="31" presetID="53" presetClass="entr" presetSubtype="16"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p:cTn id="33" dur="500" fill="hold"/>
                                        <p:tgtEl>
                                          <p:spTgt spid="82"/>
                                        </p:tgtEl>
                                        <p:attrNameLst>
                                          <p:attrName>ppt_w</p:attrName>
                                        </p:attrNameLst>
                                      </p:cBhvr>
                                      <p:tavLst>
                                        <p:tav tm="0">
                                          <p:val>
                                            <p:fltVal val="0"/>
                                          </p:val>
                                        </p:tav>
                                        <p:tav tm="100000">
                                          <p:val>
                                            <p:strVal val="#ppt_w"/>
                                          </p:val>
                                        </p:tav>
                                      </p:tavLst>
                                    </p:anim>
                                    <p:anim calcmode="lin" valueType="num">
                                      <p:cBhvr>
                                        <p:cTn id="34" dur="500" fill="hold"/>
                                        <p:tgtEl>
                                          <p:spTgt spid="82"/>
                                        </p:tgtEl>
                                        <p:attrNameLst>
                                          <p:attrName>ppt_h</p:attrName>
                                        </p:attrNameLst>
                                      </p:cBhvr>
                                      <p:tavLst>
                                        <p:tav tm="0">
                                          <p:val>
                                            <p:fltVal val="0"/>
                                          </p:val>
                                        </p:tav>
                                        <p:tav tm="100000">
                                          <p:val>
                                            <p:strVal val="#ppt_h"/>
                                          </p:val>
                                        </p:tav>
                                      </p:tavLst>
                                    </p:anim>
                                    <p:animEffect transition="in" filter="fade">
                                      <p:cBhvr>
                                        <p:cTn id="35" dur="500"/>
                                        <p:tgtEl>
                                          <p:spTgt spid="8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childTnLst>
                          </p:cTn>
                        </p:par>
                        <p:par>
                          <p:cTn id="39" fill="hold">
                            <p:stCondLst>
                              <p:cond delay="2750"/>
                            </p:stCondLst>
                            <p:childTnLst>
                              <p:par>
                                <p:cTn id="40" presetID="22" presetClass="entr" presetSubtype="1" fill="hold" nodeType="after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wipe(up)">
                                      <p:cBhvr>
                                        <p:cTn id="42" dur="500"/>
                                        <p:tgtEl>
                                          <p:spTgt spid="83"/>
                                        </p:tgtEl>
                                      </p:cBhvr>
                                    </p:animEffect>
                                  </p:childTnLst>
                                </p:cTn>
                              </p:par>
                            </p:childTnLst>
                          </p:cTn>
                        </p:par>
                        <p:par>
                          <p:cTn id="43" fill="hold">
                            <p:stCondLst>
                              <p:cond delay="3250"/>
                            </p:stCondLst>
                            <p:childTnLst>
                              <p:par>
                                <p:cTn id="44" presetID="22" presetClass="entr" presetSubtype="1" fill="hold"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up)">
                                      <p:cBhvr>
                                        <p:cTn id="46" dur="500"/>
                                        <p:tgtEl>
                                          <p:spTgt spid="61"/>
                                        </p:tgtEl>
                                      </p:cBhvr>
                                    </p:animEffect>
                                  </p:childTnLst>
                                </p:cTn>
                              </p:par>
                            </p:childTnLst>
                          </p:cTn>
                        </p:par>
                        <p:par>
                          <p:cTn id="47" fill="hold">
                            <p:stCondLst>
                              <p:cond delay="3750"/>
                            </p:stCondLst>
                            <p:childTnLst>
                              <p:par>
                                <p:cTn id="48" presetID="22" presetClass="entr" presetSubtype="1" fill="hold"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up)">
                                      <p:cBhvr>
                                        <p:cTn id="50" dur="500"/>
                                        <p:tgtEl>
                                          <p:spTgt spid="64"/>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99"/>
                                        </p:tgtEl>
                                        <p:attrNameLst>
                                          <p:attrName>style.visibility</p:attrName>
                                        </p:attrNameLst>
                                      </p:cBhvr>
                                      <p:to>
                                        <p:strVal val="visible"/>
                                      </p:to>
                                    </p:set>
                                    <p:animEffect transition="in" filter="fade">
                                      <p:cBhvr>
                                        <p:cTn id="53" dur="500"/>
                                        <p:tgtEl>
                                          <p:spTgt spid="99"/>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500"/>
                                        <p:tgtEl>
                                          <p:spTgt spid="100"/>
                                        </p:tgtEl>
                                      </p:cBhvr>
                                    </p:animEffect>
                                  </p:childTnLst>
                                </p:cTn>
                              </p:par>
                            </p:childTnLst>
                          </p:cTn>
                        </p:par>
                        <p:par>
                          <p:cTn id="57" fill="hold">
                            <p:stCondLst>
                              <p:cond delay="4750"/>
                            </p:stCondLst>
                            <p:childTnLst>
                              <p:par>
                                <p:cTn id="58" presetID="22" presetClass="entr" presetSubtype="1" fill="hold" nodeType="afterEffect">
                                  <p:stCondLst>
                                    <p:cond delay="0"/>
                                  </p:stCondLst>
                                  <p:childTnLst>
                                    <p:set>
                                      <p:cBhvr>
                                        <p:cTn id="59" dur="1" fill="hold">
                                          <p:stCondLst>
                                            <p:cond delay="0"/>
                                          </p:stCondLst>
                                        </p:cTn>
                                        <p:tgtEl>
                                          <p:spTgt spid="101"/>
                                        </p:tgtEl>
                                        <p:attrNameLst>
                                          <p:attrName>style.visibility</p:attrName>
                                        </p:attrNameLst>
                                      </p:cBhvr>
                                      <p:to>
                                        <p:strVal val="visible"/>
                                      </p:to>
                                    </p:set>
                                    <p:animEffect transition="in" filter="wipe(up)">
                                      <p:cBhvr>
                                        <p:cTn id="60" dur="500"/>
                                        <p:tgtEl>
                                          <p:spTgt spid="101"/>
                                        </p:tgtEl>
                                      </p:cBhvr>
                                    </p:animEffect>
                                  </p:childTnLst>
                                </p:cTn>
                              </p:par>
                            </p:childTnLst>
                          </p:cTn>
                        </p:par>
                        <p:par>
                          <p:cTn id="61" fill="hold">
                            <p:stCondLst>
                              <p:cond delay="5250"/>
                            </p:stCondLst>
                            <p:childTnLst>
                              <p:par>
                                <p:cTn id="62" presetID="22" presetClass="entr" presetSubtype="1" fill="hold" nodeType="afterEffect">
                                  <p:stCondLst>
                                    <p:cond delay="0"/>
                                  </p:stCondLst>
                                  <p:childTnLst>
                                    <p:set>
                                      <p:cBhvr>
                                        <p:cTn id="63" dur="1" fill="hold">
                                          <p:stCondLst>
                                            <p:cond delay="0"/>
                                          </p:stCondLst>
                                        </p:cTn>
                                        <p:tgtEl>
                                          <p:spTgt spid="113"/>
                                        </p:tgtEl>
                                        <p:attrNameLst>
                                          <p:attrName>style.visibility</p:attrName>
                                        </p:attrNameLst>
                                      </p:cBhvr>
                                      <p:to>
                                        <p:strVal val="visible"/>
                                      </p:to>
                                    </p:set>
                                    <p:animEffect transition="in" filter="wipe(up)">
                                      <p:cBhvr>
                                        <p:cTn id="64" dur="500"/>
                                        <p:tgtEl>
                                          <p:spTgt spid="113"/>
                                        </p:tgtEl>
                                      </p:cBhvr>
                                    </p:animEffect>
                                  </p:childTnLst>
                                </p:cTn>
                              </p:par>
                            </p:childTnLst>
                          </p:cTn>
                        </p:par>
                        <p:par>
                          <p:cTn id="65" fill="hold">
                            <p:stCondLst>
                              <p:cond delay="5750"/>
                            </p:stCondLst>
                            <p:childTnLst>
                              <p:par>
                                <p:cTn id="66" presetID="2" presetClass="entr" presetSubtype="2" decel="100000" fill="hold" nodeType="after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additive="base">
                                        <p:cTn id="68" dur="750" fill="hold"/>
                                        <p:tgtEl>
                                          <p:spTgt spid="52"/>
                                        </p:tgtEl>
                                        <p:attrNameLst>
                                          <p:attrName>ppt_x</p:attrName>
                                        </p:attrNameLst>
                                      </p:cBhvr>
                                      <p:tavLst>
                                        <p:tav tm="0">
                                          <p:val>
                                            <p:strVal val="1+#ppt_w/2"/>
                                          </p:val>
                                        </p:tav>
                                        <p:tav tm="100000">
                                          <p:val>
                                            <p:strVal val="#ppt_x"/>
                                          </p:val>
                                        </p:tav>
                                      </p:tavLst>
                                    </p:anim>
                                    <p:anim calcmode="lin" valueType="num">
                                      <p:cBhvr additive="base">
                                        <p:cTn id="69" dur="750" fill="hold"/>
                                        <p:tgtEl>
                                          <p:spTgt spid="52"/>
                                        </p:tgtEl>
                                        <p:attrNameLst>
                                          <p:attrName>ppt_y</p:attrName>
                                        </p:attrNameLst>
                                      </p:cBhvr>
                                      <p:tavLst>
                                        <p:tav tm="0">
                                          <p:val>
                                            <p:strVal val="#ppt_y"/>
                                          </p:val>
                                        </p:tav>
                                        <p:tav tm="100000">
                                          <p:val>
                                            <p:strVal val="#ppt_y"/>
                                          </p:val>
                                        </p:tav>
                                      </p:tavLst>
                                    </p:anim>
                                  </p:childTnLst>
                                </p:cTn>
                              </p:par>
                              <p:par>
                                <p:cTn id="70" presetID="22" presetClass="entr" presetSubtype="1"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up)">
                                      <p:cBhvr>
                                        <p:cTn id="72" dur="500"/>
                                        <p:tgtEl>
                                          <p:spTgt spid="70"/>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0" presetClass="entr" presetSubtype="0" fill="hold" grpId="0" nodeType="withEffect">
                                  <p:stCondLst>
                                    <p:cond delay="50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500"/>
                                        <p:tgtEl>
                                          <p:spTgt spid="87"/>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88"/>
                                        </p:tgtEl>
                                        <p:attrNameLst>
                                          <p:attrName>style.visibility</p:attrName>
                                        </p:attrNameLst>
                                      </p:cBhvr>
                                      <p:to>
                                        <p:strVal val="visible"/>
                                      </p:to>
                                    </p:set>
                                    <p:animEffect transition="in" filter="fade">
                                      <p:cBhvr>
                                        <p:cTn id="80" dur="500"/>
                                        <p:tgtEl>
                                          <p:spTgt spid="8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6" grpId="0" animBg="1"/>
      <p:bldP spid="47" grpId="0"/>
      <p:bldP spid="48" grpId="0"/>
      <p:bldP spid="82" grpId="0" animBg="1"/>
      <p:bldP spid="99" grpId="0"/>
      <p:bldP spid="100" grpId="0"/>
      <p:bldP spid="53" grpId="0"/>
      <p:bldP spid="87" grpId="0"/>
      <p:bldP spid="88" grpId="0"/>
      <p:bldP spid="9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Graphic 91">
            <a:extLst>
              <a:ext uri="{FF2B5EF4-FFF2-40B4-BE49-F238E27FC236}">
                <a16:creationId xmlns:a16="http://schemas.microsoft.com/office/drawing/2014/main" id="{945ADA01-1337-4C8A-B7D5-6024CE779B3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8915899" y="1309601"/>
            <a:ext cx="3259943" cy="5538490"/>
          </a:xfrm>
          <a:prstGeom prst="rect">
            <a:avLst/>
          </a:prstGeom>
        </p:spPr>
      </p:pic>
      <p:graphicFrame>
        <p:nvGraphicFramePr>
          <p:cNvPr id="19" name="Graphique 51"/>
          <p:cNvGraphicFramePr/>
          <p:nvPr>
            <p:extLst>
              <p:ext uri="{D42A27DB-BD31-4B8C-83A1-F6EECF244321}">
                <p14:modId xmlns:p14="http://schemas.microsoft.com/office/powerpoint/2010/main" val="1539138210"/>
              </p:ext>
            </p:extLst>
          </p:nvPr>
        </p:nvGraphicFramePr>
        <p:xfrm>
          <a:off x="4985496" y="3426773"/>
          <a:ext cx="3623842" cy="316304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Object 2"/>
          <p:cNvGraphicFramePr>
            <a:graphicFrameLocks noChangeAspect="1"/>
          </p:cNvGraphicFramePr>
          <p:nvPr/>
        </p:nvGraphicFramePr>
        <p:xfrm>
          <a:off x="-398390" y="1550088"/>
          <a:ext cx="4179350" cy="3174191"/>
        </p:xfrm>
        <a:graphic>
          <a:graphicData uri="http://schemas.openxmlformats.org/drawingml/2006/chart">
            <c:chart xmlns:c="http://schemas.openxmlformats.org/drawingml/2006/chart" xmlns:r="http://schemas.openxmlformats.org/officeDocument/2006/relationships" r:id="rId6"/>
          </a:graphicData>
        </a:graphic>
      </p:graphicFrame>
      <p:grpSp>
        <p:nvGrpSpPr>
          <p:cNvPr id="21" name="Grupo 9">
            <a:extLst>
              <a:ext uri="{FF2B5EF4-FFF2-40B4-BE49-F238E27FC236}">
                <a16:creationId xmlns:a16="http://schemas.microsoft.com/office/drawing/2014/main" id="{2D43F32D-5272-43D6-8D7A-3BA9DB9540B9}"/>
              </a:ext>
            </a:extLst>
          </p:cNvPr>
          <p:cNvGrpSpPr/>
          <p:nvPr/>
        </p:nvGrpSpPr>
        <p:grpSpPr>
          <a:xfrm>
            <a:off x="679308" y="4973355"/>
            <a:ext cx="2062536" cy="1605559"/>
            <a:chOff x="474289" y="1778204"/>
            <a:chExt cx="2062536" cy="1605559"/>
          </a:xfrm>
        </p:grpSpPr>
        <p:sp>
          <p:nvSpPr>
            <p:cNvPr id="22" name="Text Box 20"/>
            <p:cNvSpPr txBox="1">
              <a:spLocks noChangeArrowheads="1"/>
            </p:cNvSpPr>
            <p:nvPr/>
          </p:nvSpPr>
          <p:spPr bwMode="auto">
            <a:xfrm>
              <a:off x="826661" y="1778204"/>
              <a:ext cx="1566205" cy="184666"/>
            </a:xfrm>
            <a:prstGeom prst="rect">
              <a:avLst/>
            </a:prstGeom>
            <a:noFill/>
            <a:ln w="19050">
              <a:noFill/>
              <a:miter lim="800000"/>
              <a:headEnd/>
              <a:tailEnd/>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Application Services</a:t>
              </a:r>
            </a:p>
          </p:txBody>
        </p:sp>
        <p:sp>
          <p:nvSpPr>
            <p:cNvPr id="23" name="Text Box 19"/>
            <p:cNvSpPr txBox="1">
              <a:spLocks noChangeArrowheads="1"/>
            </p:cNvSpPr>
            <p:nvPr/>
          </p:nvSpPr>
          <p:spPr bwMode="auto">
            <a:xfrm>
              <a:off x="826661" y="3184791"/>
              <a:ext cx="1566205" cy="184666"/>
            </a:xfrm>
            <a:prstGeom prst="rect">
              <a:avLst/>
            </a:prstGeom>
            <a:noFill/>
            <a:ln w="19050">
              <a:noFill/>
              <a:miter lim="800000"/>
              <a:headEnd/>
              <a:tailEnd/>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Consulting Services</a:t>
              </a:r>
            </a:p>
          </p:txBody>
        </p:sp>
        <p:sp>
          <p:nvSpPr>
            <p:cNvPr id="24" name="Text Box 21"/>
            <p:cNvSpPr txBox="1">
              <a:spLocks noChangeArrowheads="1"/>
            </p:cNvSpPr>
            <p:nvPr/>
          </p:nvSpPr>
          <p:spPr bwMode="auto">
            <a:xfrm>
              <a:off x="826661" y="2637805"/>
              <a:ext cx="1710164" cy="369332"/>
            </a:xfrm>
            <a:prstGeom prst="rect">
              <a:avLst/>
            </a:prstGeom>
            <a:noFill/>
            <a:ln w="19050">
              <a:noFill/>
              <a:miter lim="800000"/>
              <a:headEnd/>
              <a:tailEnd/>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Technology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Engineering Services</a:t>
              </a:r>
              <a:endPar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endParaRPr>
            </a:p>
          </p:txBody>
        </p:sp>
        <p:sp>
          <p:nvSpPr>
            <p:cNvPr id="25" name="Text Box 21"/>
            <p:cNvSpPr txBox="1">
              <a:spLocks noChangeArrowheads="1"/>
            </p:cNvSpPr>
            <p:nvPr/>
          </p:nvSpPr>
          <p:spPr bwMode="auto">
            <a:xfrm>
              <a:off x="826661" y="2183807"/>
              <a:ext cx="1566205" cy="369332"/>
            </a:xfrm>
            <a:prstGeom prst="rect">
              <a:avLst/>
            </a:prstGeom>
            <a:noFill/>
            <a:ln w="19050">
              <a:noFill/>
              <a:miter lim="800000"/>
              <a:headEnd/>
              <a:tailEnd/>
            </a:ln>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Other Managed Services</a:t>
              </a:r>
            </a:p>
          </p:txBody>
        </p:sp>
        <p:sp>
          <p:nvSpPr>
            <p:cNvPr id="26" name="Oval 20">
              <a:extLst>
                <a:ext uri="{FF2B5EF4-FFF2-40B4-BE49-F238E27FC236}">
                  <a16:creationId xmlns:a16="http://schemas.microsoft.com/office/drawing/2014/main" id="{24F6D709-BE07-47D1-A554-339535363A8A}"/>
                </a:ext>
              </a:extLst>
            </p:cNvPr>
            <p:cNvSpPr/>
            <p:nvPr/>
          </p:nvSpPr>
          <p:spPr>
            <a:xfrm>
              <a:off x="474289" y="1788943"/>
              <a:ext cx="210839" cy="1992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7" name="Oval 20">
              <a:extLst>
                <a:ext uri="{FF2B5EF4-FFF2-40B4-BE49-F238E27FC236}">
                  <a16:creationId xmlns:a16="http://schemas.microsoft.com/office/drawing/2014/main" id="{FE5B68C4-D8AE-4F07-8610-E4720F32C595}"/>
                </a:ext>
              </a:extLst>
            </p:cNvPr>
            <p:cNvSpPr/>
            <p:nvPr/>
          </p:nvSpPr>
          <p:spPr>
            <a:xfrm>
              <a:off x="474289" y="2254147"/>
              <a:ext cx="210839" cy="1992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1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8" name="Oval 20">
              <a:extLst>
                <a:ext uri="{FF2B5EF4-FFF2-40B4-BE49-F238E27FC236}">
                  <a16:creationId xmlns:a16="http://schemas.microsoft.com/office/drawing/2014/main" id="{3395DB9D-2D20-4D71-9F6B-D03CF82B525A}"/>
                </a:ext>
              </a:extLst>
            </p:cNvPr>
            <p:cNvSpPr/>
            <p:nvPr/>
          </p:nvSpPr>
          <p:spPr>
            <a:xfrm>
              <a:off x="474289" y="2719351"/>
              <a:ext cx="210839" cy="1992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sp>
          <p:nvSpPr>
            <p:cNvPr id="29" name="Oval 20">
              <a:extLst>
                <a:ext uri="{FF2B5EF4-FFF2-40B4-BE49-F238E27FC236}">
                  <a16:creationId xmlns:a16="http://schemas.microsoft.com/office/drawing/2014/main" id="{B0B9B251-B070-4289-BAB0-459DF2FECB5D}"/>
                </a:ext>
              </a:extLst>
            </p:cNvPr>
            <p:cNvSpPr/>
            <p:nvPr/>
          </p:nvSpPr>
          <p:spPr>
            <a:xfrm>
              <a:off x="474289" y="3184556"/>
              <a:ext cx="210839" cy="19920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lumMod val="75000"/>
                    <a:lumOff val="25000"/>
                  </a:schemeClr>
                </a:solidFill>
                <a:effectLst/>
                <a:uLnTx/>
                <a:uFillTx/>
                <a:latin typeface="Verdana"/>
                <a:ea typeface="+mn-ea"/>
                <a:cs typeface="+mn-cs"/>
              </a:endParaRPr>
            </a:p>
          </p:txBody>
        </p:sp>
      </p:grpSp>
      <p:grpSp>
        <p:nvGrpSpPr>
          <p:cNvPr id="30" name="Grupo 10">
            <a:extLst>
              <a:ext uri="{FF2B5EF4-FFF2-40B4-BE49-F238E27FC236}">
                <a16:creationId xmlns:a16="http://schemas.microsoft.com/office/drawing/2014/main" id="{5A92AAFA-B8A8-40AB-A607-181184397BFD}"/>
              </a:ext>
            </a:extLst>
          </p:cNvPr>
          <p:cNvGrpSpPr/>
          <p:nvPr/>
        </p:nvGrpSpPr>
        <p:grpSpPr>
          <a:xfrm>
            <a:off x="9709086" y="2381410"/>
            <a:ext cx="2634447" cy="3349040"/>
            <a:chOff x="9494053" y="570136"/>
            <a:chExt cx="2634447" cy="3349040"/>
          </a:xfrm>
        </p:grpSpPr>
        <p:sp>
          <p:nvSpPr>
            <p:cNvPr id="31" name="Text Box 21"/>
            <p:cNvSpPr txBox="1">
              <a:spLocks noChangeArrowheads="1"/>
            </p:cNvSpPr>
            <p:nvPr/>
          </p:nvSpPr>
          <p:spPr bwMode="auto">
            <a:xfrm>
              <a:off x="9850168" y="3460613"/>
              <a:ext cx="15544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Verdana"/>
                  <a:ea typeface="+mn-ea"/>
                  <a:cs typeface="Arial" panose="020B0604020202020204" pitchFamily="34" charset="0"/>
                </a:rPr>
                <a:t>Consumer Product, Retail, Distribution </a:t>
              </a:r>
              <a:r>
                <a:rPr kumimoji="0" lang="fr-FR" sz="1200" b="0" i="0" u="none" strike="noStrike" kern="0" cap="none" spc="0" normalizeH="0" baseline="0" noProof="0" dirty="0">
                  <a:ln>
                    <a:noFill/>
                  </a:ln>
                  <a:effectLst/>
                  <a:uLnTx/>
                  <a:uFillTx/>
                  <a:latin typeface="Verdana"/>
                  <a:ea typeface="+mn-ea"/>
                  <a:cs typeface="Arial" panose="020B0604020202020204" pitchFamily="34" charset="0"/>
                </a:rPr>
                <a:t>&amp; Transportation</a:t>
              </a:r>
              <a:endParaRPr kumimoji="0" lang="en-US" sz="1200" b="0" i="0" u="none" strike="noStrike" kern="0" cap="none" spc="0" normalizeH="0" baseline="0" noProof="0" dirty="0">
                <a:ln>
                  <a:noFill/>
                </a:ln>
                <a:effectLst/>
                <a:uLnTx/>
                <a:uFillTx/>
                <a:latin typeface="Verdana"/>
                <a:ea typeface="+mn-ea"/>
                <a:cs typeface="Arial" panose="020B0604020202020204" pitchFamily="34" charset="0"/>
              </a:endParaRPr>
            </a:p>
          </p:txBody>
        </p:sp>
        <p:sp>
          <p:nvSpPr>
            <p:cNvPr id="32" name="Text Box 21"/>
            <p:cNvSpPr txBox="1">
              <a:spLocks noChangeArrowheads="1"/>
            </p:cNvSpPr>
            <p:nvPr/>
          </p:nvSpPr>
          <p:spPr bwMode="auto">
            <a:xfrm>
              <a:off x="9850168" y="570136"/>
              <a:ext cx="15544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Verdana"/>
                  <a:ea typeface="+mn-ea"/>
                  <a:cs typeface="Arial" panose="020B0604020202020204" pitchFamily="34" charset="0"/>
                </a:rPr>
                <a:t>Energy, Utilities</a:t>
              </a:r>
              <a:br>
                <a:rPr kumimoji="0" lang="en-US" sz="1200" b="0" i="0" u="none" strike="noStrike" kern="0" cap="none" spc="0" normalizeH="0" baseline="0" noProof="0" dirty="0">
                  <a:ln>
                    <a:noFill/>
                  </a:ln>
                  <a:effectLst/>
                  <a:uLnTx/>
                  <a:uFillTx/>
                  <a:latin typeface="Verdana"/>
                  <a:ea typeface="+mn-ea"/>
                  <a:cs typeface="Arial" panose="020B0604020202020204" pitchFamily="34" charset="0"/>
                </a:rPr>
              </a:br>
              <a:r>
                <a:rPr kumimoji="0" lang="en-US" sz="1200" b="0" i="0" u="none" strike="noStrike" kern="0" cap="none" spc="0" normalizeH="0" baseline="0" noProof="0" dirty="0">
                  <a:ln>
                    <a:noFill/>
                  </a:ln>
                  <a:effectLst/>
                  <a:uLnTx/>
                  <a:uFillTx/>
                  <a:latin typeface="Verdana"/>
                  <a:ea typeface="+mn-ea"/>
                  <a:cs typeface="Arial" panose="020B0604020202020204" pitchFamily="34" charset="0"/>
                </a:rPr>
                <a:t>&amp; Chemicals</a:t>
              </a:r>
            </a:p>
          </p:txBody>
        </p:sp>
        <p:sp>
          <p:nvSpPr>
            <p:cNvPr id="33" name="Text Box 21"/>
            <p:cNvSpPr txBox="1">
              <a:spLocks noChangeArrowheads="1"/>
            </p:cNvSpPr>
            <p:nvPr/>
          </p:nvSpPr>
          <p:spPr bwMode="auto">
            <a:xfrm>
              <a:off x="9850168" y="1028411"/>
              <a:ext cx="22783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Verdana"/>
                  <a:ea typeface="+mn-ea"/>
                  <a:cs typeface="Arial" panose="020B0604020202020204" pitchFamily="34" charset="0"/>
                </a:rPr>
                <a:t>Financial Services</a:t>
              </a:r>
            </a:p>
          </p:txBody>
        </p:sp>
        <p:sp>
          <p:nvSpPr>
            <p:cNvPr id="34" name="Text Box 21"/>
            <p:cNvSpPr txBox="1">
              <a:spLocks noChangeArrowheads="1"/>
            </p:cNvSpPr>
            <p:nvPr/>
          </p:nvSpPr>
          <p:spPr bwMode="auto">
            <a:xfrm>
              <a:off x="9850168" y="1504244"/>
              <a:ext cx="22783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Verdana"/>
                  <a:ea typeface="+mn-ea"/>
                  <a:cs typeface="Arial" panose="020B0604020202020204" pitchFamily="34" charset="0"/>
                </a:rPr>
                <a:t>Public Sector</a:t>
              </a:r>
            </a:p>
          </p:txBody>
        </p:sp>
        <p:sp>
          <p:nvSpPr>
            <p:cNvPr id="35" name="Text Box 21"/>
            <p:cNvSpPr txBox="1">
              <a:spLocks noChangeArrowheads="1"/>
            </p:cNvSpPr>
            <p:nvPr/>
          </p:nvSpPr>
          <p:spPr bwMode="auto">
            <a:xfrm>
              <a:off x="9850168" y="1967053"/>
              <a:ext cx="22783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Verdana"/>
                  <a:ea typeface="+mn-ea"/>
                  <a:cs typeface="Arial" panose="020B0604020202020204" pitchFamily="34" charset="0"/>
                </a:rPr>
                <a:t>Others</a:t>
              </a:r>
            </a:p>
          </p:txBody>
        </p:sp>
        <p:sp>
          <p:nvSpPr>
            <p:cNvPr id="36" name="Text Box 21"/>
            <p:cNvSpPr txBox="1">
              <a:spLocks noChangeArrowheads="1"/>
            </p:cNvSpPr>
            <p:nvPr/>
          </p:nvSpPr>
          <p:spPr bwMode="auto">
            <a:xfrm>
              <a:off x="9850168" y="2423057"/>
              <a:ext cx="22783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Verdana"/>
                  <a:ea typeface="+mn-ea"/>
                  <a:cs typeface="Arial" panose="020B0604020202020204" pitchFamily="34" charset="0"/>
                </a:rPr>
                <a:t>Manufacturing,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Verdana"/>
                  <a:ea typeface="+mn-ea"/>
                  <a:cs typeface="Arial" panose="020B0604020202020204" pitchFamily="34" charset="0"/>
                </a:rPr>
                <a:t>Automotive &amp; Life Sciences</a:t>
              </a:r>
            </a:p>
          </p:txBody>
        </p:sp>
        <p:sp>
          <p:nvSpPr>
            <p:cNvPr id="37" name="Text Box 21"/>
            <p:cNvSpPr txBox="1">
              <a:spLocks noChangeArrowheads="1"/>
            </p:cNvSpPr>
            <p:nvPr/>
          </p:nvSpPr>
          <p:spPr bwMode="auto">
            <a:xfrm>
              <a:off x="9850168" y="2895431"/>
              <a:ext cx="1325832" cy="458563"/>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Verdana"/>
                  <a:ea typeface="+mn-ea"/>
                  <a:cs typeface="Arial" panose="020B0604020202020204" pitchFamily="34" charset="0"/>
                </a:rPr>
                <a:t>Telecom, Media &amp; Entertainment</a:t>
              </a:r>
            </a:p>
          </p:txBody>
        </p:sp>
        <p:sp>
          <p:nvSpPr>
            <p:cNvPr id="38" name="Oval 20">
              <a:extLst>
                <a:ext uri="{FF2B5EF4-FFF2-40B4-BE49-F238E27FC236}">
                  <a16:creationId xmlns:a16="http://schemas.microsoft.com/office/drawing/2014/main" id="{D5FF52A3-2E50-4C9C-BEB8-730A06B4E125}"/>
                </a:ext>
              </a:extLst>
            </p:cNvPr>
            <p:cNvSpPr/>
            <p:nvPr/>
          </p:nvSpPr>
          <p:spPr>
            <a:xfrm>
              <a:off x="9494053" y="698919"/>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6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chemeClr val="tx1"/>
                </a:solidFill>
                <a:effectLst/>
                <a:uLnTx/>
                <a:uFillTx/>
                <a:latin typeface="Verdana"/>
                <a:ea typeface="+mn-ea"/>
                <a:cs typeface="+mn-cs"/>
              </a:endParaRPr>
            </a:p>
          </p:txBody>
        </p:sp>
        <p:sp>
          <p:nvSpPr>
            <p:cNvPr id="39" name="Oval 20">
              <a:extLst>
                <a:ext uri="{FF2B5EF4-FFF2-40B4-BE49-F238E27FC236}">
                  <a16:creationId xmlns:a16="http://schemas.microsoft.com/office/drawing/2014/main" id="{949A0F64-DBE6-42BD-839E-88296C6A186E}"/>
                </a:ext>
              </a:extLst>
            </p:cNvPr>
            <p:cNvSpPr/>
            <p:nvPr/>
          </p:nvSpPr>
          <p:spPr>
            <a:xfrm>
              <a:off x="9494053" y="1162977"/>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solidFill>
                <a:effectLst/>
                <a:uLnTx/>
                <a:uFillTx/>
                <a:latin typeface="Verdana"/>
                <a:ea typeface="+mn-ea"/>
                <a:cs typeface="+mn-cs"/>
              </a:endParaRPr>
            </a:p>
          </p:txBody>
        </p:sp>
        <p:sp>
          <p:nvSpPr>
            <p:cNvPr id="56" name="Oval 20">
              <a:extLst>
                <a:ext uri="{FF2B5EF4-FFF2-40B4-BE49-F238E27FC236}">
                  <a16:creationId xmlns:a16="http://schemas.microsoft.com/office/drawing/2014/main" id="{CFF2A446-D5D7-4EF1-8621-FA31E749761A}"/>
                </a:ext>
              </a:extLst>
            </p:cNvPr>
            <p:cNvSpPr/>
            <p:nvPr/>
          </p:nvSpPr>
          <p:spPr>
            <a:xfrm>
              <a:off x="9494053" y="1627035"/>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D38B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chemeClr val="tx1"/>
                </a:solidFill>
                <a:effectLst/>
                <a:uLnTx/>
                <a:uFillTx/>
                <a:latin typeface="Verdana"/>
                <a:ea typeface="+mn-ea"/>
                <a:cs typeface="+mn-cs"/>
              </a:endParaRPr>
            </a:p>
          </p:txBody>
        </p:sp>
        <p:sp>
          <p:nvSpPr>
            <p:cNvPr id="57" name="Oval 20">
              <a:extLst>
                <a:ext uri="{FF2B5EF4-FFF2-40B4-BE49-F238E27FC236}">
                  <a16:creationId xmlns:a16="http://schemas.microsoft.com/office/drawing/2014/main" id="{A84203EA-2BA3-4F8F-95BA-1916522FB2CC}"/>
                </a:ext>
              </a:extLst>
            </p:cNvPr>
            <p:cNvSpPr/>
            <p:nvPr/>
          </p:nvSpPr>
          <p:spPr>
            <a:xfrm>
              <a:off x="9494053" y="2091093"/>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dirty="0">
                <a:ln>
                  <a:noFill/>
                </a:ln>
                <a:solidFill>
                  <a:schemeClr val="tx1"/>
                </a:solidFill>
                <a:effectLst/>
                <a:uLnTx/>
                <a:uFillTx/>
                <a:latin typeface="Verdana"/>
                <a:ea typeface="+mn-ea"/>
                <a:cs typeface="+mn-cs"/>
              </a:endParaRPr>
            </a:p>
          </p:txBody>
        </p:sp>
        <p:sp>
          <p:nvSpPr>
            <p:cNvPr id="58" name="Oval 20">
              <a:extLst>
                <a:ext uri="{FF2B5EF4-FFF2-40B4-BE49-F238E27FC236}">
                  <a16:creationId xmlns:a16="http://schemas.microsoft.com/office/drawing/2014/main" id="{BAAC2EE9-3D8E-42CA-BFEB-25A80E3FD788}"/>
                </a:ext>
              </a:extLst>
            </p:cNvPr>
            <p:cNvSpPr/>
            <p:nvPr/>
          </p:nvSpPr>
          <p:spPr>
            <a:xfrm>
              <a:off x="9494053" y="2555151"/>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0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solidFill>
                <a:effectLst/>
                <a:uLnTx/>
                <a:uFillTx/>
                <a:latin typeface="Verdana"/>
                <a:ea typeface="+mn-ea"/>
                <a:cs typeface="+mn-cs"/>
              </a:endParaRPr>
            </a:p>
          </p:txBody>
        </p:sp>
        <p:sp>
          <p:nvSpPr>
            <p:cNvPr id="59" name="Oval 20">
              <a:extLst>
                <a:ext uri="{FF2B5EF4-FFF2-40B4-BE49-F238E27FC236}">
                  <a16:creationId xmlns:a16="http://schemas.microsoft.com/office/drawing/2014/main" id="{5104DE86-7B7D-4F55-9E5C-BC3D32CBCA3D}"/>
                </a:ext>
              </a:extLst>
            </p:cNvPr>
            <p:cNvSpPr/>
            <p:nvPr/>
          </p:nvSpPr>
          <p:spPr>
            <a:xfrm>
              <a:off x="9494053" y="3019209"/>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solidFill>
                <a:effectLst/>
                <a:uLnTx/>
                <a:uFillTx/>
                <a:latin typeface="Verdana"/>
                <a:ea typeface="+mn-ea"/>
                <a:cs typeface="+mn-cs"/>
              </a:endParaRPr>
            </a:p>
          </p:txBody>
        </p:sp>
        <p:sp>
          <p:nvSpPr>
            <p:cNvPr id="60" name="Oval 20">
              <a:extLst>
                <a:ext uri="{FF2B5EF4-FFF2-40B4-BE49-F238E27FC236}">
                  <a16:creationId xmlns:a16="http://schemas.microsoft.com/office/drawing/2014/main" id="{E342FEF7-A34E-4E95-AC1C-C8FBF3CB5048}"/>
                </a:ext>
              </a:extLst>
            </p:cNvPr>
            <p:cNvSpPr/>
            <p:nvPr/>
          </p:nvSpPr>
          <p:spPr>
            <a:xfrm>
              <a:off x="9494053" y="3483269"/>
              <a:ext cx="231923" cy="219128"/>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chemeClr val="tx1"/>
                </a:solidFill>
                <a:effectLst/>
                <a:uLnTx/>
                <a:uFillTx/>
                <a:latin typeface="Verdana"/>
                <a:ea typeface="+mn-ea"/>
                <a:cs typeface="+mn-cs"/>
              </a:endParaRPr>
            </a:p>
          </p:txBody>
        </p:sp>
      </p:grpSp>
      <p:grpSp>
        <p:nvGrpSpPr>
          <p:cNvPr id="64" name="Grupo 7">
            <a:extLst>
              <a:ext uri="{FF2B5EF4-FFF2-40B4-BE49-F238E27FC236}">
                <a16:creationId xmlns:a16="http://schemas.microsoft.com/office/drawing/2014/main" id="{3BDF1A61-344F-4365-8D12-E763E07927AF}"/>
              </a:ext>
            </a:extLst>
          </p:cNvPr>
          <p:cNvGrpSpPr/>
          <p:nvPr/>
        </p:nvGrpSpPr>
        <p:grpSpPr>
          <a:xfrm>
            <a:off x="912501" y="2385462"/>
            <a:ext cx="1591620" cy="1503817"/>
            <a:chOff x="3398700" y="1763580"/>
            <a:chExt cx="1591620" cy="1503817"/>
          </a:xfrm>
        </p:grpSpPr>
        <p:sp>
          <p:nvSpPr>
            <p:cNvPr id="65" name="Oval 20">
              <a:extLst>
                <a:ext uri="{FF2B5EF4-FFF2-40B4-BE49-F238E27FC236}">
                  <a16:creationId xmlns:a16="http://schemas.microsoft.com/office/drawing/2014/main" id="{0AE4C356-E616-493C-B8D9-CD8F4DE76F21}"/>
                </a:ext>
              </a:extLst>
            </p:cNvPr>
            <p:cNvSpPr/>
            <p:nvPr/>
          </p:nvSpPr>
          <p:spPr>
            <a:xfrm>
              <a:off x="3398700" y="1763580"/>
              <a:ext cx="1591620" cy="15038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66" name="Retângulo 5">
              <a:extLst>
                <a:ext uri="{FF2B5EF4-FFF2-40B4-BE49-F238E27FC236}">
                  <a16:creationId xmlns:a16="http://schemas.microsoft.com/office/drawing/2014/main" id="{13A273AF-AC04-4171-A633-21DA1B9FE089}"/>
                </a:ext>
              </a:extLst>
            </p:cNvPr>
            <p:cNvSpPr/>
            <p:nvPr/>
          </p:nvSpPr>
          <p:spPr>
            <a:xfrm>
              <a:off x="3457948" y="2136791"/>
              <a:ext cx="1504751" cy="759439"/>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17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Revenue by Business</a:t>
              </a:r>
            </a:p>
          </p:txBody>
        </p:sp>
      </p:grpSp>
      <p:sp>
        <p:nvSpPr>
          <p:cNvPr id="41" name="Oval 20">
            <a:extLst>
              <a:ext uri="{FF2B5EF4-FFF2-40B4-BE49-F238E27FC236}">
                <a16:creationId xmlns:a16="http://schemas.microsoft.com/office/drawing/2014/main" id="{525C6647-DA87-47EB-BC18-42BC305B41CA}"/>
              </a:ext>
            </a:extLst>
          </p:cNvPr>
          <p:cNvSpPr/>
          <p:nvPr/>
        </p:nvSpPr>
        <p:spPr>
          <a:xfrm>
            <a:off x="5503961" y="574057"/>
            <a:ext cx="2563992" cy="233930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p>
        </p:txBody>
      </p:sp>
      <p:sp>
        <p:nvSpPr>
          <p:cNvPr id="44" name="Rectangle 43">
            <a:extLst>
              <a:ext uri="{FF2B5EF4-FFF2-40B4-BE49-F238E27FC236}">
                <a16:creationId xmlns:a16="http://schemas.microsoft.com/office/drawing/2014/main" id="{5278F52A-0D3E-45CC-8CCD-21B8EF41B428}"/>
              </a:ext>
            </a:extLst>
          </p:cNvPr>
          <p:cNvSpPr/>
          <p:nvPr/>
        </p:nvSpPr>
        <p:spPr>
          <a:xfrm>
            <a:off x="5503961" y="1128935"/>
            <a:ext cx="2475828" cy="1323439"/>
          </a:xfrm>
          <a:prstGeom prst="rect">
            <a:avLst/>
          </a:prstGeom>
        </p:spPr>
        <p:txBody>
          <a:bodyPr wrap="square" anchor="ctr">
            <a:spAutoFit/>
          </a:bodyPr>
          <a:lstStyle/>
          <a:p>
            <a:pPr algn="ctr" defTabSz="914126" eaLnBrk="0" fontAlgn="base" hangingPunct="0">
              <a:spcBef>
                <a:spcPct val="0"/>
              </a:spcBef>
              <a:spcAft>
                <a:spcPct val="0"/>
              </a:spcAft>
              <a:defRPr/>
            </a:pPr>
            <a:r>
              <a:rPr lang="en-US" sz="2000" b="1" kern="0" dirty="0">
                <a:solidFill>
                  <a:schemeClr val="bg1"/>
                </a:solidFill>
                <a:cs typeface="Arial" panose="020B0604020202020204" pitchFamily="34" charset="0"/>
              </a:rPr>
              <a:t>Annual 2018 </a:t>
            </a:r>
          </a:p>
          <a:p>
            <a:pPr algn="ctr" defTabSz="914126" eaLnBrk="0" fontAlgn="base" hangingPunct="0">
              <a:spcBef>
                <a:spcPct val="0"/>
              </a:spcBef>
              <a:spcAft>
                <a:spcPct val="0"/>
              </a:spcAft>
              <a:defRPr/>
            </a:pPr>
            <a:r>
              <a:rPr lang="en-US" sz="2000" b="1" kern="0" dirty="0">
                <a:solidFill>
                  <a:schemeClr val="bg1"/>
                </a:solidFill>
                <a:cs typeface="Arial" panose="020B0604020202020204" pitchFamily="34" charset="0"/>
              </a:rPr>
              <a:t>Revenue</a:t>
            </a:r>
          </a:p>
          <a:p>
            <a:pPr algn="ctr" defTabSz="914126" eaLnBrk="0" fontAlgn="base" hangingPunct="0">
              <a:spcBef>
                <a:spcPct val="0"/>
              </a:spcBef>
              <a:spcAft>
                <a:spcPct val="0"/>
              </a:spcAft>
              <a:defRPr/>
            </a:pPr>
            <a:r>
              <a:rPr lang="en-US" sz="2000" b="1" kern="0" dirty="0">
                <a:solidFill>
                  <a:schemeClr val="bg1"/>
                </a:solidFill>
                <a:cs typeface="Arial" panose="020B0604020202020204" pitchFamily="34" charset="0"/>
              </a:rPr>
              <a:t>€13,197 </a:t>
            </a:r>
          </a:p>
          <a:p>
            <a:pPr algn="ctr" defTabSz="914126" eaLnBrk="0" fontAlgn="base" hangingPunct="0">
              <a:spcBef>
                <a:spcPct val="0"/>
              </a:spcBef>
              <a:spcAft>
                <a:spcPct val="0"/>
              </a:spcAft>
              <a:defRPr/>
            </a:pPr>
            <a:r>
              <a:rPr lang="en-US" sz="2000" b="1" kern="0" dirty="0">
                <a:solidFill>
                  <a:schemeClr val="bg1"/>
                </a:solidFill>
                <a:cs typeface="Arial" panose="020B0604020202020204" pitchFamily="34" charset="0"/>
              </a:rPr>
              <a:t>million</a:t>
            </a:r>
            <a:endParaRPr lang="en-US" sz="2000" dirty="0">
              <a:solidFill>
                <a:schemeClr val="bg1"/>
              </a:solidFill>
            </a:endParaRPr>
          </a:p>
        </p:txBody>
      </p:sp>
      <p:grpSp>
        <p:nvGrpSpPr>
          <p:cNvPr id="67" name="Grupo 8">
            <a:extLst>
              <a:ext uri="{FF2B5EF4-FFF2-40B4-BE49-F238E27FC236}">
                <a16:creationId xmlns:a16="http://schemas.microsoft.com/office/drawing/2014/main" id="{E2D5E074-234C-4F18-B997-F7310EF272F8}"/>
              </a:ext>
            </a:extLst>
          </p:cNvPr>
          <p:cNvGrpSpPr/>
          <p:nvPr/>
        </p:nvGrpSpPr>
        <p:grpSpPr>
          <a:xfrm>
            <a:off x="6051399" y="4184077"/>
            <a:ext cx="1599078" cy="1503817"/>
            <a:chOff x="6852082" y="1763580"/>
            <a:chExt cx="1599078" cy="1503817"/>
          </a:xfrm>
        </p:grpSpPr>
        <p:sp>
          <p:nvSpPr>
            <p:cNvPr id="68" name="Oval 20">
              <a:extLst>
                <a:ext uri="{FF2B5EF4-FFF2-40B4-BE49-F238E27FC236}">
                  <a16:creationId xmlns:a16="http://schemas.microsoft.com/office/drawing/2014/main" id="{89992722-DAD0-4433-8CF1-1388948178A8}"/>
                </a:ext>
              </a:extLst>
            </p:cNvPr>
            <p:cNvSpPr/>
            <p:nvPr/>
          </p:nvSpPr>
          <p:spPr>
            <a:xfrm>
              <a:off x="6859540" y="1763580"/>
              <a:ext cx="1591620" cy="150381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Verdana"/>
                <a:ea typeface="+mn-ea"/>
                <a:cs typeface="+mn-cs"/>
              </a:endParaRPr>
            </a:p>
          </p:txBody>
        </p:sp>
        <p:sp>
          <p:nvSpPr>
            <p:cNvPr id="69" name="Retângulo 6">
              <a:extLst>
                <a:ext uri="{FF2B5EF4-FFF2-40B4-BE49-F238E27FC236}">
                  <a16:creationId xmlns:a16="http://schemas.microsoft.com/office/drawing/2014/main" id="{70253CF7-57C6-458B-B149-5B2D6344A7A2}"/>
                </a:ext>
              </a:extLst>
            </p:cNvPr>
            <p:cNvSpPr/>
            <p:nvPr/>
          </p:nvSpPr>
          <p:spPr>
            <a:xfrm>
              <a:off x="6852082" y="2255117"/>
              <a:ext cx="1492036" cy="759439"/>
            </a:xfrm>
            <a:prstGeom prst="rect">
              <a:avLst/>
            </a:prstGeom>
          </p:spPr>
          <p:txBody>
            <a:bodyPr wrap="square">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fr-FR" sz="1700" b="1" i="0" u="none" strike="noStrike" kern="0" cap="none" spc="0" normalizeH="0" baseline="0" noProof="0" dirty="0">
                  <a:ln>
                    <a:noFill/>
                  </a:ln>
                  <a:solidFill>
                    <a:schemeClr val="tx1">
                      <a:lumMod val="75000"/>
                      <a:lumOff val="25000"/>
                    </a:schemeClr>
                  </a:solidFill>
                  <a:effectLst/>
                  <a:uLnTx/>
                  <a:uFillTx/>
                  <a:latin typeface="Verdana"/>
                  <a:ea typeface="+mn-ea"/>
                  <a:cs typeface="Arial" panose="020B0604020202020204" pitchFamily="34" charset="0"/>
                </a:rPr>
                <a:t>Revenue by Industries</a:t>
              </a:r>
            </a:p>
          </p:txBody>
        </p:sp>
      </p:grpSp>
      <p:sp>
        <p:nvSpPr>
          <p:cNvPr id="6" name="Title 5">
            <a:extLst>
              <a:ext uri="{FF2B5EF4-FFF2-40B4-BE49-F238E27FC236}">
                <a16:creationId xmlns:a16="http://schemas.microsoft.com/office/drawing/2014/main" id="{2C7DACA9-285B-4C1B-8AD0-F9BEC230D5D2}"/>
              </a:ext>
            </a:extLst>
          </p:cNvPr>
          <p:cNvSpPr>
            <a:spLocks noGrp="1"/>
          </p:cNvSpPr>
          <p:nvPr>
            <p:ph type="title" idx="4294967295"/>
          </p:nvPr>
        </p:nvSpPr>
        <p:spPr>
          <a:xfrm>
            <a:off x="1104033" y="26162"/>
            <a:ext cx="10515600" cy="1325563"/>
          </a:xfrm>
          <a:prstGeom prst="rect">
            <a:avLst/>
          </a:prstGeom>
        </p:spPr>
        <p:txBody>
          <a:bodyPr/>
          <a:lstStyle/>
          <a:p>
            <a:r>
              <a:rPr lang="en-US" sz="2400" b="1" kern="0" dirty="0">
                <a:ea typeface="Segoe UI" panose="020B0502040204020203" pitchFamily="34" charset="0"/>
                <a:cs typeface="Arial" panose="020B0604020202020204" pitchFamily="34" charset="0"/>
              </a:rPr>
              <a:t>2018 Group Performance</a:t>
            </a:r>
          </a:p>
        </p:txBody>
      </p:sp>
      <p:sp>
        <p:nvSpPr>
          <p:cNvPr id="7" name="Rectangle 6">
            <a:extLst>
              <a:ext uri="{FF2B5EF4-FFF2-40B4-BE49-F238E27FC236}">
                <a16:creationId xmlns:a16="http://schemas.microsoft.com/office/drawing/2014/main" id="{6C799554-E412-4DC3-B9D1-30E6B98F732D}"/>
              </a:ext>
            </a:extLst>
          </p:cNvPr>
          <p:cNvSpPr/>
          <p:nvPr/>
        </p:nvSpPr>
        <p:spPr>
          <a:xfrm>
            <a:off x="7687822" y="4738726"/>
            <a:ext cx="680422" cy="398541"/>
          </a:xfrm>
          <a:prstGeom prst="rect">
            <a:avLst/>
          </a:prstGeom>
          <a:noFill/>
          <a:ln w="38100">
            <a:solidFill>
              <a:srgbClr val="642E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D296B4D9-6ABB-469D-AE97-51D2497B9B44}"/>
              </a:ext>
            </a:extLst>
          </p:cNvPr>
          <p:cNvSpPr/>
          <p:nvPr/>
        </p:nvSpPr>
        <p:spPr>
          <a:xfrm>
            <a:off x="9619919" y="2908016"/>
            <a:ext cx="1999714" cy="398541"/>
          </a:xfrm>
          <a:prstGeom prst="rect">
            <a:avLst/>
          </a:prstGeom>
          <a:noFill/>
          <a:ln w="38100">
            <a:solidFill>
              <a:srgbClr val="642E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5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48" y="0"/>
            <a:ext cx="11344151" cy="1104900"/>
          </a:xfrm>
        </p:spPr>
        <p:txBody>
          <a:bodyPr/>
          <a:lstStyle/>
          <a:p>
            <a:r>
              <a:rPr lang="en-US" sz="2800"/>
              <a:t>We are “Architects of Positive Futures”, using our expertise</a:t>
            </a:r>
            <a:br>
              <a:rPr lang="en-US" sz="2800"/>
            </a:br>
            <a:r>
              <a:rPr lang="en-US" sz="2800"/>
              <a:t>for positive social and environmental impact </a:t>
            </a:r>
            <a:endParaRPr lang="en-US" sz="2000"/>
          </a:p>
        </p:txBody>
      </p:sp>
      <p:sp>
        <p:nvSpPr>
          <p:cNvPr id="56" name="ZoneTexte 41">
            <a:extLst>
              <a:ext uri="{FF2B5EF4-FFF2-40B4-BE49-F238E27FC236}">
                <a16:creationId xmlns:a16="http://schemas.microsoft.com/office/drawing/2014/main" id="{4123ABD8-6059-4808-AB74-23C7DC08CBE6}"/>
              </a:ext>
            </a:extLst>
          </p:cNvPr>
          <p:cNvSpPr txBox="1"/>
          <p:nvPr/>
        </p:nvSpPr>
        <p:spPr>
          <a:xfrm>
            <a:off x="2602418" y="5652984"/>
            <a:ext cx="6947407" cy="79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60" tIns="71460" rIns="71460" bIns="71460" numCol="1" spcCol="38100" rtlCol="0" anchor="ctr">
            <a:spAutoFit/>
          </a:bodyPr>
          <a:lstStyle/>
          <a:p>
            <a:pPr marL="0" marR="0" lvl="0" indent="0" algn="ctr" defTabSz="821777" rtl="0" eaLnBrk="0" fontAlgn="base" latinLnBrk="0" hangingPunct="0">
              <a:lnSpc>
                <a:spcPct val="85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304C"/>
                </a:solidFill>
                <a:effectLst/>
                <a:uLnTx/>
                <a:uFillTx/>
                <a:latin typeface="Arial" charset="0"/>
                <a:ea typeface="+mn-ea"/>
                <a:cs typeface="+mn-cs"/>
              </a:rPr>
              <a:t>Employee engagement </a:t>
            </a:r>
          </a:p>
          <a:p>
            <a:pPr marL="0" marR="0" lvl="0" indent="0" algn="ctr" defTabSz="821777" rtl="0" eaLnBrk="0" fontAlgn="base" latinLnBrk="0" hangingPunct="0">
              <a:lnSpc>
                <a:spcPct val="85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charset="0"/>
                <a:ea typeface="+mn-ea"/>
                <a:cs typeface="+mn-cs"/>
              </a:rPr>
              <a:t>Excite and train employees, recognize individual and team action, </a:t>
            </a:r>
          </a:p>
          <a:p>
            <a:pPr marL="0" marR="0" lvl="0" indent="0" algn="ctr" defTabSz="821777" rtl="0" eaLnBrk="0" fontAlgn="base" latinLnBrk="0" hangingPunct="0">
              <a:lnSpc>
                <a:spcPct val="85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charset="0"/>
                <a:ea typeface="+mn-ea"/>
                <a:cs typeface="+mn-cs"/>
              </a:rPr>
              <a:t>connect expertise through global networks</a:t>
            </a:r>
          </a:p>
        </p:txBody>
      </p:sp>
      <p:pic>
        <p:nvPicPr>
          <p:cNvPr id="58" name="Image 87">
            <a:extLst>
              <a:ext uri="{FF2B5EF4-FFF2-40B4-BE49-F238E27FC236}">
                <a16:creationId xmlns:a16="http://schemas.microsoft.com/office/drawing/2014/main" id="{40513BC2-292E-455C-B11E-5871CE74D7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40514" y="5740870"/>
            <a:ext cx="1473502" cy="700937"/>
          </a:xfrm>
          <a:prstGeom prst="rect">
            <a:avLst/>
          </a:prstGeom>
        </p:spPr>
      </p:pic>
      <p:cxnSp>
        <p:nvCxnSpPr>
          <p:cNvPr id="59" name="Conector reto 49">
            <a:extLst>
              <a:ext uri="{FF2B5EF4-FFF2-40B4-BE49-F238E27FC236}">
                <a16:creationId xmlns:a16="http://schemas.microsoft.com/office/drawing/2014/main" id="{4ACBE171-1C90-43CA-B630-374218926D83}"/>
              </a:ext>
            </a:extLst>
          </p:cNvPr>
          <p:cNvCxnSpPr>
            <a:cxnSpLocks/>
          </p:cNvCxnSpPr>
          <p:nvPr/>
        </p:nvCxnSpPr>
        <p:spPr>
          <a:xfrm rot="16200000">
            <a:off x="640616" y="4866592"/>
            <a:ext cx="1333500" cy="0"/>
          </a:xfrm>
          <a:prstGeom prst="line">
            <a:avLst/>
          </a:prstGeom>
          <a:solidFill>
            <a:schemeClr val="tx1"/>
          </a:solidFill>
          <a:ln w="28575" cap="flat">
            <a:solidFill>
              <a:schemeClr val="tx2"/>
            </a:solidFill>
            <a:roun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F3C62E5-E456-4D03-AF13-658F14134D7D}"/>
              </a:ext>
            </a:extLst>
          </p:cNvPr>
          <p:cNvSpPr/>
          <p:nvPr/>
        </p:nvSpPr>
        <p:spPr>
          <a:xfrm>
            <a:off x="19176" y="4479365"/>
            <a:ext cx="1032186" cy="565283"/>
          </a:xfrm>
          <a:prstGeom prst="rect">
            <a:avLst/>
          </a:prstGeom>
        </p:spPr>
        <p:txBody>
          <a:bodyPr wrap="square">
            <a:spAutoFit/>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2B143D"/>
                </a:solidFill>
                <a:effectLst/>
                <a:uLnTx/>
                <a:uFillTx/>
                <a:latin typeface="Ubuntu-Bold"/>
                <a:ea typeface="+mn-ea"/>
                <a:cs typeface="+mn-cs"/>
              </a:rPr>
              <a:t>2020 </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2B143D"/>
                </a:solidFill>
                <a:effectLst/>
                <a:uLnTx/>
                <a:uFillTx/>
                <a:latin typeface="Ubuntu-Bold"/>
                <a:ea typeface="+mn-ea"/>
                <a:cs typeface="+mn-cs"/>
              </a:rPr>
              <a:t>TARGETS</a:t>
            </a:r>
          </a:p>
        </p:txBody>
      </p:sp>
      <p:grpSp>
        <p:nvGrpSpPr>
          <p:cNvPr id="61" name="Groupe 34">
            <a:extLst>
              <a:ext uri="{FF2B5EF4-FFF2-40B4-BE49-F238E27FC236}">
                <a16:creationId xmlns:a16="http://schemas.microsoft.com/office/drawing/2014/main" id="{1E098AC0-C42A-43EE-9ABB-0D304DF4A40A}"/>
              </a:ext>
            </a:extLst>
          </p:cNvPr>
          <p:cNvGrpSpPr/>
          <p:nvPr/>
        </p:nvGrpSpPr>
        <p:grpSpPr>
          <a:xfrm>
            <a:off x="1068989" y="4404319"/>
            <a:ext cx="2856112" cy="1092607"/>
            <a:chOff x="506677" y="4425565"/>
            <a:chExt cx="2856112" cy="1092607"/>
          </a:xfrm>
        </p:grpSpPr>
        <p:grpSp>
          <p:nvGrpSpPr>
            <p:cNvPr id="62" name="Group 44">
              <a:extLst>
                <a:ext uri="{FF2B5EF4-FFF2-40B4-BE49-F238E27FC236}">
                  <a16:creationId xmlns:a16="http://schemas.microsoft.com/office/drawing/2014/main" id="{AB4E2550-12C7-4492-9AAF-5C8836DC1A87}"/>
                </a:ext>
              </a:extLst>
            </p:cNvPr>
            <p:cNvGrpSpPr/>
            <p:nvPr/>
          </p:nvGrpSpPr>
          <p:grpSpPr>
            <a:xfrm>
              <a:off x="506677" y="4581128"/>
              <a:ext cx="476755" cy="450454"/>
              <a:chOff x="7087039" y="1204685"/>
              <a:chExt cx="634560" cy="599554"/>
            </a:xfrm>
            <a:solidFill>
              <a:schemeClr val="tx2"/>
            </a:solidFill>
          </p:grpSpPr>
          <p:sp>
            <p:nvSpPr>
              <p:cNvPr id="65" name="Oval 20">
                <a:extLst>
                  <a:ext uri="{FF2B5EF4-FFF2-40B4-BE49-F238E27FC236}">
                    <a16:creationId xmlns:a16="http://schemas.microsoft.com/office/drawing/2014/main" id="{8B072B06-6F25-4CF5-8570-057D642BD101}"/>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600" b="0" i="0" u="none" strike="noStrike" kern="1200" cap="none" spc="0" normalizeH="0" baseline="0" noProof="0">
                  <a:ln>
                    <a:noFill/>
                  </a:ln>
                  <a:solidFill>
                    <a:srgbClr val="FFFFFF"/>
                  </a:solidFill>
                  <a:effectLst/>
                  <a:uLnTx/>
                  <a:uFillTx/>
                  <a:latin typeface="Verdana"/>
                  <a:ea typeface="+mn-ea"/>
                  <a:cs typeface="+mn-cs"/>
                </a:endParaRPr>
              </a:p>
            </p:txBody>
          </p:sp>
          <p:pic>
            <p:nvPicPr>
              <p:cNvPr id="66" name="Graphic 37">
                <a:extLst>
                  <a:ext uri="{FF2B5EF4-FFF2-40B4-BE49-F238E27FC236}">
                    <a16:creationId xmlns:a16="http://schemas.microsoft.com/office/drawing/2014/main" id="{B59CC267-6E26-4358-A30E-5832D573ADC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63763" y="1363906"/>
                <a:ext cx="281112" cy="281112"/>
              </a:xfrm>
              <a:prstGeom prst="rect">
                <a:avLst/>
              </a:prstGeom>
            </p:spPr>
          </p:pic>
        </p:grpSp>
        <p:sp>
          <p:nvSpPr>
            <p:cNvPr id="63" name="Rectangle 62">
              <a:extLst>
                <a:ext uri="{FF2B5EF4-FFF2-40B4-BE49-F238E27FC236}">
                  <a16:creationId xmlns:a16="http://schemas.microsoft.com/office/drawing/2014/main" id="{603277FA-0B18-4306-8EB2-5D76A5E8FCB5}"/>
                </a:ext>
              </a:extLst>
            </p:cNvPr>
            <p:cNvSpPr/>
            <p:nvPr/>
          </p:nvSpPr>
          <p:spPr>
            <a:xfrm>
              <a:off x="1140925" y="4425565"/>
              <a:ext cx="1139661" cy="1092607"/>
            </a:xfrm>
            <a:prstGeom prst="rect">
              <a:avLst/>
            </a:prstGeom>
          </p:spPr>
          <p:txBody>
            <a:bodyPr wrap="square">
              <a:spAutoFit/>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2B143D"/>
                  </a:solidFill>
                  <a:effectLst/>
                  <a:uLnTx/>
                  <a:uFillTx/>
                  <a:latin typeface="Ubuntu-Bold"/>
                  <a:ea typeface="+mn-ea"/>
                  <a:cs typeface="+mn-cs"/>
                </a:rPr>
                <a:t>25%</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Ubuntu"/>
                  <a:ea typeface="+mn-ea"/>
                  <a:cs typeface="+mn-cs"/>
                </a:rPr>
                <a:t>of executive</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Ubuntu"/>
                  <a:ea typeface="+mn-ea"/>
                  <a:cs typeface="+mn-cs"/>
                </a:rPr>
                <a:t>leadership to be</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Ubuntu"/>
                  <a:ea typeface="+mn-ea"/>
                  <a:cs typeface="+mn-cs"/>
                </a:rPr>
                <a:t>women.</a:t>
              </a:r>
            </a:p>
          </p:txBody>
        </p:sp>
        <p:sp>
          <p:nvSpPr>
            <p:cNvPr id="64" name="Rectangle 63">
              <a:extLst>
                <a:ext uri="{FF2B5EF4-FFF2-40B4-BE49-F238E27FC236}">
                  <a16:creationId xmlns:a16="http://schemas.microsoft.com/office/drawing/2014/main" id="{32B3245C-DB15-491E-ADB2-7AC1F9D77641}"/>
                </a:ext>
              </a:extLst>
            </p:cNvPr>
            <p:cNvSpPr/>
            <p:nvPr/>
          </p:nvSpPr>
          <p:spPr>
            <a:xfrm>
              <a:off x="2150452" y="4425565"/>
              <a:ext cx="1212337" cy="1092607"/>
            </a:xfrm>
            <a:prstGeom prst="rect">
              <a:avLst/>
            </a:prstGeom>
          </p:spPr>
          <p:txBody>
            <a:bodyPr wrap="square">
              <a:spAutoFit/>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2B143D"/>
                  </a:solidFill>
                  <a:effectLst/>
                  <a:uLnTx/>
                  <a:uFillTx/>
                  <a:latin typeface="Ubuntu-Bold"/>
                  <a:ea typeface="+mn-ea"/>
                  <a:cs typeface="+mn-cs"/>
                </a:rPr>
                <a:t>34%</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Ubuntu"/>
                  <a:ea typeface="+mn-ea"/>
                  <a:cs typeface="+mn-cs"/>
                </a:rPr>
                <a:t>of our total</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Ubuntu"/>
                  <a:ea typeface="+mn-ea"/>
                  <a:cs typeface="+mn-cs"/>
                </a:rPr>
                <a:t>workforce to be</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Ubuntu"/>
                  <a:ea typeface="+mn-ea"/>
                  <a:cs typeface="+mn-cs"/>
                </a:rPr>
                <a:t>women.</a:t>
              </a:r>
            </a:p>
          </p:txBody>
        </p:sp>
      </p:grpSp>
      <p:grpSp>
        <p:nvGrpSpPr>
          <p:cNvPr id="67" name="Groupe 37">
            <a:extLst>
              <a:ext uri="{FF2B5EF4-FFF2-40B4-BE49-F238E27FC236}">
                <a16:creationId xmlns:a16="http://schemas.microsoft.com/office/drawing/2014/main" id="{2300B249-F79B-4BE6-AF7B-BCCD537AB174}"/>
              </a:ext>
            </a:extLst>
          </p:cNvPr>
          <p:cNvGrpSpPr/>
          <p:nvPr/>
        </p:nvGrpSpPr>
        <p:grpSpPr>
          <a:xfrm>
            <a:off x="8417133" y="4188836"/>
            <a:ext cx="2825453" cy="1333500"/>
            <a:chOff x="8635710" y="4293096"/>
            <a:chExt cx="2825453" cy="1333500"/>
          </a:xfrm>
        </p:grpSpPr>
        <p:cxnSp>
          <p:nvCxnSpPr>
            <p:cNvPr id="68" name="Conector reto 49">
              <a:extLst>
                <a:ext uri="{FF2B5EF4-FFF2-40B4-BE49-F238E27FC236}">
                  <a16:creationId xmlns:a16="http://schemas.microsoft.com/office/drawing/2014/main" id="{319027AA-3AFD-4A8E-80C8-BD69344B5DD5}"/>
                </a:ext>
              </a:extLst>
            </p:cNvPr>
            <p:cNvCxnSpPr>
              <a:cxnSpLocks/>
            </p:cNvCxnSpPr>
            <p:nvPr/>
          </p:nvCxnSpPr>
          <p:spPr>
            <a:xfrm rot="16200000">
              <a:off x="8207337" y="4959846"/>
              <a:ext cx="1333500" cy="0"/>
            </a:xfrm>
            <a:prstGeom prst="line">
              <a:avLst/>
            </a:prstGeom>
            <a:solidFill>
              <a:schemeClr val="tx1"/>
            </a:solidFill>
            <a:ln w="28575" cap="flat">
              <a:solidFill>
                <a:schemeClr val="accent5"/>
              </a:solidFill>
              <a:round/>
            </a:ln>
          </p:spPr>
          <p:style>
            <a:lnRef idx="1">
              <a:schemeClr val="accent1"/>
            </a:lnRef>
            <a:fillRef idx="0">
              <a:schemeClr val="accent1"/>
            </a:fillRef>
            <a:effectRef idx="0">
              <a:schemeClr val="accent1"/>
            </a:effectRef>
            <a:fontRef idx="minor">
              <a:schemeClr val="tx1"/>
            </a:fontRef>
          </p:style>
        </p:cxnSp>
        <p:grpSp>
          <p:nvGrpSpPr>
            <p:cNvPr id="69" name="Group 44">
              <a:extLst>
                <a:ext uri="{FF2B5EF4-FFF2-40B4-BE49-F238E27FC236}">
                  <a16:creationId xmlns:a16="http://schemas.microsoft.com/office/drawing/2014/main" id="{FE29D62E-24F4-4D07-98BB-2474702BFBA7}"/>
                </a:ext>
              </a:extLst>
            </p:cNvPr>
            <p:cNvGrpSpPr/>
            <p:nvPr/>
          </p:nvGrpSpPr>
          <p:grpSpPr>
            <a:xfrm>
              <a:off x="8635710" y="4713326"/>
              <a:ext cx="476755" cy="450454"/>
              <a:chOff x="7087039" y="1204685"/>
              <a:chExt cx="634560" cy="599554"/>
            </a:xfrm>
            <a:solidFill>
              <a:schemeClr val="accent5"/>
            </a:solidFill>
          </p:grpSpPr>
          <p:sp>
            <p:nvSpPr>
              <p:cNvPr id="71" name="Oval 20">
                <a:extLst>
                  <a:ext uri="{FF2B5EF4-FFF2-40B4-BE49-F238E27FC236}">
                    <a16:creationId xmlns:a16="http://schemas.microsoft.com/office/drawing/2014/main" id="{33C2630E-A0CC-409C-A9D7-FCFB81997F58}"/>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600" b="0" i="0" u="none" strike="noStrike" kern="1200" cap="none" spc="0" normalizeH="0" baseline="0" noProof="0">
                  <a:ln>
                    <a:noFill/>
                  </a:ln>
                  <a:solidFill>
                    <a:srgbClr val="FFFFFF"/>
                  </a:solidFill>
                  <a:effectLst/>
                  <a:uLnTx/>
                  <a:uFillTx/>
                  <a:latin typeface="Verdana"/>
                  <a:ea typeface="+mn-ea"/>
                  <a:cs typeface="+mn-cs"/>
                </a:endParaRPr>
              </a:p>
            </p:txBody>
          </p:sp>
          <p:pic>
            <p:nvPicPr>
              <p:cNvPr id="72" name="Graphic 37">
                <a:extLst>
                  <a:ext uri="{FF2B5EF4-FFF2-40B4-BE49-F238E27FC236}">
                    <a16:creationId xmlns:a16="http://schemas.microsoft.com/office/drawing/2014/main" id="{49F27264-82D7-44F9-B242-001C9ECE103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63763" y="1363906"/>
                <a:ext cx="281112" cy="281112"/>
              </a:xfrm>
              <a:prstGeom prst="rect">
                <a:avLst/>
              </a:prstGeom>
            </p:spPr>
          </p:pic>
        </p:grpSp>
        <p:sp>
          <p:nvSpPr>
            <p:cNvPr id="70" name="Rectangle 69">
              <a:extLst>
                <a:ext uri="{FF2B5EF4-FFF2-40B4-BE49-F238E27FC236}">
                  <a16:creationId xmlns:a16="http://schemas.microsoft.com/office/drawing/2014/main" id="{73AD2804-C35B-4BF0-8B24-C9932C5A33BD}"/>
                </a:ext>
              </a:extLst>
            </p:cNvPr>
            <p:cNvSpPr/>
            <p:nvPr/>
          </p:nvSpPr>
          <p:spPr>
            <a:xfrm>
              <a:off x="9269389" y="4582490"/>
              <a:ext cx="2191774" cy="923330"/>
            </a:xfrm>
            <a:prstGeom prst="rect">
              <a:avLst/>
            </a:prstGeom>
          </p:spPr>
          <p:txBody>
            <a:bodyPr wrap="square">
              <a:spAutoFit/>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95E616"/>
                  </a:solidFill>
                  <a:effectLst/>
                  <a:uLnTx/>
                  <a:uFillTx/>
                  <a:latin typeface="Ubuntu-Bold"/>
                  <a:ea typeface="+mn-ea"/>
                  <a:cs typeface="+mn-cs"/>
                </a:rPr>
                <a:t>20%</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Ubuntu"/>
                  <a:ea typeface="+mn-ea"/>
                  <a:cs typeface="+mn-cs"/>
                </a:rPr>
                <a:t>reduction in carbon emissions per employee compared to 2015.</a:t>
              </a:r>
            </a:p>
          </p:txBody>
        </p:sp>
      </p:grpSp>
      <p:grpSp>
        <p:nvGrpSpPr>
          <p:cNvPr id="73" name="Groupe 35">
            <a:extLst>
              <a:ext uri="{FF2B5EF4-FFF2-40B4-BE49-F238E27FC236}">
                <a16:creationId xmlns:a16="http://schemas.microsoft.com/office/drawing/2014/main" id="{0CFA2803-DAAB-4E4A-A329-9091EAFBAC07}"/>
              </a:ext>
            </a:extLst>
          </p:cNvPr>
          <p:cNvGrpSpPr/>
          <p:nvPr/>
        </p:nvGrpSpPr>
        <p:grpSpPr>
          <a:xfrm>
            <a:off x="4791296" y="4188837"/>
            <a:ext cx="2470542" cy="1333500"/>
            <a:chOff x="4624374" y="4267307"/>
            <a:chExt cx="2470542" cy="1333500"/>
          </a:xfrm>
        </p:grpSpPr>
        <p:cxnSp>
          <p:nvCxnSpPr>
            <p:cNvPr id="74" name="Conector reto 49">
              <a:extLst>
                <a:ext uri="{FF2B5EF4-FFF2-40B4-BE49-F238E27FC236}">
                  <a16:creationId xmlns:a16="http://schemas.microsoft.com/office/drawing/2014/main" id="{5D6A919B-82B8-40F5-A622-D6A596BF9032}"/>
                </a:ext>
              </a:extLst>
            </p:cNvPr>
            <p:cNvCxnSpPr>
              <a:cxnSpLocks/>
            </p:cNvCxnSpPr>
            <p:nvPr/>
          </p:nvCxnSpPr>
          <p:spPr>
            <a:xfrm rot="16200000">
              <a:off x="4184134" y="4934057"/>
              <a:ext cx="1333500" cy="0"/>
            </a:xfrm>
            <a:prstGeom prst="line">
              <a:avLst/>
            </a:prstGeom>
            <a:solidFill>
              <a:schemeClr val="tx1"/>
            </a:solidFill>
            <a:ln w="28575" cap="flat">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75" name="Group 44">
              <a:extLst>
                <a:ext uri="{FF2B5EF4-FFF2-40B4-BE49-F238E27FC236}">
                  <a16:creationId xmlns:a16="http://schemas.microsoft.com/office/drawing/2014/main" id="{8B9340E2-BBDC-45BF-8468-F45AE8BA2534}"/>
                </a:ext>
              </a:extLst>
            </p:cNvPr>
            <p:cNvGrpSpPr/>
            <p:nvPr/>
          </p:nvGrpSpPr>
          <p:grpSpPr>
            <a:xfrm>
              <a:off x="4624374" y="4641318"/>
              <a:ext cx="476755" cy="450454"/>
              <a:chOff x="7087039" y="1204685"/>
              <a:chExt cx="634560" cy="599554"/>
            </a:xfrm>
          </p:grpSpPr>
          <p:sp>
            <p:nvSpPr>
              <p:cNvPr id="77" name="Oval 20">
                <a:extLst>
                  <a:ext uri="{FF2B5EF4-FFF2-40B4-BE49-F238E27FC236}">
                    <a16:creationId xmlns:a16="http://schemas.microsoft.com/office/drawing/2014/main" id="{4391E830-CDD0-495A-9711-6D03685287E8}"/>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600" b="0" i="0" u="none" strike="noStrike" kern="1200" cap="none" spc="0" normalizeH="0" baseline="0" noProof="0">
                  <a:ln>
                    <a:noFill/>
                  </a:ln>
                  <a:solidFill>
                    <a:srgbClr val="FFFFFF"/>
                  </a:solidFill>
                  <a:effectLst/>
                  <a:uLnTx/>
                  <a:uFillTx/>
                  <a:latin typeface="Verdana"/>
                  <a:ea typeface="+mn-ea"/>
                  <a:cs typeface="+mn-cs"/>
                </a:endParaRPr>
              </a:p>
            </p:txBody>
          </p:sp>
          <p:pic>
            <p:nvPicPr>
              <p:cNvPr id="78" name="Graphic 37">
                <a:extLst>
                  <a:ext uri="{FF2B5EF4-FFF2-40B4-BE49-F238E27FC236}">
                    <a16:creationId xmlns:a16="http://schemas.microsoft.com/office/drawing/2014/main" id="{F95E5467-EB76-4147-8C10-1054C28C8D8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63763" y="1363906"/>
                <a:ext cx="281112" cy="281112"/>
              </a:xfrm>
              <a:prstGeom prst="rect">
                <a:avLst/>
              </a:prstGeom>
            </p:spPr>
          </p:pic>
        </p:grpSp>
        <p:sp>
          <p:nvSpPr>
            <p:cNvPr id="76" name="Rectangle 75">
              <a:extLst>
                <a:ext uri="{FF2B5EF4-FFF2-40B4-BE49-F238E27FC236}">
                  <a16:creationId xmlns:a16="http://schemas.microsoft.com/office/drawing/2014/main" id="{3D019688-6F6C-4BB4-977D-4116D944A6BF}"/>
                </a:ext>
              </a:extLst>
            </p:cNvPr>
            <p:cNvSpPr/>
            <p:nvPr/>
          </p:nvSpPr>
          <p:spPr>
            <a:xfrm>
              <a:off x="5247813" y="4469339"/>
              <a:ext cx="1847103" cy="1092607"/>
            </a:xfrm>
            <a:prstGeom prst="rect">
              <a:avLst/>
            </a:prstGeom>
          </p:spPr>
          <p:txBody>
            <a:bodyPr wrap="square">
              <a:spAutoFit/>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75B3"/>
                  </a:solidFill>
                  <a:effectLst/>
                  <a:uLnTx/>
                  <a:uFillTx/>
                  <a:latin typeface="Ubuntu-Bold"/>
                  <a:ea typeface="+mn-ea"/>
                  <a:cs typeface="+mn-cs"/>
                </a:rPr>
                <a:t>80%</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Ubuntu"/>
                  <a:ea typeface="+mn-ea"/>
                  <a:cs typeface="+mn-cs"/>
                </a:rPr>
                <a:t>of our social impact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Ubuntu"/>
                  <a:ea typeface="+mn-ea"/>
                  <a:cs typeface="+mn-cs"/>
                </a:rPr>
                <a:t>initiatives to be focused on Digital Inclusion.</a:t>
              </a:r>
              <a:endParaRPr kumimoji="0" lang="en-US" sz="1100" b="1" i="0" u="none" strike="noStrike" kern="1200" cap="none" spc="0" normalizeH="0" baseline="0" noProof="0" dirty="0">
                <a:ln>
                  <a:noFill/>
                </a:ln>
                <a:solidFill>
                  <a:prstClr val="black"/>
                </a:solidFill>
                <a:effectLst/>
                <a:uLnTx/>
                <a:uFillTx/>
                <a:latin typeface="Arial" charset="0"/>
                <a:ea typeface="+mn-ea"/>
                <a:cs typeface="+mn-cs"/>
              </a:endParaRPr>
            </a:p>
          </p:txBody>
        </p:sp>
      </p:grpSp>
      <p:grpSp>
        <p:nvGrpSpPr>
          <p:cNvPr id="79" name="Groupe 28">
            <a:extLst>
              <a:ext uri="{FF2B5EF4-FFF2-40B4-BE49-F238E27FC236}">
                <a16:creationId xmlns:a16="http://schemas.microsoft.com/office/drawing/2014/main" id="{94376DBA-8686-4F6B-8FE1-C769D0014CCF}"/>
              </a:ext>
            </a:extLst>
          </p:cNvPr>
          <p:cNvGrpSpPr/>
          <p:nvPr/>
        </p:nvGrpSpPr>
        <p:grpSpPr>
          <a:xfrm>
            <a:off x="1049646" y="1072812"/>
            <a:ext cx="3010252" cy="3282982"/>
            <a:chOff x="487334" y="1094058"/>
            <a:chExt cx="3010252" cy="3282982"/>
          </a:xfrm>
        </p:grpSpPr>
        <p:sp>
          <p:nvSpPr>
            <p:cNvPr id="80" name="CaixaDeTexto 3">
              <a:extLst>
                <a:ext uri="{FF2B5EF4-FFF2-40B4-BE49-F238E27FC236}">
                  <a16:creationId xmlns:a16="http://schemas.microsoft.com/office/drawing/2014/main" id="{E229FE47-3B43-47C4-93B7-9EDBCC0420EF}"/>
                </a:ext>
              </a:extLst>
            </p:cNvPr>
            <p:cNvSpPr txBox="1"/>
            <p:nvPr/>
          </p:nvSpPr>
          <p:spPr>
            <a:xfrm>
              <a:off x="487334" y="1094058"/>
              <a:ext cx="3010252" cy="679340"/>
            </a:xfrm>
            <a:prstGeom prst="rect">
              <a:avLst/>
            </a:prstGeom>
            <a:solidFill>
              <a:schemeClr val="tx2"/>
            </a:solidFill>
            <a:ln w="19050">
              <a:noFill/>
            </a:ln>
          </p:spPr>
          <p:txBody>
            <a:bodyPr wrap="square" rtlCol="0" anchor="ctr">
              <a:noAutofit/>
            </a:bodyPr>
            <a:lstStyle/>
            <a:p>
              <a:pPr marL="0" marR="0" lvl="0" indent="0" algn="ctr" defTabSz="371484" rtl="0" eaLnBrk="0" fontAlgn="base" latinLnBrk="0" hangingPunct="0">
                <a:lnSpc>
                  <a:spcPct val="85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Diversity</a:t>
              </a:r>
            </a:p>
          </p:txBody>
        </p:sp>
        <p:pic>
          <p:nvPicPr>
            <p:cNvPr id="81" name="Image 15">
              <a:extLst>
                <a:ext uri="{FF2B5EF4-FFF2-40B4-BE49-F238E27FC236}">
                  <a16:creationId xmlns:a16="http://schemas.microsoft.com/office/drawing/2014/main" id="{A9477DA0-4360-45C3-875B-AC44D61C9FC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87334" y="1746280"/>
              <a:ext cx="3010251" cy="1213394"/>
            </a:xfrm>
            <a:prstGeom prst="rect">
              <a:avLst/>
            </a:prstGeom>
          </p:spPr>
        </p:pic>
        <p:sp>
          <p:nvSpPr>
            <p:cNvPr id="82" name="Freeform 8">
              <a:extLst>
                <a:ext uri="{FF2B5EF4-FFF2-40B4-BE49-F238E27FC236}">
                  <a16:creationId xmlns:a16="http://schemas.microsoft.com/office/drawing/2014/main" id="{C8AF0A35-5E31-4116-A41D-C7DFF5B1D7C8}"/>
                </a:ext>
              </a:extLst>
            </p:cNvPr>
            <p:cNvSpPr>
              <a:spLocks/>
            </p:cNvSpPr>
            <p:nvPr/>
          </p:nvSpPr>
          <p:spPr bwMode="auto">
            <a:xfrm>
              <a:off x="489051" y="2907494"/>
              <a:ext cx="3008534" cy="1469546"/>
            </a:xfrm>
            <a:custGeom>
              <a:avLst/>
              <a:gdLst>
                <a:gd name="T0" fmla="*/ 0 w 1572"/>
                <a:gd name="T1" fmla="*/ 0 h 4299"/>
                <a:gd name="T2" fmla="*/ 0 w 1572"/>
                <a:gd name="T3" fmla="*/ 3985 h 4299"/>
                <a:gd name="T4" fmla="*/ 193 w 1572"/>
                <a:gd name="T5" fmla="*/ 4159 h 4299"/>
                <a:gd name="T6" fmla="*/ 786 w 1572"/>
                <a:gd name="T7" fmla="*/ 3851 h 4299"/>
                <a:gd name="T8" fmla="*/ 1342 w 1572"/>
                <a:gd name="T9" fmla="*/ 4136 h 4299"/>
                <a:gd name="T10" fmla="*/ 1572 w 1572"/>
                <a:gd name="T11" fmla="*/ 4027 h 4299"/>
                <a:gd name="T12" fmla="*/ 1572 w 1572"/>
                <a:gd name="T13" fmla="*/ 0 h 4299"/>
                <a:gd name="T14" fmla="*/ 0 w 1572"/>
                <a:gd name="T15" fmla="*/ 0 h 4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2" h="4299">
                  <a:moveTo>
                    <a:pt x="0" y="0"/>
                  </a:moveTo>
                  <a:cubicBezTo>
                    <a:pt x="0" y="0"/>
                    <a:pt x="0" y="3696"/>
                    <a:pt x="0" y="3985"/>
                  </a:cubicBezTo>
                  <a:cubicBezTo>
                    <a:pt x="0" y="4279"/>
                    <a:pt x="132" y="4197"/>
                    <a:pt x="193" y="4159"/>
                  </a:cubicBezTo>
                  <a:cubicBezTo>
                    <a:pt x="255" y="4122"/>
                    <a:pt x="612" y="3851"/>
                    <a:pt x="786" y="3851"/>
                  </a:cubicBezTo>
                  <a:cubicBezTo>
                    <a:pt x="960" y="3851"/>
                    <a:pt x="1264" y="4083"/>
                    <a:pt x="1342" y="4136"/>
                  </a:cubicBezTo>
                  <a:cubicBezTo>
                    <a:pt x="1421" y="4188"/>
                    <a:pt x="1572" y="4299"/>
                    <a:pt x="1572" y="4027"/>
                  </a:cubicBezTo>
                  <a:cubicBezTo>
                    <a:pt x="1572" y="3758"/>
                    <a:pt x="1572" y="0"/>
                    <a:pt x="1572" y="0"/>
                  </a:cubicBezTo>
                  <a:cubicBezTo>
                    <a:pt x="0" y="0"/>
                    <a:pt x="0" y="0"/>
                    <a:pt x="0"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charset="0"/>
                  <a:ea typeface="+mn-ea"/>
                  <a:cs typeface="+mn-cs"/>
                </a:rPr>
                <a:t>Leverage a global work environment where diverse profiles and inclusive practices are instrumental </a:t>
              </a:r>
              <a:br>
                <a:rPr kumimoji="0" lang="en-US" sz="1400" b="1" i="0" u="none" strike="noStrike" kern="1200" cap="none" spc="0" normalizeH="0" baseline="0" noProof="0" dirty="0">
                  <a:ln>
                    <a:noFill/>
                  </a:ln>
                  <a:solidFill>
                    <a:srgbClr val="FFFFFF"/>
                  </a:solidFill>
                  <a:effectLst/>
                  <a:uLnTx/>
                  <a:uFillTx/>
                  <a:latin typeface="Arial" charset="0"/>
                  <a:ea typeface="+mn-ea"/>
                  <a:cs typeface="+mn-cs"/>
                </a:rPr>
              </a:br>
              <a:r>
                <a:rPr kumimoji="0" lang="en-US" sz="1400" b="1" i="0" u="none" strike="noStrike" kern="1200" cap="none" spc="0" normalizeH="0" baseline="0" noProof="0" dirty="0">
                  <a:ln>
                    <a:noFill/>
                  </a:ln>
                  <a:solidFill>
                    <a:srgbClr val="FFFFFF"/>
                  </a:solidFill>
                  <a:effectLst/>
                  <a:uLnTx/>
                  <a:uFillTx/>
                  <a:latin typeface="Arial" charset="0"/>
                  <a:ea typeface="+mn-ea"/>
                  <a:cs typeface="+mn-cs"/>
                </a:rPr>
                <a:t>to our collective performance </a:t>
              </a:r>
            </a:p>
          </p:txBody>
        </p:sp>
      </p:grpSp>
      <p:grpSp>
        <p:nvGrpSpPr>
          <p:cNvPr id="83" name="Groupe 29">
            <a:extLst>
              <a:ext uri="{FF2B5EF4-FFF2-40B4-BE49-F238E27FC236}">
                <a16:creationId xmlns:a16="http://schemas.microsoft.com/office/drawing/2014/main" id="{F0C90276-2EA5-440F-A1E5-6262AA3D7122}"/>
              </a:ext>
            </a:extLst>
          </p:cNvPr>
          <p:cNvGrpSpPr/>
          <p:nvPr/>
        </p:nvGrpSpPr>
        <p:grpSpPr>
          <a:xfrm>
            <a:off x="4699955" y="1092672"/>
            <a:ext cx="3032351" cy="3263122"/>
            <a:chOff x="4518368" y="1113918"/>
            <a:chExt cx="3032351" cy="3263122"/>
          </a:xfrm>
        </p:grpSpPr>
        <p:sp>
          <p:nvSpPr>
            <p:cNvPr id="84" name="CaixaDeTexto 3">
              <a:extLst>
                <a:ext uri="{FF2B5EF4-FFF2-40B4-BE49-F238E27FC236}">
                  <a16:creationId xmlns:a16="http://schemas.microsoft.com/office/drawing/2014/main" id="{2E31EA14-7F9D-4811-A8FD-B9FDDF8B851B}"/>
                </a:ext>
              </a:extLst>
            </p:cNvPr>
            <p:cNvSpPr txBox="1"/>
            <p:nvPr/>
          </p:nvSpPr>
          <p:spPr>
            <a:xfrm>
              <a:off x="4518370" y="1113918"/>
              <a:ext cx="3032349" cy="679340"/>
            </a:xfrm>
            <a:prstGeom prst="rect">
              <a:avLst/>
            </a:prstGeom>
            <a:solidFill>
              <a:schemeClr val="accent1"/>
            </a:solidFill>
            <a:ln w="19050">
              <a:noFill/>
            </a:ln>
          </p:spPr>
          <p:txBody>
            <a:bodyPr wrap="square" rtlCol="0" anchor="ctr">
              <a:noAutofit/>
            </a:bodyPr>
            <a:lstStyle/>
            <a:p>
              <a:pPr marL="0" marR="0" lvl="0" indent="0" algn="ctr" defTabSz="371484" rtl="0" eaLnBrk="0" fontAlgn="base" latinLnBrk="0" hangingPunct="0">
                <a:lnSpc>
                  <a:spcPct val="85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Digital inclusion</a:t>
              </a:r>
            </a:p>
          </p:txBody>
        </p:sp>
        <p:pic>
          <p:nvPicPr>
            <p:cNvPr id="85" name="Image 17">
              <a:extLst>
                <a:ext uri="{FF2B5EF4-FFF2-40B4-BE49-F238E27FC236}">
                  <a16:creationId xmlns:a16="http://schemas.microsoft.com/office/drawing/2014/main" id="{38A0132E-523A-4640-865F-5F72B1C58D3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518368" y="1782552"/>
              <a:ext cx="3032347" cy="1223878"/>
            </a:xfrm>
            <a:prstGeom prst="rect">
              <a:avLst/>
            </a:prstGeom>
          </p:spPr>
        </p:pic>
        <p:sp>
          <p:nvSpPr>
            <p:cNvPr id="86" name="Freeform 8">
              <a:extLst>
                <a:ext uri="{FF2B5EF4-FFF2-40B4-BE49-F238E27FC236}">
                  <a16:creationId xmlns:a16="http://schemas.microsoft.com/office/drawing/2014/main" id="{0DB84094-EDA9-41AF-B258-BD2D7DDD104E}"/>
                </a:ext>
              </a:extLst>
            </p:cNvPr>
            <p:cNvSpPr>
              <a:spLocks/>
            </p:cNvSpPr>
            <p:nvPr/>
          </p:nvSpPr>
          <p:spPr bwMode="auto">
            <a:xfrm>
              <a:off x="4518369" y="2924944"/>
              <a:ext cx="3032346" cy="1452096"/>
            </a:xfrm>
            <a:custGeom>
              <a:avLst/>
              <a:gdLst>
                <a:gd name="T0" fmla="*/ 0 w 1572"/>
                <a:gd name="T1" fmla="*/ 0 h 4299"/>
                <a:gd name="T2" fmla="*/ 0 w 1572"/>
                <a:gd name="T3" fmla="*/ 3985 h 4299"/>
                <a:gd name="T4" fmla="*/ 193 w 1572"/>
                <a:gd name="T5" fmla="*/ 4159 h 4299"/>
                <a:gd name="T6" fmla="*/ 786 w 1572"/>
                <a:gd name="T7" fmla="*/ 3851 h 4299"/>
                <a:gd name="T8" fmla="*/ 1342 w 1572"/>
                <a:gd name="T9" fmla="*/ 4136 h 4299"/>
                <a:gd name="T10" fmla="*/ 1572 w 1572"/>
                <a:gd name="T11" fmla="*/ 4027 h 4299"/>
                <a:gd name="T12" fmla="*/ 1572 w 1572"/>
                <a:gd name="T13" fmla="*/ 0 h 4299"/>
                <a:gd name="T14" fmla="*/ 0 w 1572"/>
                <a:gd name="T15" fmla="*/ 0 h 4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2" h="4299">
                  <a:moveTo>
                    <a:pt x="0" y="0"/>
                  </a:moveTo>
                  <a:cubicBezTo>
                    <a:pt x="0" y="0"/>
                    <a:pt x="0" y="3696"/>
                    <a:pt x="0" y="3985"/>
                  </a:cubicBezTo>
                  <a:cubicBezTo>
                    <a:pt x="0" y="4279"/>
                    <a:pt x="132" y="4197"/>
                    <a:pt x="193" y="4159"/>
                  </a:cubicBezTo>
                  <a:cubicBezTo>
                    <a:pt x="255" y="4122"/>
                    <a:pt x="612" y="3851"/>
                    <a:pt x="786" y="3851"/>
                  </a:cubicBezTo>
                  <a:cubicBezTo>
                    <a:pt x="960" y="3851"/>
                    <a:pt x="1264" y="4083"/>
                    <a:pt x="1342" y="4136"/>
                  </a:cubicBezTo>
                  <a:cubicBezTo>
                    <a:pt x="1421" y="4188"/>
                    <a:pt x="1572" y="4299"/>
                    <a:pt x="1572" y="4027"/>
                  </a:cubicBezTo>
                  <a:cubicBezTo>
                    <a:pt x="1572" y="3758"/>
                    <a:pt x="1572" y="0"/>
                    <a:pt x="1572" y="0"/>
                  </a:cubicBezTo>
                  <a:cubicBezTo>
                    <a:pt x="0" y="0"/>
                    <a:pt x="0" y="0"/>
                    <a:pt x="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charset="0"/>
                <a:ea typeface="+mn-ea"/>
                <a:cs typeface="+mn-cs"/>
              </a:endParaRP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charset="0"/>
                  <a:ea typeface="+mn-ea"/>
                  <a:cs typeface="+mn-cs"/>
                </a:rPr>
                <a:t>Spread the digital culture </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charset="0"/>
                  <a:ea typeface="+mn-ea"/>
                  <a:cs typeface="+mn-cs"/>
                </a:rPr>
                <a:t>and become Role-model in bridging the digital gap</a:t>
              </a:r>
            </a:p>
          </p:txBody>
        </p:sp>
      </p:grpSp>
      <p:grpSp>
        <p:nvGrpSpPr>
          <p:cNvPr id="87" name="Groupe 30">
            <a:extLst>
              <a:ext uri="{FF2B5EF4-FFF2-40B4-BE49-F238E27FC236}">
                <a16:creationId xmlns:a16="http://schemas.microsoft.com/office/drawing/2014/main" id="{DCCA7D65-4786-4FE0-9FE9-74B201181A85}"/>
              </a:ext>
            </a:extLst>
          </p:cNvPr>
          <p:cNvGrpSpPr/>
          <p:nvPr/>
        </p:nvGrpSpPr>
        <p:grpSpPr>
          <a:xfrm>
            <a:off x="8372365" y="1103498"/>
            <a:ext cx="3032349" cy="3333782"/>
            <a:chOff x="8590942" y="1124744"/>
            <a:chExt cx="3032349" cy="3333782"/>
          </a:xfrm>
        </p:grpSpPr>
        <p:sp>
          <p:nvSpPr>
            <p:cNvPr id="88" name="CaixaDeTexto 3">
              <a:extLst>
                <a:ext uri="{FF2B5EF4-FFF2-40B4-BE49-F238E27FC236}">
                  <a16:creationId xmlns:a16="http://schemas.microsoft.com/office/drawing/2014/main" id="{1AB1C83A-D4B5-4530-B185-844BF779C120}"/>
                </a:ext>
              </a:extLst>
            </p:cNvPr>
            <p:cNvSpPr txBox="1"/>
            <p:nvPr/>
          </p:nvSpPr>
          <p:spPr>
            <a:xfrm>
              <a:off x="8590942" y="1124744"/>
              <a:ext cx="3032347" cy="679340"/>
            </a:xfrm>
            <a:prstGeom prst="rect">
              <a:avLst/>
            </a:prstGeom>
            <a:solidFill>
              <a:schemeClr val="accent5"/>
            </a:solidFill>
            <a:ln w="19050">
              <a:noFill/>
            </a:ln>
          </p:spPr>
          <p:txBody>
            <a:bodyPr wrap="square" rtlCol="0" anchor="ctr">
              <a:noAutofit/>
            </a:bodyPr>
            <a:lstStyle/>
            <a:p>
              <a:pPr marL="0" marR="0" lvl="0" indent="0" algn="ctr" defTabSz="371484" rtl="0" eaLnBrk="0" fontAlgn="base" latinLnBrk="0" hangingPunct="0">
                <a:lnSpc>
                  <a:spcPct val="85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Environmental </a:t>
              </a:r>
            </a:p>
            <a:p>
              <a:pPr marL="0" marR="0" lvl="0" indent="0" algn="ctr" defTabSz="371484" rtl="0" eaLnBrk="0" fontAlgn="base" latinLnBrk="0" hangingPunct="0">
                <a:lnSpc>
                  <a:spcPct val="85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Verdana"/>
                  <a:ea typeface="Segoe UI" panose="020B0502040204020203" pitchFamily="34" charset="0"/>
                  <a:cs typeface="Arial" panose="020B0604020202020204" pitchFamily="34" charset="0"/>
                </a:rPr>
                <a:t>sustainability</a:t>
              </a:r>
            </a:p>
          </p:txBody>
        </p:sp>
        <p:pic>
          <p:nvPicPr>
            <p:cNvPr id="89" name="Image 18">
              <a:extLst>
                <a:ext uri="{FF2B5EF4-FFF2-40B4-BE49-F238E27FC236}">
                  <a16:creationId xmlns:a16="http://schemas.microsoft.com/office/drawing/2014/main" id="{9B2FE4C3-6B13-4C4E-AD49-92346BD3FE9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590942" y="1804084"/>
              <a:ext cx="3032349" cy="1223879"/>
            </a:xfrm>
            <a:prstGeom prst="rect">
              <a:avLst/>
            </a:prstGeom>
          </p:spPr>
        </p:pic>
        <p:sp>
          <p:nvSpPr>
            <p:cNvPr id="90" name="Freeform 8">
              <a:extLst>
                <a:ext uri="{FF2B5EF4-FFF2-40B4-BE49-F238E27FC236}">
                  <a16:creationId xmlns:a16="http://schemas.microsoft.com/office/drawing/2014/main" id="{8693017C-D2CF-4AA3-9F77-45DFCA23491D}"/>
                </a:ext>
              </a:extLst>
            </p:cNvPr>
            <p:cNvSpPr>
              <a:spLocks/>
            </p:cNvSpPr>
            <p:nvPr/>
          </p:nvSpPr>
          <p:spPr bwMode="auto">
            <a:xfrm>
              <a:off x="8590943" y="3006430"/>
              <a:ext cx="3032346" cy="1452096"/>
            </a:xfrm>
            <a:custGeom>
              <a:avLst/>
              <a:gdLst>
                <a:gd name="T0" fmla="*/ 0 w 1572"/>
                <a:gd name="T1" fmla="*/ 0 h 4299"/>
                <a:gd name="T2" fmla="*/ 0 w 1572"/>
                <a:gd name="T3" fmla="*/ 3985 h 4299"/>
                <a:gd name="T4" fmla="*/ 193 w 1572"/>
                <a:gd name="T5" fmla="*/ 4159 h 4299"/>
                <a:gd name="T6" fmla="*/ 786 w 1572"/>
                <a:gd name="T7" fmla="*/ 3851 h 4299"/>
                <a:gd name="T8" fmla="*/ 1342 w 1572"/>
                <a:gd name="T9" fmla="*/ 4136 h 4299"/>
                <a:gd name="T10" fmla="*/ 1572 w 1572"/>
                <a:gd name="T11" fmla="*/ 4027 h 4299"/>
                <a:gd name="T12" fmla="*/ 1572 w 1572"/>
                <a:gd name="T13" fmla="*/ 0 h 4299"/>
                <a:gd name="T14" fmla="*/ 0 w 1572"/>
                <a:gd name="T15" fmla="*/ 0 h 4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2" h="4299">
                  <a:moveTo>
                    <a:pt x="0" y="0"/>
                  </a:moveTo>
                  <a:cubicBezTo>
                    <a:pt x="0" y="0"/>
                    <a:pt x="0" y="3696"/>
                    <a:pt x="0" y="3985"/>
                  </a:cubicBezTo>
                  <a:cubicBezTo>
                    <a:pt x="0" y="4279"/>
                    <a:pt x="132" y="4197"/>
                    <a:pt x="193" y="4159"/>
                  </a:cubicBezTo>
                  <a:cubicBezTo>
                    <a:pt x="255" y="4122"/>
                    <a:pt x="612" y="3851"/>
                    <a:pt x="786" y="3851"/>
                  </a:cubicBezTo>
                  <a:cubicBezTo>
                    <a:pt x="960" y="3851"/>
                    <a:pt x="1264" y="4083"/>
                    <a:pt x="1342" y="4136"/>
                  </a:cubicBezTo>
                  <a:cubicBezTo>
                    <a:pt x="1421" y="4188"/>
                    <a:pt x="1572" y="4299"/>
                    <a:pt x="1572" y="4027"/>
                  </a:cubicBezTo>
                  <a:cubicBezTo>
                    <a:pt x="1572" y="3758"/>
                    <a:pt x="1572" y="0"/>
                    <a:pt x="1572" y="0"/>
                  </a:cubicBezTo>
                  <a:cubicBezTo>
                    <a:pt x="0" y="0"/>
                    <a:pt x="0" y="0"/>
                    <a:pt x="0" y="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charset="0"/>
                  <a:ea typeface="+mn-ea"/>
                  <a:cs typeface="+mn-cs"/>
                </a:rPr>
                <a:t>Minimize our business-related environmental impacts, </a:t>
              </a:r>
              <a:br>
                <a:rPr kumimoji="0" lang="en-US" sz="1400" b="1" i="0" u="none" strike="noStrike" kern="1200" cap="none" spc="0" normalizeH="0" baseline="0" noProof="0" dirty="0">
                  <a:ln>
                    <a:noFill/>
                  </a:ln>
                  <a:solidFill>
                    <a:srgbClr val="FFFFFF"/>
                  </a:solidFill>
                  <a:effectLst/>
                  <a:uLnTx/>
                  <a:uFillTx/>
                  <a:latin typeface="Arial" charset="0"/>
                  <a:ea typeface="+mn-ea"/>
                  <a:cs typeface="+mn-cs"/>
                </a:rPr>
              </a:br>
              <a:r>
                <a:rPr kumimoji="0" lang="en-US" sz="1400" b="1" i="0" u="none" strike="noStrike" kern="1200" cap="none" spc="0" normalizeH="0" baseline="0" noProof="0" dirty="0">
                  <a:ln>
                    <a:noFill/>
                  </a:ln>
                  <a:solidFill>
                    <a:srgbClr val="FFFFFF"/>
                  </a:solidFill>
                  <a:effectLst/>
                  <a:uLnTx/>
                  <a:uFillTx/>
                  <a:latin typeface="Arial" charset="0"/>
                  <a:ea typeface="+mn-ea"/>
                  <a:cs typeface="+mn-cs"/>
                </a:rPr>
                <a:t>and provide support to clients with sustainability challenges</a:t>
              </a:r>
            </a:p>
          </p:txBody>
        </p:sp>
      </p:grpSp>
      <p:sp>
        <p:nvSpPr>
          <p:cNvPr id="91" name="Freeform 72">
            <a:extLst>
              <a:ext uri="{FF2B5EF4-FFF2-40B4-BE49-F238E27FC236}">
                <a16:creationId xmlns:a16="http://schemas.microsoft.com/office/drawing/2014/main" id="{8312ABB8-4B8E-48FF-89DB-2CCAF8DFF1B1}"/>
              </a:ext>
            </a:extLst>
          </p:cNvPr>
          <p:cNvSpPr/>
          <p:nvPr/>
        </p:nvSpPr>
        <p:spPr bwMode="auto">
          <a:xfrm>
            <a:off x="1307366" y="5532208"/>
            <a:ext cx="10097340" cy="1104900"/>
          </a:xfrm>
          <a:custGeom>
            <a:avLst/>
            <a:gdLst>
              <a:gd name="connsiteX0" fmla="*/ 0 w 3287485"/>
              <a:gd name="connsiteY0" fmla="*/ 50627 h 3414713"/>
              <a:gd name="connsiteX1" fmla="*/ 14828 w 3287485"/>
              <a:gd name="connsiteY1" fmla="*/ 14828 h 3414713"/>
              <a:gd name="connsiteX2" fmla="*/ 50627 w 3287485"/>
              <a:gd name="connsiteY2" fmla="*/ 0 h 3414713"/>
              <a:gd name="connsiteX3" fmla="*/ 3236858 w 3287485"/>
              <a:gd name="connsiteY3" fmla="*/ 0 h 3414713"/>
              <a:gd name="connsiteX4" fmla="*/ 3272657 w 3287485"/>
              <a:gd name="connsiteY4" fmla="*/ 14828 h 3414713"/>
              <a:gd name="connsiteX5" fmla="*/ 3287485 w 3287485"/>
              <a:gd name="connsiteY5" fmla="*/ 50627 h 3414713"/>
              <a:gd name="connsiteX6" fmla="*/ 3287485 w 3287485"/>
              <a:gd name="connsiteY6" fmla="*/ 3364086 h 3414713"/>
              <a:gd name="connsiteX7" fmla="*/ 3272657 w 3287485"/>
              <a:gd name="connsiteY7" fmla="*/ 3399885 h 3414713"/>
              <a:gd name="connsiteX8" fmla="*/ 3236858 w 3287485"/>
              <a:gd name="connsiteY8" fmla="*/ 3414713 h 3414713"/>
              <a:gd name="connsiteX9" fmla="*/ 50627 w 3287485"/>
              <a:gd name="connsiteY9" fmla="*/ 3414713 h 3414713"/>
              <a:gd name="connsiteX10" fmla="*/ 14828 w 3287485"/>
              <a:gd name="connsiteY10" fmla="*/ 3399885 h 3414713"/>
              <a:gd name="connsiteX11" fmla="*/ 0 w 3287485"/>
              <a:gd name="connsiteY11" fmla="*/ 3364086 h 3414713"/>
              <a:gd name="connsiteX12" fmla="*/ 0 w 3287485"/>
              <a:gd name="connsiteY12" fmla="*/ 50627 h 3414713"/>
              <a:gd name="connsiteX0" fmla="*/ 0 w 3287485"/>
              <a:gd name="connsiteY0" fmla="*/ 3364086 h 3455526"/>
              <a:gd name="connsiteX1" fmla="*/ 0 w 3287485"/>
              <a:gd name="connsiteY1" fmla="*/ 50627 h 3455526"/>
              <a:gd name="connsiteX2" fmla="*/ 14828 w 3287485"/>
              <a:gd name="connsiteY2" fmla="*/ 14828 h 3455526"/>
              <a:gd name="connsiteX3" fmla="*/ 50627 w 3287485"/>
              <a:gd name="connsiteY3" fmla="*/ 0 h 3455526"/>
              <a:gd name="connsiteX4" fmla="*/ 3236858 w 3287485"/>
              <a:gd name="connsiteY4" fmla="*/ 0 h 3455526"/>
              <a:gd name="connsiteX5" fmla="*/ 3272657 w 3287485"/>
              <a:gd name="connsiteY5" fmla="*/ 14828 h 3455526"/>
              <a:gd name="connsiteX6" fmla="*/ 3287485 w 3287485"/>
              <a:gd name="connsiteY6" fmla="*/ 50627 h 3455526"/>
              <a:gd name="connsiteX7" fmla="*/ 3287485 w 3287485"/>
              <a:gd name="connsiteY7" fmla="*/ 3364086 h 3455526"/>
              <a:gd name="connsiteX8" fmla="*/ 3272657 w 3287485"/>
              <a:gd name="connsiteY8" fmla="*/ 3399885 h 3455526"/>
              <a:gd name="connsiteX9" fmla="*/ 3236858 w 3287485"/>
              <a:gd name="connsiteY9" fmla="*/ 3414713 h 3455526"/>
              <a:gd name="connsiteX10" fmla="*/ 50627 w 3287485"/>
              <a:gd name="connsiteY10" fmla="*/ 3414713 h 3455526"/>
              <a:gd name="connsiteX11" fmla="*/ 14828 w 3287485"/>
              <a:gd name="connsiteY11" fmla="*/ 3399885 h 3455526"/>
              <a:gd name="connsiteX12" fmla="*/ 91440 w 3287485"/>
              <a:gd name="connsiteY12" fmla="*/ 3455526 h 3455526"/>
              <a:gd name="connsiteX0" fmla="*/ 0 w 3287485"/>
              <a:gd name="connsiteY0" fmla="*/ 3364086 h 3414713"/>
              <a:gd name="connsiteX1" fmla="*/ 0 w 3287485"/>
              <a:gd name="connsiteY1" fmla="*/ 50627 h 3414713"/>
              <a:gd name="connsiteX2" fmla="*/ 14828 w 3287485"/>
              <a:gd name="connsiteY2" fmla="*/ 14828 h 3414713"/>
              <a:gd name="connsiteX3" fmla="*/ 50627 w 3287485"/>
              <a:gd name="connsiteY3" fmla="*/ 0 h 3414713"/>
              <a:gd name="connsiteX4" fmla="*/ 3236858 w 3287485"/>
              <a:gd name="connsiteY4" fmla="*/ 0 h 3414713"/>
              <a:gd name="connsiteX5" fmla="*/ 3272657 w 3287485"/>
              <a:gd name="connsiteY5" fmla="*/ 14828 h 3414713"/>
              <a:gd name="connsiteX6" fmla="*/ 3287485 w 3287485"/>
              <a:gd name="connsiteY6" fmla="*/ 50627 h 3414713"/>
              <a:gd name="connsiteX7" fmla="*/ 3287485 w 3287485"/>
              <a:gd name="connsiteY7" fmla="*/ 3364086 h 3414713"/>
              <a:gd name="connsiteX8" fmla="*/ 3272657 w 3287485"/>
              <a:gd name="connsiteY8" fmla="*/ 3399885 h 3414713"/>
              <a:gd name="connsiteX9" fmla="*/ 3236858 w 3287485"/>
              <a:gd name="connsiteY9" fmla="*/ 3414713 h 3414713"/>
              <a:gd name="connsiteX10" fmla="*/ 50627 w 3287485"/>
              <a:gd name="connsiteY10" fmla="*/ 3414713 h 3414713"/>
              <a:gd name="connsiteX11" fmla="*/ 14828 w 3287485"/>
              <a:gd name="connsiteY11" fmla="*/ 3399885 h 3414713"/>
              <a:gd name="connsiteX0" fmla="*/ 0 w 3287485"/>
              <a:gd name="connsiteY0" fmla="*/ 3364086 h 3414713"/>
              <a:gd name="connsiteX1" fmla="*/ 0 w 3287485"/>
              <a:gd name="connsiteY1" fmla="*/ 50627 h 3414713"/>
              <a:gd name="connsiteX2" fmla="*/ 14828 w 3287485"/>
              <a:gd name="connsiteY2" fmla="*/ 14828 h 3414713"/>
              <a:gd name="connsiteX3" fmla="*/ 50627 w 3287485"/>
              <a:gd name="connsiteY3" fmla="*/ 0 h 3414713"/>
              <a:gd name="connsiteX4" fmla="*/ 3236858 w 3287485"/>
              <a:gd name="connsiteY4" fmla="*/ 0 h 3414713"/>
              <a:gd name="connsiteX5" fmla="*/ 3272657 w 3287485"/>
              <a:gd name="connsiteY5" fmla="*/ 14828 h 3414713"/>
              <a:gd name="connsiteX6" fmla="*/ 3287485 w 3287485"/>
              <a:gd name="connsiteY6" fmla="*/ 50627 h 3414713"/>
              <a:gd name="connsiteX7" fmla="*/ 3287485 w 3287485"/>
              <a:gd name="connsiteY7" fmla="*/ 3364086 h 3414713"/>
              <a:gd name="connsiteX8" fmla="*/ 3272657 w 3287485"/>
              <a:gd name="connsiteY8" fmla="*/ 3399885 h 3414713"/>
              <a:gd name="connsiteX9" fmla="*/ 3236858 w 3287485"/>
              <a:gd name="connsiteY9" fmla="*/ 3414713 h 3414713"/>
              <a:gd name="connsiteX10" fmla="*/ 50627 w 3287485"/>
              <a:gd name="connsiteY10" fmla="*/ 3414713 h 3414713"/>
              <a:gd name="connsiteX0" fmla="*/ 0 w 3287485"/>
              <a:gd name="connsiteY0" fmla="*/ 1734358 h 3414713"/>
              <a:gd name="connsiteX1" fmla="*/ 0 w 3287485"/>
              <a:gd name="connsiteY1" fmla="*/ 50627 h 3414713"/>
              <a:gd name="connsiteX2" fmla="*/ 14828 w 3287485"/>
              <a:gd name="connsiteY2" fmla="*/ 14828 h 3414713"/>
              <a:gd name="connsiteX3" fmla="*/ 50627 w 3287485"/>
              <a:gd name="connsiteY3" fmla="*/ 0 h 3414713"/>
              <a:gd name="connsiteX4" fmla="*/ 3236858 w 3287485"/>
              <a:gd name="connsiteY4" fmla="*/ 0 h 3414713"/>
              <a:gd name="connsiteX5" fmla="*/ 3272657 w 3287485"/>
              <a:gd name="connsiteY5" fmla="*/ 14828 h 3414713"/>
              <a:gd name="connsiteX6" fmla="*/ 3287485 w 3287485"/>
              <a:gd name="connsiteY6" fmla="*/ 50627 h 3414713"/>
              <a:gd name="connsiteX7" fmla="*/ 3287485 w 3287485"/>
              <a:gd name="connsiteY7" fmla="*/ 3364086 h 3414713"/>
              <a:gd name="connsiteX8" fmla="*/ 3272657 w 3287485"/>
              <a:gd name="connsiteY8" fmla="*/ 3399885 h 3414713"/>
              <a:gd name="connsiteX9" fmla="*/ 3236858 w 3287485"/>
              <a:gd name="connsiteY9" fmla="*/ 3414713 h 3414713"/>
              <a:gd name="connsiteX10" fmla="*/ 50627 w 3287485"/>
              <a:gd name="connsiteY10" fmla="*/ 3414713 h 3414713"/>
              <a:gd name="connsiteX0" fmla="*/ 0 w 3287485"/>
              <a:gd name="connsiteY0" fmla="*/ 1734358 h 3414713"/>
              <a:gd name="connsiteX1" fmla="*/ 0 w 3287485"/>
              <a:gd name="connsiteY1" fmla="*/ 50627 h 3414713"/>
              <a:gd name="connsiteX2" fmla="*/ 14828 w 3287485"/>
              <a:gd name="connsiteY2" fmla="*/ 14828 h 3414713"/>
              <a:gd name="connsiteX3" fmla="*/ 50627 w 3287485"/>
              <a:gd name="connsiteY3" fmla="*/ 0 h 3414713"/>
              <a:gd name="connsiteX4" fmla="*/ 3236858 w 3287485"/>
              <a:gd name="connsiteY4" fmla="*/ 0 h 3414713"/>
              <a:gd name="connsiteX5" fmla="*/ 3272657 w 3287485"/>
              <a:gd name="connsiteY5" fmla="*/ 14828 h 3414713"/>
              <a:gd name="connsiteX6" fmla="*/ 3287485 w 3287485"/>
              <a:gd name="connsiteY6" fmla="*/ 50627 h 3414713"/>
              <a:gd name="connsiteX7" fmla="*/ 3287485 w 3287485"/>
              <a:gd name="connsiteY7" fmla="*/ 3364086 h 3414713"/>
              <a:gd name="connsiteX8" fmla="*/ 3272657 w 3287485"/>
              <a:gd name="connsiteY8" fmla="*/ 3399885 h 3414713"/>
              <a:gd name="connsiteX9" fmla="*/ 3236858 w 3287485"/>
              <a:gd name="connsiteY9" fmla="*/ 3414713 h 3414713"/>
              <a:gd name="connsiteX10" fmla="*/ 1346027 w 3287485"/>
              <a:gd name="connsiteY10" fmla="*/ 3414713 h 341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485" h="3414713">
                <a:moveTo>
                  <a:pt x="0" y="1734358"/>
                </a:moveTo>
                <a:lnTo>
                  <a:pt x="0" y="50627"/>
                </a:lnTo>
                <a:cubicBezTo>
                  <a:pt x="0" y="37200"/>
                  <a:pt x="5334" y="24323"/>
                  <a:pt x="14828" y="14828"/>
                </a:cubicBezTo>
                <a:cubicBezTo>
                  <a:pt x="24322" y="5334"/>
                  <a:pt x="37200" y="0"/>
                  <a:pt x="50627" y="0"/>
                </a:cubicBezTo>
                <a:lnTo>
                  <a:pt x="3236858" y="0"/>
                </a:lnTo>
                <a:cubicBezTo>
                  <a:pt x="3250285" y="0"/>
                  <a:pt x="3263162" y="5334"/>
                  <a:pt x="3272657" y="14828"/>
                </a:cubicBezTo>
                <a:cubicBezTo>
                  <a:pt x="3282151" y="24322"/>
                  <a:pt x="3287485" y="37200"/>
                  <a:pt x="3287485" y="50627"/>
                </a:cubicBezTo>
                <a:lnTo>
                  <a:pt x="3287485" y="3364086"/>
                </a:lnTo>
                <a:cubicBezTo>
                  <a:pt x="3287485" y="3377513"/>
                  <a:pt x="3282151" y="3390390"/>
                  <a:pt x="3272657" y="3399885"/>
                </a:cubicBezTo>
                <a:cubicBezTo>
                  <a:pt x="3263163" y="3409379"/>
                  <a:pt x="3250285" y="3414713"/>
                  <a:pt x="3236858" y="3414713"/>
                </a:cubicBezTo>
                <a:lnTo>
                  <a:pt x="1346027" y="3414713"/>
                </a:lnTo>
              </a:path>
            </a:pathLst>
          </a:custGeom>
          <a:noFill/>
          <a:ln w="38100" cap="rnd" cmpd="sng" algn="ctr">
            <a:solidFill>
              <a:schemeClr val="accent4"/>
            </a:solidFill>
            <a:prstDash val="sysDot"/>
            <a:round/>
            <a:headEnd type="oval" w="med" len="med"/>
            <a:tailEnd type="oval"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Verdana"/>
              <a:ea typeface="+mn-ea"/>
              <a:cs typeface="Arial" charset="0"/>
            </a:endParaRPr>
          </a:p>
        </p:txBody>
      </p:sp>
    </p:spTree>
    <p:extLst>
      <p:ext uri="{BB962C8B-B14F-4D97-AF65-F5344CB8AC3E}">
        <p14:creationId xmlns:p14="http://schemas.microsoft.com/office/powerpoint/2010/main" val="379519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50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349244" y="461460"/>
            <a:ext cx="4577354" cy="979054"/>
          </a:xfrm>
        </p:spPr>
        <p:txBody>
          <a:bodyPr>
            <a:normAutofit/>
          </a:bodyPr>
          <a:lstStyle/>
          <a:p>
            <a:r>
              <a:rPr lang="en-US" sz="3000" b="1">
                <a:latin typeface="+mn-lt"/>
                <a:ea typeface="Verdana"/>
                <a:cs typeface="Arial"/>
              </a:rPr>
              <a:t>Ground Rules</a:t>
            </a:r>
          </a:p>
        </p:txBody>
      </p:sp>
      <p:grpSp>
        <p:nvGrpSpPr>
          <p:cNvPr id="10" name="Group 9"/>
          <p:cNvGrpSpPr/>
          <p:nvPr/>
        </p:nvGrpSpPr>
        <p:grpSpPr>
          <a:xfrm>
            <a:off x="7579316" y="846394"/>
            <a:ext cx="3808276" cy="649288"/>
            <a:chOff x="673237" y="1244600"/>
            <a:chExt cx="3808276" cy="649288"/>
          </a:xfrm>
        </p:grpSpPr>
        <p:sp>
          <p:nvSpPr>
            <p:cNvPr id="87" name="Freeform 86"/>
            <p:cNvSpPr/>
            <p:nvPr/>
          </p:nvSpPr>
          <p:spPr bwMode="auto">
            <a:xfrm>
              <a:off x="1600200" y="1244600"/>
              <a:ext cx="2881313" cy="649288"/>
            </a:xfrm>
            <a:custGeom>
              <a:avLst/>
              <a:gdLst>
                <a:gd name="connsiteX0" fmla="*/ 0 w 2893067"/>
                <a:gd name="connsiteY0" fmla="*/ 0 h 648563"/>
                <a:gd name="connsiteX1" fmla="*/ 2893067 w 2893067"/>
                <a:gd name="connsiteY1" fmla="*/ 0 h 648563"/>
                <a:gd name="connsiteX2" fmla="*/ 2893067 w 2893067"/>
                <a:gd name="connsiteY2" fmla="*/ 648563 h 648563"/>
                <a:gd name="connsiteX3" fmla="*/ 0 w 2893067"/>
                <a:gd name="connsiteY3" fmla="*/ 648563 h 648563"/>
                <a:gd name="connsiteX4" fmla="*/ 0 w 2893067"/>
                <a:gd name="connsiteY4" fmla="*/ 0 h 648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067" h="648563">
                  <a:moveTo>
                    <a:pt x="0" y="0"/>
                  </a:moveTo>
                  <a:lnTo>
                    <a:pt x="2893067" y="0"/>
                  </a:lnTo>
                  <a:lnTo>
                    <a:pt x="2893067" y="648563"/>
                  </a:lnTo>
                  <a:lnTo>
                    <a:pt x="0" y="648563"/>
                  </a:lnTo>
                  <a:lnTo>
                    <a:pt x="0" y="0"/>
                  </a:lnTo>
                  <a:close/>
                </a:path>
              </a:pathLst>
            </a:custGeom>
            <a:solidFill>
              <a:schemeClr val="accent5"/>
            </a:solidFill>
            <a:ln w="19050">
              <a:noFill/>
            </a:ln>
          </p:spPr>
          <p:style>
            <a:lnRef idx="3">
              <a:schemeClr val="accent5">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lIns="68580" tIns="68580" rIns="68580" bIns="68580" spcCol="1270" anchor="ctr"/>
            <a:lstStyle/>
            <a:p>
              <a:pPr defTabSz="800100">
                <a:lnSpc>
                  <a:spcPct val="90000"/>
                </a:lnSpc>
                <a:spcAft>
                  <a:spcPct val="35000"/>
                </a:spcAft>
                <a:defRPr/>
              </a:pPr>
              <a:r>
                <a:rPr lang="en-US" sz="1400">
                  <a:solidFill>
                    <a:schemeClr val="tx1"/>
                  </a:solidFill>
                  <a:cs typeface="Arial" pitchFamily="34" charset="0"/>
                </a:rPr>
                <a:t>Everyone participates </a:t>
              </a:r>
            </a:p>
          </p:txBody>
        </p:sp>
        <p:grpSp>
          <p:nvGrpSpPr>
            <p:cNvPr id="2" name="Groupe 597"/>
            <p:cNvGrpSpPr>
              <a:grpSpLocks/>
            </p:cNvGrpSpPr>
            <p:nvPr/>
          </p:nvGrpSpPr>
          <p:grpSpPr bwMode="auto">
            <a:xfrm>
              <a:off x="673237" y="1397295"/>
              <a:ext cx="698363" cy="345162"/>
              <a:chOff x="4376714" y="2104826"/>
              <a:chExt cx="376238" cy="171451"/>
            </a:xfrm>
            <a:gradFill>
              <a:gsLst>
                <a:gs pos="82000">
                  <a:srgbClr val="02B3D6">
                    <a:alpha val="68235"/>
                  </a:srgbClr>
                </a:gs>
                <a:gs pos="25000">
                  <a:srgbClr val="21D6E0"/>
                </a:gs>
                <a:gs pos="75000">
                  <a:srgbClr val="0087E6"/>
                </a:gs>
                <a:gs pos="100000">
                  <a:srgbClr val="005CBF"/>
                </a:gs>
              </a:gsLst>
              <a:lin ang="2400000" scaled="0"/>
            </a:gradFill>
          </p:grpSpPr>
          <p:sp>
            <p:nvSpPr>
              <p:cNvPr id="16" name="Freeform 760"/>
              <p:cNvSpPr>
                <a:spLocks/>
              </p:cNvSpPr>
              <p:nvPr/>
            </p:nvSpPr>
            <p:spPr bwMode="auto">
              <a:xfrm>
                <a:off x="4376714" y="2104827"/>
                <a:ext cx="125413" cy="171450"/>
              </a:xfrm>
              <a:custGeom>
                <a:avLst/>
                <a:gdLst>
                  <a:gd name="T0" fmla="*/ 79 w 79"/>
                  <a:gd name="T1" fmla="*/ 108 h 108"/>
                  <a:gd name="T2" fmla="*/ 79 w 79"/>
                  <a:gd name="T3" fmla="*/ 108 h 108"/>
                  <a:gd name="T4" fmla="*/ 78 w 79"/>
                  <a:gd name="T5" fmla="*/ 96 h 108"/>
                  <a:gd name="T6" fmla="*/ 77 w 79"/>
                  <a:gd name="T7" fmla="*/ 86 h 108"/>
                  <a:gd name="T8" fmla="*/ 76 w 79"/>
                  <a:gd name="T9" fmla="*/ 76 h 108"/>
                  <a:gd name="T10" fmla="*/ 72 w 79"/>
                  <a:gd name="T11" fmla="*/ 67 h 108"/>
                  <a:gd name="T12" fmla="*/ 68 w 79"/>
                  <a:gd name="T13" fmla="*/ 59 h 108"/>
                  <a:gd name="T14" fmla="*/ 63 w 79"/>
                  <a:gd name="T15" fmla="*/ 53 h 108"/>
                  <a:gd name="T16" fmla="*/ 57 w 79"/>
                  <a:gd name="T17" fmla="*/ 49 h 108"/>
                  <a:gd name="T18" fmla="*/ 48 w 79"/>
                  <a:gd name="T19" fmla="*/ 45 h 108"/>
                  <a:gd name="T20" fmla="*/ 48 w 79"/>
                  <a:gd name="T21" fmla="*/ 45 h 108"/>
                  <a:gd name="T22" fmla="*/ 52 w 79"/>
                  <a:gd name="T23" fmla="*/ 42 h 108"/>
                  <a:gd name="T24" fmla="*/ 55 w 79"/>
                  <a:gd name="T25" fmla="*/ 37 h 108"/>
                  <a:gd name="T26" fmla="*/ 58 w 79"/>
                  <a:gd name="T27" fmla="*/ 30 h 108"/>
                  <a:gd name="T28" fmla="*/ 59 w 79"/>
                  <a:gd name="T29" fmla="*/ 24 h 108"/>
                  <a:gd name="T30" fmla="*/ 59 w 79"/>
                  <a:gd name="T31" fmla="*/ 24 h 108"/>
                  <a:gd name="T32" fmla="*/ 59 w 79"/>
                  <a:gd name="T33" fmla="*/ 19 h 108"/>
                  <a:gd name="T34" fmla="*/ 58 w 79"/>
                  <a:gd name="T35" fmla="*/ 14 h 108"/>
                  <a:gd name="T36" fmla="*/ 55 w 79"/>
                  <a:gd name="T37" fmla="*/ 10 h 108"/>
                  <a:gd name="T38" fmla="*/ 53 w 79"/>
                  <a:gd name="T39" fmla="*/ 6 h 108"/>
                  <a:gd name="T40" fmla="*/ 50 w 79"/>
                  <a:gd name="T41" fmla="*/ 4 h 108"/>
                  <a:gd name="T42" fmla="*/ 48 w 79"/>
                  <a:gd name="T43" fmla="*/ 1 h 108"/>
                  <a:gd name="T44" fmla="*/ 44 w 79"/>
                  <a:gd name="T45" fmla="*/ 0 h 108"/>
                  <a:gd name="T46" fmla="*/ 40 w 79"/>
                  <a:gd name="T47" fmla="*/ 0 h 108"/>
                  <a:gd name="T48" fmla="*/ 40 w 79"/>
                  <a:gd name="T49" fmla="*/ 0 h 108"/>
                  <a:gd name="T50" fmla="*/ 35 w 79"/>
                  <a:gd name="T51" fmla="*/ 0 h 108"/>
                  <a:gd name="T52" fmla="*/ 33 w 79"/>
                  <a:gd name="T53" fmla="*/ 1 h 108"/>
                  <a:gd name="T54" fmla="*/ 29 w 79"/>
                  <a:gd name="T55" fmla="*/ 4 h 108"/>
                  <a:gd name="T56" fmla="*/ 26 w 79"/>
                  <a:gd name="T57" fmla="*/ 6 h 108"/>
                  <a:gd name="T58" fmla="*/ 24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1 w 79"/>
                  <a:gd name="T75" fmla="*/ 45 h 108"/>
                  <a:gd name="T76" fmla="*/ 31 w 79"/>
                  <a:gd name="T77" fmla="*/ 45 h 108"/>
                  <a:gd name="T78" fmla="*/ 22 w 79"/>
                  <a:gd name="T79" fmla="*/ 49 h 108"/>
                  <a:gd name="T80" fmla="*/ 16 w 79"/>
                  <a:gd name="T81" fmla="*/ 53 h 108"/>
                  <a:gd name="T82" fmla="*/ 11 w 79"/>
                  <a:gd name="T83" fmla="*/ 59 h 108"/>
                  <a:gd name="T84" fmla="*/ 7 w 79"/>
                  <a:gd name="T85" fmla="*/ 67 h 108"/>
                  <a:gd name="T86" fmla="*/ 3 w 79"/>
                  <a:gd name="T87" fmla="*/ 76 h 108"/>
                  <a:gd name="T88" fmla="*/ 2 w 79"/>
                  <a:gd name="T89" fmla="*/ 86 h 108"/>
                  <a:gd name="T90" fmla="*/ 1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52" y="42"/>
                    </a:lnTo>
                    <a:lnTo>
                      <a:pt x="55" y="37"/>
                    </a:lnTo>
                    <a:lnTo>
                      <a:pt x="58" y="30"/>
                    </a:lnTo>
                    <a:lnTo>
                      <a:pt x="59" y="24"/>
                    </a:lnTo>
                    <a:lnTo>
                      <a:pt x="59" y="19"/>
                    </a:lnTo>
                    <a:lnTo>
                      <a:pt x="58" y="14"/>
                    </a:lnTo>
                    <a:lnTo>
                      <a:pt x="55" y="10"/>
                    </a:lnTo>
                    <a:lnTo>
                      <a:pt x="53" y="6"/>
                    </a:lnTo>
                    <a:lnTo>
                      <a:pt x="50" y="4"/>
                    </a:lnTo>
                    <a:lnTo>
                      <a:pt x="48" y="1"/>
                    </a:lnTo>
                    <a:lnTo>
                      <a:pt x="44" y="0"/>
                    </a:lnTo>
                    <a:lnTo>
                      <a:pt x="40" y="0"/>
                    </a:lnTo>
                    <a:lnTo>
                      <a:pt x="35" y="0"/>
                    </a:lnTo>
                    <a:lnTo>
                      <a:pt x="33" y="1"/>
                    </a:lnTo>
                    <a:lnTo>
                      <a:pt x="29" y="4"/>
                    </a:lnTo>
                    <a:lnTo>
                      <a:pt x="26" y="6"/>
                    </a:lnTo>
                    <a:lnTo>
                      <a:pt x="24" y="10"/>
                    </a:lnTo>
                    <a:lnTo>
                      <a:pt x="21" y="14"/>
                    </a:lnTo>
                    <a:lnTo>
                      <a:pt x="20" y="19"/>
                    </a:lnTo>
                    <a:lnTo>
                      <a:pt x="20" y="24"/>
                    </a:lnTo>
                    <a:lnTo>
                      <a:pt x="21" y="30"/>
                    </a:lnTo>
                    <a:lnTo>
                      <a:pt x="24" y="37"/>
                    </a:lnTo>
                    <a:lnTo>
                      <a:pt x="27" y="42"/>
                    </a:lnTo>
                    <a:lnTo>
                      <a:pt x="31" y="45"/>
                    </a:lnTo>
                    <a:lnTo>
                      <a:pt x="22" y="49"/>
                    </a:lnTo>
                    <a:lnTo>
                      <a:pt x="16" y="53"/>
                    </a:lnTo>
                    <a:lnTo>
                      <a:pt x="11" y="59"/>
                    </a:lnTo>
                    <a:lnTo>
                      <a:pt x="7" y="67"/>
                    </a:lnTo>
                    <a:lnTo>
                      <a:pt x="3" y="76"/>
                    </a:lnTo>
                    <a:lnTo>
                      <a:pt x="2" y="86"/>
                    </a:lnTo>
                    <a:lnTo>
                      <a:pt x="1" y="96"/>
                    </a:lnTo>
                    <a:lnTo>
                      <a:pt x="0" y="108"/>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17" name="Freeform 761"/>
              <p:cNvSpPr>
                <a:spLocks/>
              </p:cNvSpPr>
              <p:nvPr/>
            </p:nvSpPr>
            <p:spPr bwMode="auto">
              <a:xfrm>
                <a:off x="4502125" y="2104826"/>
                <a:ext cx="125413" cy="171450"/>
              </a:xfrm>
              <a:custGeom>
                <a:avLst/>
                <a:gdLst>
                  <a:gd name="T0" fmla="*/ 79 w 79"/>
                  <a:gd name="T1" fmla="*/ 108 h 108"/>
                  <a:gd name="T2" fmla="*/ 79 w 79"/>
                  <a:gd name="T3" fmla="*/ 108 h 108"/>
                  <a:gd name="T4" fmla="*/ 79 w 79"/>
                  <a:gd name="T5" fmla="*/ 96 h 108"/>
                  <a:gd name="T6" fmla="*/ 78 w 79"/>
                  <a:gd name="T7" fmla="*/ 86 h 108"/>
                  <a:gd name="T8" fmla="*/ 75 w 79"/>
                  <a:gd name="T9" fmla="*/ 76 h 108"/>
                  <a:gd name="T10" fmla="*/ 73 w 79"/>
                  <a:gd name="T11" fmla="*/ 67 h 108"/>
                  <a:gd name="T12" fmla="*/ 68 w 79"/>
                  <a:gd name="T13" fmla="*/ 59 h 108"/>
                  <a:gd name="T14" fmla="*/ 62 w 79"/>
                  <a:gd name="T15" fmla="*/ 53 h 108"/>
                  <a:gd name="T16" fmla="*/ 56 w 79"/>
                  <a:gd name="T17" fmla="*/ 49 h 108"/>
                  <a:gd name="T18" fmla="*/ 49 w 79"/>
                  <a:gd name="T19" fmla="*/ 45 h 108"/>
                  <a:gd name="T20" fmla="*/ 49 w 79"/>
                  <a:gd name="T21" fmla="*/ 45 h 108"/>
                  <a:gd name="T22" fmla="*/ 52 w 79"/>
                  <a:gd name="T23" fmla="*/ 42 h 108"/>
                  <a:gd name="T24" fmla="*/ 55 w 79"/>
                  <a:gd name="T25" fmla="*/ 37 h 108"/>
                  <a:gd name="T26" fmla="*/ 57 w 79"/>
                  <a:gd name="T27" fmla="*/ 30 h 108"/>
                  <a:gd name="T28" fmla="*/ 59 w 79"/>
                  <a:gd name="T29" fmla="*/ 24 h 108"/>
                  <a:gd name="T30" fmla="*/ 59 w 79"/>
                  <a:gd name="T31" fmla="*/ 24 h 108"/>
                  <a:gd name="T32" fmla="*/ 59 w 79"/>
                  <a:gd name="T33" fmla="*/ 19 h 108"/>
                  <a:gd name="T34" fmla="*/ 57 w 79"/>
                  <a:gd name="T35" fmla="*/ 14 h 108"/>
                  <a:gd name="T36" fmla="*/ 56 w 79"/>
                  <a:gd name="T37" fmla="*/ 10 h 108"/>
                  <a:gd name="T38" fmla="*/ 54 w 79"/>
                  <a:gd name="T39" fmla="*/ 6 h 108"/>
                  <a:gd name="T40" fmla="*/ 50 w 79"/>
                  <a:gd name="T41" fmla="*/ 4 h 108"/>
                  <a:gd name="T42" fmla="*/ 47 w 79"/>
                  <a:gd name="T43" fmla="*/ 1 h 108"/>
                  <a:gd name="T44" fmla="*/ 43 w 79"/>
                  <a:gd name="T45" fmla="*/ 0 h 108"/>
                  <a:gd name="T46" fmla="*/ 40 w 79"/>
                  <a:gd name="T47" fmla="*/ 0 h 108"/>
                  <a:gd name="T48" fmla="*/ 40 w 79"/>
                  <a:gd name="T49" fmla="*/ 0 h 108"/>
                  <a:gd name="T50" fmla="*/ 36 w 79"/>
                  <a:gd name="T51" fmla="*/ 0 h 108"/>
                  <a:gd name="T52" fmla="*/ 32 w 79"/>
                  <a:gd name="T53" fmla="*/ 1 h 108"/>
                  <a:gd name="T54" fmla="*/ 28 w 79"/>
                  <a:gd name="T55" fmla="*/ 4 h 108"/>
                  <a:gd name="T56" fmla="*/ 26 w 79"/>
                  <a:gd name="T57" fmla="*/ 6 h 108"/>
                  <a:gd name="T58" fmla="*/ 23 w 79"/>
                  <a:gd name="T59" fmla="*/ 10 h 108"/>
                  <a:gd name="T60" fmla="*/ 22 w 79"/>
                  <a:gd name="T61" fmla="*/ 14 h 108"/>
                  <a:gd name="T62" fmla="*/ 21 w 79"/>
                  <a:gd name="T63" fmla="*/ 19 h 108"/>
                  <a:gd name="T64" fmla="*/ 19 w 79"/>
                  <a:gd name="T65" fmla="*/ 24 h 108"/>
                  <a:gd name="T66" fmla="*/ 19 w 79"/>
                  <a:gd name="T67" fmla="*/ 24 h 108"/>
                  <a:gd name="T68" fmla="*/ 21 w 79"/>
                  <a:gd name="T69" fmla="*/ 30 h 108"/>
                  <a:gd name="T70" fmla="*/ 23 w 79"/>
                  <a:gd name="T71" fmla="*/ 37 h 108"/>
                  <a:gd name="T72" fmla="*/ 27 w 79"/>
                  <a:gd name="T73" fmla="*/ 42 h 108"/>
                  <a:gd name="T74" fmla="*/ 31 w 79"/>
                  <a:gd name="T75" fmla="*/ 45 h 108"/>
                  <a:gd name="T76" fmla="*/ 31 w 79"/>
                  <a:gd name="T77" fmla="*/ 45 h 108"/>
                  <a:gd name="T78" fmla="*/ 23 w 79"/>
                  <a:gd name="T79" fmla="*/ 49 h 108"/>
                  <a:gd name="T80" fmla="*/ 16 w 79"/>
                  <a:gd name="T81" fmla="*/ 53 h 108"/>
                  <a:gd name="T82" fmla="*/ 11 w 79"/>
                  <a:gd name="T83" fmla="*/ 59 h 108"/>
                  <a:gd name="T84" fmla="*/ 7 w 79"/>
                  <a:gd name="T85" fmla="*/ 67 h 108"/>
                  <a:gd name="T86" fmla="*/ 4 w 79"/>
                  <a:gd name="T87" fmla="*/ 76 h 108"/>
                  <a:gd name="T88" fmla="*/ 2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52" y="42"/>
                    </a:lnTo>
                    <a:lnTo>
                      <a:pt x="55" y="37"/>
                    </a:lnTo>
                    <a:lnTo>
                      <a:pt x="57" y="30"/>
                    </a:lnTo>
                    <a:lnTo>
                      <a:pt x="59" y="24"/>
                    </a:lnTo>
                    <a:lnTo>
                      <a:pt x="59" y="19"/>
                    </a:lnTo>
                    <a:lnTo>
                      <a:pt x="57" y="14"/>
                    </a:lnTo>
                    <a:lnTo>
                      <a:pt x="56" y="10"/>
                    </a:lnTo>
                    <a:lnTo>
                      <a:pt x="54" y="6"/>
                    </a:lnTo>
                    <a:lnTo>
                      <a:pt x="50" y="4"/>
                    </a:lnTo>
                    <a:lnTo>
                      <a:pt x="47" y="1"/>
                    </a:lnTo>
                    <a:lnTo>
                      <a:pt x="43" y="0"/>
                    </a:lnTo>
                    <a:lnTo>
                      <a:pt x="40" y="0"/>
                    </a:lnTo>
                    <a:lnTo>
                      <a:pt x="36" y="0"/>
                    </a:lnTo>
                    <a:lnTo>
                      <a:pt x="32" y="1"/>
                    </a:lnTo>
                    <a:lnTo>
                      <a:pt x="28" y="4"/>
                    </a:lnTo>
                    <a:lnTo>
                      <a:pt x="26" y="6"/>
                    </a:lnTo>
                    <a:lnTo>
                      <a:pt x="23" y="10"/>
                    </a:lnTo>
                    <a:lnTo>
                      <a:pt x="22" y="14"/>
                    </a:lnTo>
                    <a:lnTo>
                      <a:pt x="21" y="19"/>
                    </a:lnTo>
                    <a:lnTo>
                      <a:pt x="19" y="24"/>
                    </a:lnTo>
                    <a:lnTo>
                      <a:pt x="21" y="30"/>
                    </a:lnTo>
                    <a:lnTo>
                      <a:pt x="23" y="37"/>
                    </a:lnTo>
                    <a:lnTo>
                      <a:pt x="27" y="42"/>
                    </a:lnTo>
                    <a:lnTo>
                      <a:pt x="31" y="45"/>
                    </a:lnTo>
                    <a:lnTo>
                      <a:pt x="23" y="49"/>
                    </a:lnTo>
                    <a:lnTo>
                      <a:pt x="16" y="53"/>
                    </a:lnTo>
                    <a:lnTo>
                      <a:pt x="11" y="59"/>
                    </a:lnTo>
                    <a:lnTo>
                      <a:pt x="7" y="67"/>
                    </a:lnTo>
                    <a:lnTo>
                      <a:pt x="4" y="76"/>
                    </a:lnTo>
                    <a:lnTo>
                      <a:pt x="2" y="86"/>
                    </a:lnTo>
                    <a:lnTo>
                      <a:pt x="0" y="96"/>
                    </a:lnTo>
                    <a:lnTo>
                      <a:pt x="0" y="108"/>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18" name="Freeform 762"/>
              <p:cNvSpPr>
                <a:spLocks/>
              </p:cNvSpPr>
              <p:nvPr/>
            </p:nvSpPr>
            <p:spPr bwMode="auto">
              <a:xfrm>
                <a:off x="4627539" y="2104827"/>
                <a:ext cx="125413" cy="171450"/>
              </a:xfrm>
              <a:custGeom>
                <a:avLst/>
                <a:gdLst>
                  <a:gd name="T0" fmla="*/ 79 w 79"/>
                  <a:gd name="T1" fmla="*/ 108 h 108"/>
                  <a:gd name="T2" fmla="*/ 79 w 79"/>
                  <a:gd name="T3" fmla="*/ 108 h 108"/>
                  <a:gd name="T4" fmla="*/ 79 w 79"/>
                  <a:gd name="T5" fmla="*/ 96 h 108"/>
                  <a:gd name="T6" fmla="*/ 77 w 79"/>
                  <a:gd name="T7" fmla="*/ 86 h 108"/>
                  <a:gd name="T8" fmla="*/ 75 w 79"/>
                  <a:gd name="T9" fmla="*/ 76 h 108"/>
                  <a:gd name="T10" fmla="*/ 72 w 79"/>
                  <a:gd name="T11" fmla="*/ 67 h 108"/>
                  <a:gd name="T12" fmla="*/ 68 w 79"/>
                  <a:gd name="T13" fmla="*/ 59 h 108"/>
                  <a:gd name="T14" fmla="*/ 63 w 79"/>
                  <a:gd name="T15" fmla="*/ 53 h 108"/>
                  <a:gd name="T16" fmla="*/ 56 w 79"/>
                  <a:gd name="T17" fmla="*/ 49 h 108"/>
                  <a:gd name="T18" fmla="*/ 48 w 79"/>
                  <a:gd name="T19" fmla="*/ 45 h 108"/>
                  <a:gd name="T20" fmla="*/ 48 w 79"/>
                  <a:gd name="T21" fmla="*/ 45 h 108"/>
                  <a:gd name="T22" fmla="*/ 52 w 79"/>
                  <a:gd name="T23" fmla="*/ 42 h 108"/>
                  <a:gd name="T24" fmla="*/ 56 w 79"/>
                  <a:gd name="T25" fmla="*/ 37 h 108"/>
                  <a:gd name="T26" fmla="*/ 58 w 79"/>
                  <a:gd name="T27" fmla="*/ 30 h 108"/>
                  <a:gd name="T28" fmla="*/ 59 w 79"/>
                  <a:gd name="T29" fmla="*/ 24 h 108"/>
                  <a:gd name="T30" fmla="*/ 59 w 79"/>
                  <a:gd name="T31" fmla="*/ 24 h 108"/>
                  <a:gd name="T32" fmla="*/ 58 w 79"/>
                  <a:gd name="T33" fmla="*/ 19 h 108"/>
                  <a:gd name="T34" fmla="*/ 57 w 79"/>
                  <a:gd name="T35" fmla="*/ 14 h 108"/>
                  <a:gd name="T36" fmla="*/ 56 w 79"/>
                  <a:gd name="T37" fmla="*/ 10 h 108"/>
                  <a:gd name="T38" fmla="*/ 53 w 79"/>
                  <a:gd name="T39" fmla="*/ 6 h 108"/>
                  <a:gd name="T40" fmla="*/ 51 w 79"/>
                  <a:gd name="T41" fmla="*/ 4 h 108"/>
                  <a:gd name="T42" fmla="*/ 47 w 79"/>
                  <a:gd name="T43" fmla="*/ 1 h 108"/>
                  <a:gd name="T44" fmla="*/ 43 w 79"/>
                  <a:gd name="T45" fmla="*/ 0 h 108"/>
                  <a:gd name="T46" fmla="*/ 39 w 79"/>
                  <a:gd name="T47" fmla="*/ 0 h 108"/>
                  <a:gd name="T48" fmla="*/ 39 w 79"/>
                  <a:gd name="T49" fmla="*/ 0 h 108"/>
                  <a:gd name="T50" fmla="*/ 35 w 79"/>
                  <a:gd name="T51" fmla="*/ 0 h 108"/>
                  <a:gd name="T52" fmla="*/ 32 w 79"/>
                  <a:gd name="T53" fmla="*/ 1 h 108"/>
                  <a:gd name="T54" fmla="*/ 29 w 79"/>
                  <a:gd name="T55" fmla="*/ 4 h 108"/>
                  <a:gd name="T56" fmla="*/ 25 w 79"/>
                  <a:gd name="T57" fmla="*/ 6 h 108"/>
                  <a:gd name="T58" fmla="*/ 23 w 79"/>
                  <a:gd name="T59" fmla="*/ 10 h 108"/>
                  <a:gd name="T60" fmla="*/ 21 w 79"/>
                  <a:gd name="T61" fmla="*/ 14 h 108"/>
                  <a:gd name="T62" fmla="*/ 20 w 79"/>
                  <a:gd name="T63" fmla="*/ 19 h 108"/>
                  <a:gd name="T64" fmla="*/ 20 w 79"/>
                  <a:gd name="T65" fmla="*/ 24 h 108"/>
                  <a:gd name="T66" fmla="*/ 20 w 79"/>
                  <a:gd name="T67" fmla="*/ 24 h 108"/>
                  <a:gd name="T68" fmla="*/ 21 w 79"/>
                  <a:gd name="T69" fmla="*/ 30 h 108"/>
                  <a:gd name="T70" fmla="*/ 24 w 79"/>
                  <a:gd name="T71" fmla="*/ 37 h 108"/>
                  <a:gd name="T72" fmla="*/ 27 w 79"/>
                  <a:gd name="T73" fmla="*/ 42 h 108"/>
                  <a:gd name="T74" fmla="*/ 30 w 79"/>
                  <a:gd name="T75" fmla="*/ 45 h 108"/>
                  <a:gd name="T76" fmla="*/ 30 w 79"/>
                  <a:gd name="T77" fmla="*/ 45 h 108"/>
                  <a:gd name="T78" fmla="*/ 23 w 79"/>
                  <a:gd name="T79" fmla="*/ 49 h 108"/>
                  <a:gd name="T80" fmla="*/ 16 w 79"/>
                  <a:gd name="T81" fmla="*/ 53 h 108"/>
                  <a:gd name="T82" fmla="*/ 11 w 79"/>
                  <a:gd name="T83" fmla="*/ 59 h 108"/>
                  <a:gd name="T84" fmla="*/ 6 w 79"/>
                  <a:gd name="T85" fmla="*/ 67 h 108"/>
                  <a:gd name="T86" fmla="*/ 4 w 79"/>
                  <a:gd name="T87" fmla="*/ 76 h 108"/>
                  <a:gd name="T88" fmla="*/ 1 w 79"/>
                  <a:gd name="T89" fmla="*/ 86 h 108"/>
                  <a:gd name="T90" fmla="*/ 0 w 79"/>
                  <a:gd name="T91" fmla="*/ 96 h 108"/>
                  <a:gd name="T92" fmla="*/ 0 w 79"/>
                  <a:gd name="T93" fmla="*/ 108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
                  <a:gd name="T142" fmla="*/ 0 h 108"/>
                  <a:gd name="T143" fmla="*/ 79 w 79"/>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52" y="42"/>
                    </a:lnTo>
                    <a:lnTo>
                      <a:pt x="56" y="37"/>
                    </a:lnTo>
                    <a:lnTo>
                      <a:pt x="58" y="30"/>
                    </a:lnTo>
                    <a:lnTo>
                      <a:pt x="59" y="24"/>
                    </a:lnTo>
                    <a:lnTo>
                      <a:pt x="58" y="19"/>
                    </a:lnTo>
                    <a:lnTo>
                      <a:pt x="57" y="14"/>
                    </a:lnTo>
                    <a:lnTo>
                      <a:pt x="56" y="10"/>
                    </a:lnTo>
                    <a:lnTo>
                      <a:pt x="53" y="6"/>
                    </a:lnTo>
                    <a:lnTo>
                      <a:pt x="51" y="4"/>
                    </a:lnTo>
                    <a:lnTo>
                      <a:pt x="47" y="1"/>
                    </a:lnTo>
                    <a:lnTo>
                      <a:pt x="43" y="0"/>
                    </a:lnTo>
                    <a:lnTo>
                      <a:pt x="39" y="0"/>
                    </a:lnTo>
                    <a:lnTo>
                      <a:pt x="35" y="0"/>
                    </a:lnTo>
                    <a:lnTo>
                      <a:pt x="32" y="1"/>
                    </a:lnTo>
                    <a:lnTo>
                      <a:pt x="29" y="4"/>
                    </a:lnTo>
                    <a:lnTo>
                      <a:pt x="25" y="6"/>
                    </a:lnTo>
                    <a:lnTo>
                      <a:pt x="23" y="10"/>
                    </a:lnTo>
                    <a:lnTo>
                      <a:pt x="21" y="14"/>
                    </a:lnTo>
                    <a:lnTo>
                      <a:pt x="20" y="19"/>
                    </a:lnTo>
                    <a:lnTo>
                      <a:pt x="20" y="24"/>
                    </a:lnTo>
                    <a:lnTo>
                      <a:pt x="21" y="30"/>
                    </a:lnTo>
                    <a:lnTo>
                      <a:pt x="24" y="37"/>
                    </a:lnTo>
                    <a:lnTo>
                      <a:pt x="27" y="42"/>
                    </a:lnTo>
                    <a:lnTo>
                      <a:pt x="30" y="45"/>
                    </a:lnTo>
                    <a:lnTo>
                      <a:pt x="23" y="49"/>
                    </a:lnTo>
                    <a:lnTo>
                      <a:pt x="16" y="53"/>
                    </a:lnTo>
                    <a:lnTo>
                      <a:pt x="11" y="59"/>
                    </a:lnTo>
                    <a:lnTo>
                      <a:pt x="6" y="67"/>
                    </a:lnTo>
                    <a:lnTo>
                      <a:pt x="4" y="76"/>
                    </a:lnTo>
                    <a:lnTo>
                      <a:pt x="1" y="86"/>
                    </a:lnTo>
                    <a:lnTo>
                      <a:pt x="0" y="96"/>
                    </a:lnTo>
                    <a:lnTo>
                      <a:pt x="0" y="108"/>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grpSp>
      </p:grpSp>
      <p:grpSp>
        <p:nvGrpSpPr>
          <p:cNvPr id="15" name="Group 14"/>
          <p:cNvGrpSpPr/>
          <p:nvPr/>
        </p:nvGrpSpPr>
        <p:grpSpPr>
          <a:xfrm>
            <a:off x="7745493" y="4332422"/>
            <a:ext cx="3621088" cy="762000"/>
            <a:chOff x="860425" y="4175125"/>
            <a:chExt cx="3621088" cy="762000"/>
          </a:xfrm>
        </p:grpSpPr>
        <p:sp>
          <p:nvSpPr>
            <p:cNvPr id="95" name="Freeform 94"/>
            <p:cNvSpPr/>
            <p:nvPr/>
          </p:nvSpPr>
          <p:spPr bwMode="auto">
            <a:xfrm>
              <a:off x="1600200" y="4175125"/>
              <a:ext cx="2881313" cy="762000"/>
            </a:xfrm>
            <a:custGeom>
              <a:avLst/>
              <a:gdLst>
                <a:gd name="connsiteX0" fmla="*/ 0 w 2699320"/>
                <a:gd name="connsiteY0" fmla="*/ 0 h 648563"/>
                <a:gd name="connsiteX1" fmla="*/ 2699320 w 2699320"/>
                <a:gd name="connsiteY1" fmla="*/ 0 h 648563"/>
                <a:gd name="connsiteX2" fmla="*/ 2699320 w 2699320"/>
                <a:gd name="connsiteY2" fmla="*/ 648563 h 648563"/>
                <a:gd name="connsiteX3" fmla="*/ 0 w 2699320"/>
                <a:gd name="connsiteY3" fmla="*/ 648563 h 648563"/>
                <a:gd name="connsiteX4" fmla="*/ 0 w 2699320"/>
                <a:gd name="connsiteY4" fmla="*/ 0 h 648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320" h="648563">
                  <a:moveTo>
                    <a:pt x="0" y="0"/>
                  </a:moveTo>
                  <a:lnTo>
                    <a:pt x="2699320" y="0"/>
                  </a:lnTo>
                  <a:lnTo>
                    <a:pt x="2699320" y="648563"/>
                  </a:lnTo>
                  <a:lnTo>
                    <a:pt x="0" y="648563"/>
                  </a:lnTo>
                  <a:lnTo>
                    <a:pt x="0" y="0"/>
                  </a:lnTo>
                  <a:close/>
                </a:path>
              </a:pathLst>
            </a:custGeom>
            <a:solidFill>
              <a:schemeClr val="accent5"/>
            </a:solidFill>
            <a:ln w="19050">
              <a:noFill/>
            </a:ln>
          </p:spPr>
          <p:style>
            <a:lnRef idx="3">
              <a:schemeClr val="accent5">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lIns="68580" tIns="68580" rIns="68580" bIns="68580" spcCol="1270" anchor="ctr"/>
            <a:lstStyle/>
            <a:p>
              <a:pPr defTabSz="800100">
                <a:lnSpc>
                  <a:spcPct val="90000"/>
                </a:lnSpc>
                <a:spcAft>
                  <a:spcPct val="35000"/>
                </a:spcAft>
                <a:defRPr/>
              </a:pPr>
              <a:r>
                <a:rPr lang="en-US" sz="1400" dirty="0">
                  <a:solidFill>
                    <a:schemeClr val="tx1"/>
                  </a:solidFill>
                  <a:cs typeface="Arial" pitchFamily="34" charset="0"/>
                </a:rPr>
                <a:t>Clean room policy</a:t>
              </a:r>
            </a:p>
          </p:txBody>
        </p:sp>
        <p:sp>
          <p:nvSpPr>
            <p:cNvPr id="18452" name="Freeform 686"/>
            <p:cNvSpPr>
              <a:spLocks noChangeAspect="1"/>
            </p:cNvSpPr>
            <p:nvPr/>
          </p:nvSpPr>
          <p:spPr bwMode="auto">
            <a:xfrm>
              <a:off x="860425" y="4357688"/>
              <a:ext cx="323850" cy="396875"/>
            </a:xfrm>
            <a:custGeom>
              <a:avLst/>
              <a:gdLst>
                <a:gd name="T0" fmla="*/ 2147483647 w 139"/>
                <a:gd name="T1" fmla="*/ 2147483647 h 171"/>
                <a:gd name="T2" fmla="*/ 2147483647 w 139"/>
                <a:gd name="T3" fmla="*/ 2147483647 h 171"/>
                <a:gd name="T4" fmla="*/ 2147483647 w 139"/>
                <a:gd name="T5" fmla="*/ 2147483647 h 171"/>
                <a:gd name="T6" fmla="*/ 2147483647 w 139"/>
                <a:gd name="T7" fmla="*/ 2147483647 h 171"/>
                <a:gd name="T8" fmla="*/ 2147483647 w 139"/>
                <a:gd name="T9" fmla="*/ 2147483647 h 171"/>
                <a:gd name="T10" fmla="*/ 2147483647 w 139"/>
                <a:gd name="T11" fmla="*/ 2147483647 h 171"/>
                <a:gd name="T12" fmla="*/ 2147483647 w 139"/>
                <a:gd name="T13" fmla="*/ 2147483647 h 171"/>
                <a:gd name="T14" fmla="*/ 2147483647 w 139"/>
                <a:gd name="T15" fmla="*/ 2147483647 h 171"/>
                <a:gd name="T16" fmla="*/ 2147483647 w 139"/>
                <a:gd name="T17" fmla="*/ 2147483647 h 171"/>
                <a:gd name="T18" fmla="*/ 2147483647 w 139"/>
                <a:gd name="T19" fmla="*/ 2147483647 h 171"/>
                <a:gd name="T20" fmla="*/ 2147483647 w 139"/>
                <a:gd name="T21" fmla="*/ 2147483647 h 171"/>
                <a:gd name="T22" fmla="*/ 2147483647 w 139"/>
                <a:gd name="T23" fmla="*/ 2147483647 h 171"/>
                <a:gd name="T24" fmla="*/ 2147483647 w 139"/>
                <a:gd name="T25" fmla="*/ 2147483647 h 171"/>
                <a:gd name="T26" fmla="*/ 2147483647 w 139"/>
                <a:gd name="T27" fmla="*/ 2147483647 h 171"/>
                <a:gd name="T28" fmla="*/ 2147483647 w 139"/>
                <a:gd name="T29" fmla="*/ 2147483647 h 171"/>
                <a:gd name="T30" fmla="*/ 2147483647 w 139"/>
                <a:gd name="T31" fmla="*/ 2147483647 h 171"/>
                <a:gd name="T32" fmla="*/ 2147483647 w 139"/>
                <a:gd name="T33" fmla="*/ 2147483647 h 171"/>
                <a:gd name="T34" fmla="*/ 2147483647 w 139"/>
                <a:gd name="T35" fmla="*/ 2147483647 h 171"/>
                <a:gd name="T36" fmla="*/ 2147483647 w 139"/>
                <a:gd name="T37" fmla="*/ 2147483647 h 171"/>
                <a:gd name="T38" fmla="*/ 2147483647 w 139"/>
                <a:gd name="T39" fmla="*/ 2147483647 h 171"/>
                <a:gd name="T40" fmla="*/ 2147483647 w 139"/>
                <a:gd name="T41" fmla="*/ 2147483647 h 171"/>
                <a:gd name="T42" fmla="*/ 2147483647 w 139"/>
                <a:gd name="T43" fmla="*/ 2147483647 h 171"/>
                <a:gd name="T44" fmla="*/ 2147483647 w 139"/>
                <a:gd name="T45" fmla="*/ 2147483647 h 171"/>
                <a:gd name="T46" fmla="*/ 2147483647 w 139"/>
                <a:gd name="T47" fmla="*/ 2147483647 h 171"/>
                <a:gd name="T48" fmla="*/ 2147483647 w 139"/>
                <a:gd name="T49" fmla="*/ 2147483647 h 171"/>
                <a:gd name="T50" fmla="*/ 2147483647 w 139"/>
                <a:gd name="T51" fmla="*/ 2147483647 h 171"/>
                <a:gd name="T52" fmla="*/ 2147483647 w 139"/>
                <a:gd name="T53" fmla="*/ 2147483647 h 171"/>
                <a:gd name="T54" fmla="*/ 2147483647 w 139"/>
                <a:gd name="T55" fmla="*/ 2147483647 h 1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9"/>
                <a:gd name="T85" fmla="*/ 0 h 171"/>
                <a:gd name="T86" fmla="*/ 139 w 139"/>
                <a:gd name="T87" fmla="*/ 171 h 1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9" h="171">
                  <a:moveTo>
                    <a:pt x="88" y="168"/>
                  </a:moveTo>
                  <a:cubicBezTo>
                    <a:pt x="81" y="168"/>
                    <a:pt x="74" y="167"/>
                    <a:pt x="67" y="166"/>
                  </a:cubicBezTo>
                  <a:cubicBezTo>
                    <a:pt x="57" y="164"/>
                    <a:pt x="44" y="160"/>
                    <a:pt x="32" y="156"/>
                  </a:cubicBezTo>
                  <a:cubicBezTo>
                    <a:pt x="19" y="151"/>
                    <a:pt x="9" y="146"/>
                    <a:pt x="4" y="140"/>
                  </a:cubicBezTo>
                  <a:cubicBezTo>
                    <a:pt x="3" y="139"/>
                    <a:pt x="1" y="137"/>
                    <a:pt x="1" y="134"/>
                  </a:cubicBezTo>
                  <a:cubicBezTo>
                    <a:pt x="0" y="131"/>
                    <a:pt x="0" y="128"/>
                    <a:pt x="3" y="123"/>
                  </a:cubicBezTo>
                  <a:cubicBezTo>
                    <a:pt x="4" y="122"/>
                    <a:pt x="5" y="121"/>
                    <a:pt x="6" y="120"/>
                  </a:cubicBezTo>
                  <a:cubicBezTo>
                    <a:pt x="8" y="119"/>
                    <a:pt x="9" y="119"/>
                    <a:pt x="8" y="118"/>
                  </a:cubicBezTo>
                  <a:cubicBezTo>
                    <a:pt x="3" y="111"/>
                    <a:pt x="3" y="105"/>
                    <a:pt x="6" y="101"/>
                  </a:cubicBezTo>
                  <a:cubicBezTo>
                    <a:pt x="8" y="97"/>
                    <a:pt x="12" y="94"/>
                    <a:pt x="16" y="93"/>
                  </a:cubicBezTo>
                  <a:cubicBezTo>
                    <a:pt x="10" y="88"/>
                    <a:pt x="9"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80" y="33"/>
                  </a:cubicBezTo>
                  <a:cubicBezTo>
                    <a:pt x="81" y="25"/>
                    <a:pt x="84" y="18"/>
                    <a:pt x="89" y="11"/>
                  </a:cubicBezTo>
                  <a:cubicBezTo>
                    <a:pt x="92" y="7"/>
                    <a:pt x="98" y="3"/>
                    <a:pt x="102" y="2"/>
                  </a:cubicBezTo>
                  <a:cubicBezTo>
                    <a:pt x="107" y="0"/>
                    <a:pt x="111" y="2"/>
                    <a:pt x="113" y="8"/>
                  </a:cubicBezTo>
                  <a:cubicBezTo>
                    <a:pt x="115" y="14"/>
                    <a:pt x="113"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9050" cap="flat">
              <a:solidFill>
                <a:srgbClr val="000000"/>
              </a:solidFill>
              <a:prstDash val="solid"/>
              <a:miter lim="800000"/>
              <a:headEnd/>
              <a:tailEnd/>
            </a:ln>
          </p:spPr>
          <p:txBody>
            <a:bodyPr/>
            <a:lstStyle/>
            <a:p>
              <a:endParaRPr lang="en-US">
                <a:latin typeface="+mn-lt"/>
              </a:endParaRPr>
            </a:p>
          </p:txBody>
        </p:sp>
      </p:grpSp>
      <p:sp>
        <p:nvSpPr>
          <p:cNvPr id="18453" name="Freeform 653"/>
          <p:cNvSpPr>
            <a:spLocks noChangeAspect="1" noEditPoints="1"/>
          </p:cNvSpPr>
          <p:nvPr/>
        </p:nvSpPr>
        <p:spPr bwMode="auto">
          <a:xfrm>
            <a:off x="7822314" y="5423902"/>
            <a:ext cx="346075" cy="490538"/>
          </a:xfrm>
          <a:custGeom>
            <a:avLst/>
            <a:gdLst>
              <a:gd name="T0" fmla="*/ 2147483647 w 120"/>
              <a:gd name="T1" fmla="*/ 2147483647 h 170"/>
              <a:gd name="T2" fmla="*/ 2147483647 w 120"/>
              <a:gd name="T3" fmla="*/ 2147483647 h 170"/>
              <a:gd name="T4" fmla="*/ 2147483647 w 120"/>
              <a:gd name="T5" fmla="*/ 2147483647 h 170"/>
              <a:gd name="T6" fmla="*/ 2147483647 w 120"/>
              <a:gd name="T7" fmla="*/ 2147483647 h 170"/>
              <a:gd name="T8" fmla="*/ 2147483647 w 120"/>
              <a:gd name="T9" fmla="*/ 2147483647 h 170"/>
              <a:gd name="T10" fmla="*/ 2147483647 w 120"/>
              <a:gd name="T11" fmla="*/ 2147483647 h 170"/>
              <a:gd name="T12" fmla="*/ 2147483647 w 120"/>
              <a:gd name="T13" fmla="*/ 2147483647 h 170"/>
              <a:gd name="T14" fmla="*/ 2147483647 w 120"/>
              <a:gd name="T15" fmla="*/ 2147483647 h 170"/>
              <a:gd name="T16" fmla="*/ 2147483647 w 120"/>
              <a:gd name="T17" fmla="*/ 2147483647 h 170"/>
              <a:gd name="T18" fmla="*/ 2147483647 w 120"/>
              <a:gd name="T19" fmla="*/ 2147483647 h 170"/>
              <a:gd name="T20" fmla="*/ 0 w 120"/>
              <a:gd name="T21" fmla="*/ 2147483647 h 170"/>
              <a:gd name="T22" fmla="*/ 0 w 120"/>
              <a:gd name="T23" fmla="*/ 2147483647 h 170"/>
              <a:gd name="T24" fmla="*/ 2147483647 w 120"/>
              <a:gd name="T25" fmla="*/ 0 h 170"/>
              <a:gd name="T26" fmla="*/ 2147483647 w 120"/>
              <a:gd name="T27" fmla="*/ 0 h 170"/>
              <a:gd name="T28" fmla="*/ 2147483647 w 120"/>
              <a:gd name="T29" fmla="*/ 2147483647 h 170"/>
              <a:gd name="T30" fmla="*/ 2147483647 w 120"/>
              <a:gd name="T31" fmla="*/ 2147483647 h 1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170"/>
              <a:gd name="T50" fmla="*/ 120 w 120"/>
              <a:gd name="T51" fmla="*/ 170 h 1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170">
                <a:moveTo>
                  <a:pt x="25" y="117"/>
                </a:moveTo>
                <a:cubicBezTo>
                  <a:pt x="95" y="117"/>
                  <a:pt x="95" y="117"/>
                  <a:pt x="95" y="117"/>
                </a:cubicBezTo>
                <a:moveTo>
                  <a:pt x="25" y="92"/>
                </a:moveTo>
                <a:cubicBezTo>
                  <a:pt x="95" y="92"/>
                  <a:pt x="95" y="92"/>
                  <a:pt x="95" y="92"/>
                </a:cubicBezTo>
                <a:moveTo>
                  <a:pt x="25" y="67"/>
                </a:moveTo>
                <a:cubicBezTo>
                  <a:pt x="95" y="67"/>
                  <a:pt x="95" y="67"/>
                  <a:pt x="95" y="67"/>
                </a:cubicBezTo>
                <a:moveTo>
                  <a:pt x="25" y="41"/>
                </a:moveTo>
                <a:cubicBezTo>
                  <a:pt x="95" y="41"/>
                  <a:pt x="95" y="41"/>
                  <a:pt x="95" y="41"/>
                </a:cubicBezTo>
                <a:moveTo>
                  <a:pt x="93" y="170"/>
                </a:moveTo>
                <a:cubicBezTo>
                  <a:pt x="26" y="170"/>
                  <a:pt x="26" y="170"/>
                  <a:pt x="26" y="170"/>
                </a:cubicBezTo>
                <a:cubicBezTo>
                  <a:pt x="12" y="170"/>
                  <a:pt x="0" y="158"/>
                  <a:pt x="0" y="144"/>
                </a:cubicBezTo>
                <a:cubicBezTo>
                  <a:pt x="0" y="26"/>
                  <a:pt x="0" y="26"/>
                  <a:pt x="0" y="26"/>
                </a:cubicBezTo>
                <a:cubicBezTo>
                  <a:pt x="0" y="12"/>
                  <a:pt x="12" y="0"/>
                  <a:pt x="26" y="0"/>
                </a:cubicBezTo>
                <a:cubicBezTo>
                  <a:pt x="93" y="0"/>
                  <a:pt x="93" y="0"/>
                  <a:pt x="93" y="0"/>
                </a:cubicBezTo>
                <a:cubicBezTo>
                  <a:pt x="108" y="0"/>
                  <a:pt x="120" y="12"/>
                  <a:pt x="120" y="26"/>
                </a:cubicBezTo>
                <a:cubicBezTo>
                  <a:pt x="120" y="144"/>
                  <a:pt x="120" y="144"/>
                  <a:pt x="120" y="144"/>
                </a:cubicBezTo>
              </a:path>
            </a:pathLst>
          </a:custGeom>
          <a:noFill/>
          <a:ln w="19050" cap="rnd">
            <a:solidFill>
              <a:srgbClr val="000000"/>
            </a:solidFill>
            <a:prstDash val="solid"/>
            <a:round/>
            <a:headEnd/>
            <a:tailEnd/>
          </a:ln>
        </p:spPr>
        <p:txBody>
          <a:bodyPr/>
          <a:lstStyle/>
          <a:p>
            <a:endParaRPr lang="en-US">
              <a:latin typeface="+mn-lt"/>
            </a:endParaRPr>
          </a:p>
        </p:txBody>
      </p:sp>
      <p:grpSp>
        <p:nvGrpSpPr>
          <p:cNvPr id="13" name="Group 12"/>
          <p:cNvGrpSpPr/>
          <p:nvPr/>
        </p:nvGrpSpPr>
        <p:grpSpPr>
          <a:xfrm>
            <a:off x="7780346" y="2548256"/>
            <a:ext cx="3574941" cy="662158"/>
            <a:chOff x="906572" y="2709863"/>
            <a:chExt cx="3574941" cy="662158"/>
          </a:xfrm>
        </p:grpSpPr>
        <p:sp>
          <p:nvSpPr>
            <p:cNvPr id="91" name="Freeform 90"/>
            <p:cNvSpPr/>
            <p:nvPr/>
          </p:nvSpPr>
          <p:spPr bwMode="auto">
            <a:xfrm>
              <a:off x="1600200" y="2709863"/>
              <a:ext cx="2881313" cy="649287"/>
            </a:xfrm>
            <a:custGeom>
              <a:avLst/>
              <a:gdLst>
                <a:gd name="connsiteX0" fmla="*/ 0 w 2541448"/>
                <a:gd name="connsiteY0" fmla="*/ 0 h 648563"/>
                <a:gd name="connsiteX1" fmla="*/ 2541448 w 2541448"/>
                <a:gd name="connsiteY1" fmla="*/ 0 h 648563"/>
                <a:gd name="connsiteX2" fmla="*/ 2541448 w 2541448"/>
                <a:gd name="connsiteY2" fmla="*/ 648563 h 648563"/>
                <a:gd name="connsiteX3" fmla="*/ 0 w 2541448"/>
                <a:gd name="connsiteY3" fmla="*/ 648563 h 648563"/>
                <a:gd name="connsiteX4" fmla="*/ 0 w 2541448"/>
                <a:gd name="connsiteY4" fmla="*/ 0 h 648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448" h="648563">
                  <a:moveTo>
                    <a:pt x="0" y="0"/>
                  </a:moveTo>
                  <a:lnTo>
                    <a:pt x="2541448" y="0"/>
                  </a:lnTo>
                  <a:lnTo>
                    <a:pt x="2541448" y="648563"/>
                  </a:lnTo>
                  <a:lnTo>
                    <a:pt x="0" y="648563"/>
                  </a:lnTo>
                  <a:lnTo>
                    <a:pt x="0" y="0"/>
                  </a:lnTo>
                  <a:close/>
                </a:path>
              </a:pathLst>
            </a:custGeom>
            <a:solidFill>
              <a:schemeClr val="accent5"/>
            </a:solidFill>
            <a:ln w="19050">
              <a:noFill/>
            </a:ln>
          </p:spPr>
          <p:style>
            <a:lnRef idx="3">
              <a:schemeClr val="accent5">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lIns="68580" tIns="68580" rIns="68580" bIns="68580" spcCol="1270" anchor="ctr"/>
            <a:lstStyle/>
            <a:p>
              <a:pPr defTabSz="800100">
                <a:lnSpc>
                  <a:spcPct val="90000"/>
                </a:lnSpc>
                <a:spcAft>
                  <a:spcPct val="35000"/>
                </a:spcAft>
                <a:defRPr/>
              </a:pPr>
              <a:r>
                <a:rPr lang="en-US" sz="1400" dirty="0">
                  <a:solidFill>
                    <a:schemeClr val="tx1"/>
                  </a:solidFill>
                  <a:cs typeface="Arial" pitchFamily="34" charset="0"/>
                </a:rPr>
                <a:t>One speaker at a time</a:t>
              </a:r>
            </a:p>
          </p:txBody>
        </p:sp>
        <p:grpSp>
          <p:nvGrpSpPr>
            <p:cNvPr id="6" name="Groupe 630"/>
            <p:cNvGrpSpPr>
              <a:grpSpLocks/>
            </p:cNvGrpSpPr>
            <p:nvPr/>
          </p:nvGrpSpPr>
          <p:grpSpPr bwMode="auto">
            <a:xfrm>
              <a:off x="906572" y="2845003"/>
              <a:ext cx="231692" cy="527018"/>
              <a:chOff x="5556226" y="2015927"/>
              <a:chExt cx="148064" cy="315912"/>
            </a:xfrm>
            <a:gradFill>
              <a:gsLst>
                <a:gs pos="82000">
                  <a:srgbClr val="14BCC4">
                    <a:alpha val="68627"/>
                  </a:srgbClr>
                </a:gs>
                <a:gs pos="25000">
                  <a:srgbClr val="21D6E0"/>
                </a:gs>
                <a:gs pos="75000">
                  <a:srgbClr val="0087E6"/>
                </a:gs>
                <a:gs pos="100000">
                  <a:srgbClr val="005CBF"/>
                </a:gs>
              </a:gsLst>
              <a:lin ang="2400000" scaled="0"/>
            </a:gradFill>
          </p:grpSpPr>
          <p:sp>
            <p:nvSpPr>
              <p:cNvPr id="35" name="Freeform 810"/>
              <p:cNvSpPr>
                <a:spLocks/>
              </p:cNvSpPr>
              <p:nvPr/>
            </p:nvSpPr>
            <p:spPr bwMode="auto">
              <a:xfrm>
                <a:off x="5609040" y="2138164"/>
                <a:ext cx="95250" cy="193675"/>
              </a:xfrm>
              <a:custGeom>
                <a:avLst/>
                <a:gdLst>
                  <a:gd name="T0" fmla="*/ 31 w 60"/>
                  <a:gd name="T1" fmla="*/ 122 h 122"/>
                  <a:gd name="T2" fmla="*/ 60 w 60"/>
                  <a:gd name="T3" fmla="*/ 73 h 122"/>
                  <a:gd name="T4" fmla="*/ 60 w 60"/>
                  <a:gd name="T5" fmla="*/ 0 h 122"/>
                  <a:gd name="T6" fmla="*/ 60 w 60"/>
                  <a:gd name="T7" fmla="*/ 0 h 122"/>
                  <a:gd name="T8" fmla="*/ 56 w 60"/>
                  <a:gd name="T9" fmla="*/ 2 h 122"/>
                  <a:gd name="T10" fmla="*/ 49 w 60"/>
                  <a:gd name="T11" fmla="*/ 5 h 122"/>
                  <a:gd name="T12" fmla="*/ 44 w 60"/>
                  <a:gd name="T13" fmla="*/ 8 h 122"/>
                  <a:gd name="T14" fmla="*/ 40 w 60"/>
                  <a:gd name="T15" fmla="*/ 10 h 122"/>
                  <a:gd name="T16" fmla="*/ 37 w 60"/>
                  <a:gd name="T17" fmla="*/ 16 h 122"/>
                  <a:gd name="T18" fmla="*/ 36 w 60"/>
                  <a:gd name="T19" fmla="*/ 21 h 122"/>
                  <a:gd name="T20" fmla="*/ 36 w 60"/>
                  <a:gd name="T21" fmla="*/ 21 h 122"/>
                  <a:gd name="T22" fmla="*/ 36 w 60"/>
                  <a:gd name="T23" fmla="*/ 45 h 122"/>
                  <a:gd name="T24" fmla="*/ 36 w 60"/>
                  <a:gd name="T25" fmla="*/ 45 h 122"/>
                  <a:gd name="T26" fmla="*/ 31 w 60"/>
                  <a:gd name="T27" fmla="*/ 47 h 122"/>
                  <a:gd name="T28" fmla="*/ 18 w 60"/>
                  <a:gd name="T29" fmla="*/ 54 h 122"/>
                  <a:gd name="T30" fmla="*/ 12 w 60"/>
                  <a:gd name="T31" fmla="*/ 57 h 122"/>
                  <a:gd name="T32" fmla="*/ 7 w 60"/>
                  <a:gd name="T33" fmla="*/ 62 h 122"/>
                  <a:gd name="T34" fmla="*/ 3 w 60"/>
                  <a:gd name="T35" fmla="*/ 69 h 122"/>
                  <a:gd name="T36" fmla="*/ 2 w 60"/>
                  <a:gd name="T37" fmla="*/ 73 h 122"/>
                  <a:gd name="T38" fmla="*/ 0 w 60"/>
                  <a:gd name="T39" fmla="*/ 76 h 1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0"/>
                  <a:gd name="T61" fmla="*/ 0 h 122"/>
                  <a:gd name="T62" fmla="*/ 60 w 60"/>
                  <a:gd name="T63" fmla="*/ 122 h 12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0" h="122">
                    <a:moveTo>
                      <a:pt x="31" y="122"/>
                    </a:moveTo>
                    <a:lnTo>
                      <a:pt x="60" y="73"/>
                    </a:lnTo>
                    <a:lnTo>
                      <a:pt x="60" y="0"/>
                    </a:lnTo>
                    <a:lnTo>
                      <a:pt x="56" y="2"/>
                    </a:lnTo>
                    <a:lnTo>
                      <a:pt x="49" y="5"/>
                    </a:lnTo>
                    <a:lnTo>
                      <a:pt x="44" y="8"/>
                    </a:lnTo>
                    <a:lnTo>
                      <a:pt x="40" y="10"/>
                    </a:lnTo>
                    <a:lnTo>
                      <a:pt x="37" y="16"/>
                    </a:lnTo>
                    <a:lnTo>
                      <a:pt x="36" y="21"/>
                    </a:lnTo>
                    <a:lnTo>
                      <a:pt x="36" y="45"/>
                    </a:lnTo>
                    <a:lnTo>
                      <a:pt x="31" y="47"/>
                    </a:lnTo>
                    <a:lnTo>
                      <a:pt x="18" y="54"/>
                    </a:lnTo>
                    <a:lnTo>
                      <a:pt x="12" y="57"/>
                    </a:lnTo>
                    <a:lnTo>
                      <a:pt x="7" y="62"/>
                    </a:lnTo>
                    <a:lnTo>
                      <a:pt x="3" y="69"/>
                    </a:lnTo>
                    <a:lnTo>
                      <a:pt x="2" y="73"/>
                    </a:lnTo>
                    <a:lnTo>
                      <a:pt x="0" y="76"/>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36" name="Freeform 811"/>
              <p:cNvSpPr>
                <a:spLocks/>
              </p:cNvSpPr>
              <p:nvPr/>
            </p:nvSpPr>
            <p:spPr bwMode="auto">
              <a:xfrm>
                <a:off x="5654651" y="2052439"/>
                <a:ext cx="34925" cy="141287"/>
              </a:xfrm>
              <a:custGeom>
                <a:avLst/>
                <a:gdLst>
                  <a:gd name="T0" fmla="*/ 22 w 22"/>
                  <a:gd name="T1" fmla="*/ 89 h 89"/>
                  <a:gd name="T2" fmla="*/ 22 w 22"/>
                  <a:gd name="T3" fmla="*/ 89 h 89"/>
                  <a:gd name="T4" fmla="*/ 22 w 22"/>
                  <a:gd name="T5" fmla="*/ 11 h 89"/>
                  <a:gd name="T6" fmla="*/ 22 w 22"/>
                  <a:gd name="T7" fmla="*/ 11 h 89"/>
                  <a:gd name="T8" fmla="*/ 21 w 22"/>
                  <a:gd name="T9" fmla="*/ 6 h 89"/>
                  <a:gd name="T10" fmla="*/ 18 w 22"/>
                  <a:gd name="T11" fmla="*/ 2 h 89"/>
                  <a:gd name="T12" fmla="*/ 16 w 22"/>
                  <a:gd name="T13" fmla="*/ 1 h 89"/>
                  <a:gd name="T14" fmla="*/ 12 w 22"/>
                  <a:gd name="T15" fmla="*/ 0 h 89"/>
                  <a:gd name="T16" fmla="*/ 8 w 22"/>
                  <a:gd name="T17" fmla="*/ 1 h 89"/>
                  <a:gd name="T18" fmla="*/ 4 w 22"/>
                  <a:gd name="T19" fmla="*/ 2 h 89"/>
                  <a:gd name="T20" fmla="*/ 2 w 22"/>
                  <a:gd name="T21" fmla="*/ 5 h 89"/>
                  <a:gd name="T22" fmla="*/ 0 w 22"/>
                  <a:gd name="T23" fmla="*/ 9 h 89"/>
                  <a:gd name="T24" fmla="*/ 0 w 22"/>
                  <a:gd name="T25" fmla="*/ 9 h 89"/>
                  <a:gd name="T26" fmla="*/ 0 w 22"/>
                  <a:gd name="T27" fmla="*/ 76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89"/>
                  <a:gd name="T44" fmla="*/ 22 w 22"/>
                  <a:gd name="T45" fmla="*/ 89 h 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89">
                    <a:moveTo>
                      <a:pt x="22" y="89"/>
                    </a:moveTo>
                    <a:lnTo>
                      <a:pt x="22" y="89"/>
                    </a:lnTo>
                    <a:lnTo>
                      <a:pt x="22" y="11"/>
                    </a:lnTo>
                    <a:lnTo>
                      <a:pt x="21" y="6"/>
                    </a:lnTo>
                    <a:lnTo>
                      <a:pt x="18" y="2"/>
                    </a:lnTo>
                    <a:lnTo>
                      <a:pt x="16" y="1"/>
                    </a:lnTo>
                    <a:lnTo>
                      <a:pt x="12" y="0"/>
                    </a:lnTo>
                    <a:lnTo>
                      <a:pt x="8" y="1"/>
                    </a:lnTo>
                    <a:lnTo>
                      <a:pt x="4" y="2"/>
                    </a:lnTo>
                    <a:lnTo>
                      <a:pt x="2" y="5"/>
                    </a:lnTo>
                    <a:lnTo>
                      <a:pt x="0" y="9"/>
                    </a:lnTo>
                    <a:lnTo>
                      <a:pt x="0" y="76"/>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37" name="Freeform 812"/>
              <p:cNvSpPr>
                <a:spLocks/>
              </p:cNvSpPr>
              <p:nvPr/>
            </p:nvSpPr>
            <p:spPr bwMode="auto">
              <a:xfrm>
                <a:off x="5622901" y="2015927"/>
                <a:ext cx="31750" cy="157162"/>
              </a:xfrm>
              <a:custGeom>
                <a:avLst/>
                <a:gdLst>
                  <a:gd name="T0" fmla="*/ 20 w 20"/>
                  <a:gd name="T1" fmla="*/ 99 h 99"/>
                  <a:gd name="T2" fmla="*/ 20 w 20"/>
                  <a:gd name="T3" fmla="*/ 99 h 99"/>
                  <a:gd name="T4" fmla="*/ 20 w 20"/>
                  <a:gd name="T5" fmla="*/ 11 h 99"/>
                  <a:gd name="T6" fmla="*/ 20 w 20"/>
                  <a:gd name="T7" fmla="*/ 11 h 99"/>
                  <a:gd name="T8" fmla="*/ 20 w 20"/>
                  <a:gd name="T9" fmla="*/ 6 h 99"/>
                  <a:gd name="T10" fmla="*/ 18 w 20"/>
                  <a:gd name="T11" fmla="*/ 3 h 99"/>
                  <a:gd name="T12" fmla="*/ 14 w 20"/>
                  <a:gd name="T13" fmla="*/ 0 h 99"/>
                  <a:gd name="T14" fmla="*/ 10 w 20"/>
                  <a:gd name="T15" fmla="*/ 0 h 99"/>
                  <a:gd name="T16" fmla="*/ 6 w 20"/>
                  <a:gd name="T17" fmla="*/ 0 h 99"/>
                  <a:gd name="T18" fmla="*/ 3 w 20"/>
                  <a:gd name="T19" fmla="*/ 3 h 99"/>
                  <a:gd name="T20" fmla="*/ 1 w 20"/>
                  <a:gd name="T21" fmla="*/ 5 h 99"/>
                  <a:gd name="T22" fmla="*/ 0 w 20"/>
                  <a:gd name="T23" fmla="*/ 9 h 99"/>
                  <a:gd name="T24" fmla="*/ 0 w 20"/>
                  <a:gd name="T25" fmla="*/ 9 h 99"/>
                  <a:gd name="T26" fmla="*/ 0 w 20"/>
                  <a:gd name="T27" fmla="*/ 99 h 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99"/>
                  <a:gd name="T44" fmla="*/ 20 w 20"/>
                  <a:gd name="T45" fmla="*/ 99 h 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99">
                    <a:moveTo>
                      <a:pt x="20" y="99"/>
                    </a:moveTo>
                    <a:lnTo>
                      <a:pt x="20" y="99"/>
                    </a:lnTo>
                    <a:lnTo>
                      <a:pt x="20" y="11"/>
                    </a:lnTo>
                    <a:lnTo>
                      <a:pt x="20" y="6"/>
                    </a:lnTo>
                    <a:lnTo>
                      <a:pt x="18" y="3"/>
                    </a:lnTo>
                    <a:lnTo>
                      <a:pt x="14" y="0"/>
                    </a:lnTo>
                    <a:lnTo>
                      <a:pt x="10" y="0"/>
                    </a:lnTo>
                    <a:lnTo>
                      <a:pt x="6" y="0"/>
                    </a:lnTo>
                    <a:lnTo>
                      <a:pt x="3" y="3"/>
                    </a:lnTo>
                    <a:lnTo>
                      <a:pt x="1" y="5"/>
                    </a:lnTo>
                    <a:lnTo>
                      <a:pt x="0" y="9"/>
                    </a:lnTo>
                    <a:lnTo>
                      <a:pt x="0" y="99"/>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38" name="Freeform 813"/>
              <p:cNvSpPr>
                <a:spLocks/>
              </p:cNvSpPr>
              <p:nvPr/>
            </p:nvSpPr>
            <p:spPr bwMode="auto">
              <a:xfrm>
                <a:off x="5589563" y="2030214"/>
                <a:ext cx="33338" cy="142875"/>
              </a:xfrm>
              <a:custGeom>
                <a:avLst/>
                <a:gdLst>
                  <a:gd name="T0" fmla="*/ 21 w 21"/>
                  <a:gd name="T1" fmla="*/ 90 h 90"/>
                  <a:gd name="T2" fmla="*/ 21 w 21"/>
                  <a:gd name="T3" fmla="*/ 90 h 90"/>
                  <a:gd name="T4" fmla="*/ 21 w 21"/>
                  <a:gd name="T5" fmla="*/ 11 h 90"/>
                  <a:gd name="T6" fmla="*/ 21 w 21"/>
                  <a:gd name="T7" fmla="*/ 11 h 90"/>
                  <a:gd name="T8" fmla="*/ 20 w 21"/>
                  <a:gd name="T9" fmla="*/ 6 h 90"/>
                  <a:gd name="T10" fmla="*/ 17 w 21"/>
                  <a:gd name="T11" fmla="*/ 2 h 90"/>
                  <a:gd name="T12" fmla="*/ 15 w 21"/>
                  <a:gd name="T13" fmla="*/ 1 h 90"/>
                  <a:gd name="T14" fmla="*/ 11 w 21"/>
                  <a:gd name="T15" fmla="*/ 0 h 90"/>
                  <a:gd name="T16" fmla="*/ 7 w 21"/>
                  <a:gd name="T17" fmla="*/ 1 h 90"/>
                  <a:gd name="T18" fmla="*/ 3 w 21"/>
                  <a:gd name="T19" fmla="*/ 2 h 90"/>
                  <a:gd name="T20" fmla="*/ 1 w 21"/>
                  <a:gd name="T21" fmla="*/ 5 h 90"/>
                  <a:gd name="T22" fmla="*/ 0 w 21"/>
                  <a:gd name="T23" fmla="*/ 9 h 90"/>
                  <a:gd name="T24" fmla="*/ 0 w 21"/>
                  <a:gd name="T25" fmla="*/ 9 h 90"/>
                  <a:gd name="T26" fmla="*/ 0 w 21"/>
                  <a:gd name="T27" fmla="*/ 9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90"/>
                  <a:gd name="T44" fmla="*/ 21 w 21"/>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90">
                    <a:moveTo>
                      <a:pt x="21" y="90"/>
                    </a:moveTo>
                    <a:lnTo>
                      <a:pt x="21" y="90"/>
                    </a:lnTo>
                    <a:lnTo>
                      <a:pt x="21" y="11"/>
                    </a:lnTo>
                    <a:lnTo>
                      <a:pt x="20" y="6"/>
                    </a:lnTo>
                    <a:lnTo>
                      <a:pt x="17" y="2"/>
                    </a:lnTo>
                    <a:lnTo>
                      <a:pt x="15" y="1"/>
                    </a:lnTo>
                    <a:lnTo>
                      <a:pt x="11" y="0"/>
                    </a:lnTo>
                    <a:lnTo>
                      <a:pt x="7" y="1"/>
                    </a:lnTo>
                    <a:lnTo>
                      <a:pt x="3" y="2"/>
                    </a:lnTo>
                    <a:lnTo>
                      <a:pt x="1" y="5"/>
                    </a:lnTo>
                    <a:lnTo>
                      <a:pt x="0" y="9"/>
                    </a:lnTo>
                    <a:lnTo>
                      <a:pt x="0" y="90"/>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39" name="Freeform 814"/>
              <p:cNvSpPr>
                <a:spLocks/>
              </p:cNvSpPr>
              <p:nvPr/>
            </p:nvSpPr>
            <p:spPr bwMode="auto">
              <a:xfrm>
                <a:off x="5556226" y="2073077"/>
                <a:ext cx="33338" cy="250825"/>
              </a:xfrm>
              <a:custGeom>
                <a:avLst/>
                <a:gdLst>
                  <a:gd name="T0" fmla="*/ 21 w 21"/>
                  <a:gd name="T1" fmla="*/ 63 h 158"/>
                  <a:gd name="T2" fmla="*/ 21 w 21"/>
                  <a:gd name="T3" fmla="*/ 63 h 158"/>
                  <a:gd name="T4" fmla="*/ 21 w 21"/>
                  <a:gd name="T5" fmla="*/ 11 h 158"/>
                  <a:gd name="T6" fmla="*/ 21 w 21"/>
                  <a:gd name="T7" fmla="*/ 11 h 158"/>
                  <a:gd name="T8" fmla="*/ 21 w 21"/>
                  <a:gd name="T9" fmla="*/ 6 h 158"/>
                  <a:gd name="T10" fmla="*/ 18 w 21"/>
                  <a:gd name="T11" fmla="*/ 2 h 158"/>
                  <a:gd name="T12" fmla="*/ 14 w 21"/>
                  <a:gd name="T13" fmla="*/ 1 h 158"/>
                  <a:gd name="T14" fmla="*/ 10 w 21"/>
                  <a:gd name="T15" fmla="*/ 0 h 158"/>
                  <a:gd name="T16" fmla="*/ 7 w 21"/>
                  <a:gd name="T17" fmla="*/ 1 h 158"/>
                  <a:gd name="T18" fmla="*/ 4 w 21"/>
                  <a:gd name="T19" fmla="*/ 2 h 158"/>
                  <a:gd name="T20" fmla="*/ 2 w 21"/>
                  <a:gd name="T21" fmla="*/ 5 h 158"/>
                  <a:gd name="T22" fmla="*/ 0 w 21"/>
                  <a:gd name="T23" fmla="*/ 8 h 158"/>
                  <a:gd name="T24" fmla="*/ 0 w 21"/>
                  <a:gd name="T25" fmla="*/ 8 h 158"/>
                  <a:gd name="T26" fmla="*/ 0 w 21"/>
                  <a:gd name="T27" fmla="*/ 158 h 1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58"/>
                  <a:gd name="T44" fmla="*/ 21 w 21"/>
                  <a:gd name="T45" fmla="*/ 158 h 1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58">
                    <a:moveTo>
                      <a:pt x="21" y="63"/>
                    </a:moveTo>
                    <a:lnTo>
                      <a:pt x="21" y="63"/>
                    </a:lnTo>
                    <a:lnTo>
                      <a:pt x="21" y="11"/>
                    </a:lnTo>
                    <a:lnTo>
                      <a:pt x="21" y="6"/>
                    </a:lnTo>
                    <a:lnTo>
                      <a:pt x="18" y="2"/>
                    </a:lnTo>
                    <a:lnTo>
                      <a:pt x="14" y="1"/>
                    </a:lnTo>
                    <a:lnTo>
                      <a:pt x="10" y="0"/>
                    </a:lnTo>
                    <a:lnTo>
                      <a:pt x="7" y="1"/>
                    </a:lnTo>
                    <a:lnTo>
                      <a:pt x="4" y="2"/>
                    </a:lnTo>
                    <a:lnTo>
                      <a:pt x="2" y="5"/>
                    </a:lnTo>
                    <a:lnTo>
                      <a:pt x="0" y="8"/>
                    </a:lnTo>
                    <a:lnTo>
                      <a:pt x="0" y="158"/>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grpSp>
      </p:grpSp>
      <p:grpSp>
        <p:nvGrpSpPr>
          <p:cNvPr id="14" name="Group 13"/>
          <p:cNvGrpSpPr/>
          <p:nvPr/>
        </p:nvGrpSpPr>
        <p:grpSpPr>
          <a:xfrm>
            <a:off x="7615205" y="3437489"/>
            <a:ext cx="3740082" cy="647700"/>
            <a:chOff x="741431" y="3443288"/>
            <a:chExt cx="3740082" cy="647700"/>
          </a:xfrm>
        </p:grpSpPr>
        <p:sp>
          <p:nvSpPr>
            <p:cNvPr id="93" name="Freeform 92"/>
            <p:cNvSpPr/>
            <p:nvPr/>
          </p:nvSpPr>
          <p:spPr bwMode="auto">
            <a:xfrm>
              <a:off x="1600200" y="3443288"/>
              <a:ext cx="2881313" cy="647700"/>
            </a:xfrm>
            <a:custGeom>
              <a:avLst/>
              <a:gdLst>
                <a:gd name="connsiteX0" fmla="*/ 0 w 2802917"/>
                <a:gd name="connsiteY0" fmla="*/ 0 h 648563"/>
                <a:gd name="connsiteX1" fmla="*/ 2802917 w 2802917"/>
                <a:gd name="connsiteY1" fmla="*/ 0 h 648563"/>
                <a:gd name="connsiteX2" fmla="*/ 2802917 w 2802917"/>
                <a:gd name="connsiteY2" fmla="*/ 648563 h 648563"/>
                <a:gd name="connsiteX3" fmla="*/ 0 w 2802917"/>
                <a:gd name="connsiteY3" fmla="*/ 648563 h 648563"/>
                <a:gd name="connsiteX4" fmla="*/ 0 w 2802917"/>
                <a:gd name="connsiteY4" fmla="*/ 0 h 648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2917" h="648563">
                  <a:moveTo>
                    <a:pt x="0" y="0"/>
                  </a:moveTo>
                  <a:lnTo>
                    <a:pt x="2802917" y="0"/>
                  </a:lnTo>
                  <a:lnTo>
                    <a:pt x="2802917" y="648563"/>
                  </a:lnTo>
                  <a:lnTo>
                    <a:pt x="0" y="648563"/>
                  </a:lnTo>
                  <a:lnTo>
                    <a:pt x="0" y="0"/>
                  </a:lnTo>
                  <a:close/>
                </a:path>
              </a:pathLst>
            </a:custGeom>
            <a:solidFill>
              <a:schemeClr val="accent5"/>
            </a:solidFill>
            <a:ln w="19050">
              <a:noFill/>
            </a:ln>
          </p:spPr>
          <p:style>
            <a:lnRef idx="3">
              <a:schemeClr val="accent5">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lIns="68580" tIns="68580" rIns="68580" bIns="68580" spcCol="1270" anchor="ctr"/>
            <a:lstStyle/>
            <a:p>
              <a:pPr defTabSz="800100">
                <a:lnSpc>
                  <a:spcPct val="90000"/>
                </a:lnSpc>
                <a:spcAft>
                  <a:spcPct val="35000"/>
                </a:spcAft>
                <a:defRPr/>
              </a:pPr>
              <a:r>
                <a:rPr lang="en-US" sz="1400" dirty="0">
                  <a:solidFill>
                    <a:schemeClr val="tx1"/>
                  </a:solidFill>
                  <a:cs typeface="Arial" pitchFamily="34" charset="0"/>
                </a:rPr>
                <a:t>Stick to time lines</a:t>
              </a:r>
            </a:p>
          </p:txBody>
        </p:sp>
        <p:grpSp>
          <p:nvGrpSpPr>
            <p:cNvPr id="8" name="Groupe 670"/>
            <p:cNvGrpSpPr>
              <a:grpSpLocks/>
            </p:cNvGrpSpPr>
            <p:nvPr/>
          </p:nvGrpSpPr>
          <p:grpSpPr bwMode="auto">
            <a:xfrm>
              <a:off x="741431" y="3589811"/>
              <a:ext cx="561975" cy="377801"/>
              <a:chOff x="1747814" y="4959152"/>
              <a:chExt cx="290512" cy="184150"/>
            </a:xfrm>
            <a:gradFill>
              <a:gsLst>
                <a:gs pos="0">
                  <a:schemeClr val="accent6">
                    <a:lumMod val="20000"/>
                    <a:lumOff val="80000"/>
                  </a:schemeClr>
                </a:gs>
                <a:gs pos="17999">
                  <a:srgbClr val="FEE7F2"/>
                </a:gs>
                <a:gs pos="36000">
                  <a:srgbClr val="FAC77D"/>
                </a:gs>
                <a:gs pos="61000">
                  <a:srgbClr val="FBA97D"/>
                </a:gs>
                <a:gs pos="82001">
                  <a:srgbClr val="FBD49C"/>
                </a:gs>
                <a:gs pos="100000">
                  <a:srgbClr val="FEE7F2"/>
                </a:gs>
              </a:gsLst>
              <a:lin ang="2400000" scaled="0"/>
            </a:gradFill>
          </p:grpSpPr>
          <p:sp>
            <p:nvSpPr>
              <p:cNvPr id="49" name="Freeform 672"/>
              <p:cNvSpPr>
                <a:spLocks/>
              </p:cNvSpPr>
              <p:nvPr/>
            </p:nvSpPr>
            <p:spPr bwMode="auto">
              <a:xfrm>
                <a:off x="1828776" y="5094089"/>
                <a:ext cx="168275" cy="49213"/>
              </a:xfrm>
              <a:custGeom>
                <a:avLst/>
                <a:gdLst>
                  <a:gd name="T0" fmla="*/ 0 w 106"/>
                  <a:gd name="T1" fmla="*/ 0 h 31"/>
                  <a:gd name="T2" fmla="*/ 0 w 106"/>
                  <a:gd name="T3" fmla="*/ 0 h 31"/>
                  <a:gd name="T4" fmla="*/ 13 w 106"/>
                  <a:gd name="T5" fmla="*/ 1 h 31"/>
                  <a:gd name="T6" fmla="*/ 13 w 106"/>
                  <a:gd name="T7" fmla="*/ 1 h 31"/>
                  <a:gd name="T8" fmla="*/ 18 w 106"/>
                  <a:gd name="T9" fmla="*/ 2 h 31"/>
                  <a:gd name="T10" fmla="*/ 25 w 106"/>
                  <a:gd name="T11" fmla="*/ 6 h 31"/>
                  <a:gd name="T12" fmla="*/ 40 w 106"/>
                  <a:gd name="T13" fmla="*/ 16 h 31"/>
                  <a:gd name="T14" fmla="*/ 49 w 106"/>
                  <a:gd name="T15" fmla="*/ 23 h 31"/>
                  <a:gd name="T16" fmla="*/ 58 w 106"/>
                  <a:gd name="T17" fmla="*/ 26 h 31"/>
                  <a:gd name="T18" fmla="*/ 66 w 106"/>
                  <a:gd name="T19" fmla="*/ 30 h 31"/>
                  <a:gd name="T20" fmla="*/ 77 w 106"/>
                  <a:gd name="T21" fmla="*/ 31 h 31"/>
                  <a:gd name="T22" fmla="*/ 77 w 106"/>
                  <a:gd name="T23" fmla="*/ 31 h 31"/>
                  <a:gd name="T24" fmla="*/ 87 w 106"/>
                  <a:gd name="T25" fmla="*/ 30 h 31"/>
                  <a:gd name="T26" fmla="*/ 93 w 106"/>
                  <a:gd name="T27" fmla="*/ 29 h 31"/>
                  <a:gd name="T28" fmla="*/ 98 w 106"/>
                  <a:gd name="T29" fmla="*/ 28 h 31"/>
                  <a:gd name="T30" fmla="*/ 102 w 106"/>
                  <a:gd name="T31" fmla="*/ 25 h 31"/>
                  <a:gd name="T32" fmla="*/ 106 w 106"/>
                  <a:gd name="T33" fmla="*/ 23 h 31"/>
                  <a:gd name="T34" fmla="*/ 106 w 106"/>
                  <a:gd name="T35" fmla="*/ 20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6"/>
                  <a:gd name="T55" fmla="*/ 0 h 31"/>
                  <a:gd name="T56" fmla="*/ 106 w 10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6" h="31">
                    <a:moveTo>
                      <a:pt x="0" y="0"/>
                    </a:moveTo>
                    <a:lnTo>
                      <a:pt x="0" y="0"/>
                    </a:lnTo>
                    <a:lnTo>
                      <a:pt x="13" y="1"/>
                    </a:lnTo>
                    <a:lnTo>
                      <a:pt x="18" y="2"/>
                    </a:lnTo>
                    <a:lnTo>
                      <a:pt x="25" y="6"/>
                    </a:lnTo>
                    <a:lnTo>
                      <a:pt x="40" y="16"/>
                    </a:lnTo>
                    <a:lnTo>
                      <a:pt x="49" y="23"/>
                    </a:lnTo>
                    <a:lnTo>
                      <a:pt x="58" y="26"/>
                    </a:lnTo>
                    <a:lnTo>
                      <a:pt x="66" y="30"/>
                    </a:lnTo>
                    <a:lnTo>
                      <a:pt x="77" y="31"/>
                    </a:lnTo>
                    <a:lnTo>
                      <a:pt x="87" y="30"/>
                    </a:lnTo>
                    <a:lnTo>
                      <a:pt x="93" y="29"/>
                    </a:lnTo>
                    <a:lnTo>
                      <a:pt x="98" y="28"/>
                    </a:lnTo>
                    <a:lnTo>
                      <a:pt x="102" y="25"/>
                    </a:lnTo>
                    <a:lnTo>
                      <a:pt x="106" y="23"/>
                    </a:lnTo>
                    <a:lnTo>
                      <a:pt x="106" y="20"/>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50" name="Freeform 673"/>
              <p:cNvSpPr>
                <a:spLocks/>
              </p:cNvSpPr>
              <p:nvPr/>
            </p:nvSpPr>
            <p:spPr bwMode="auto">
              <a:xfrm>
                <a:off x="1758926" y="5094089"/>
                <a:ext cx="31750" cy="1588"/>
              </a:xfrm>
              <a:custGeom>
                <a:avLst/>
                <a:gdLst>
                  <a:gd name="T0" fmla="*/ 20 w 20"/>
                  <a:gd name="T1" fmla="*/ 0 h 1"/>
                  <a:gd name="T2" fmla="*/ 20 w 20"/>
                  <a:gd name="T3" fmla="*/ 0 h 1"/>
                  <a:gd name="T4" fmla="*/ 0 w 20"/>
                  <a:gd name="T5" fmla="*/ 1 h 1"/>
                  <a:gd name="T6" fmla="*/ 0 60000 65536"/>
                  <a:gd name="T7" fmla="*/ 0 60000 65536"/>
                  <a:gd name="T8" fmla="*/ 0 60000 65536"/>
                  <a:gd name="T9" fmla="*/ 0 w 20"/>
                  <a:gd name="T10" fmla="*/ 0 h 1"/>
                  <a:gd name="T11" fmla="*/ 20 w 20"/>
                  <a:gd name="T12" fmla="*/ 1 h 1"/>
                </a:gdLst>
                <a:ahLst/>
                <a:cxnLst>
                  <a:cxn ang="T6">
                    <a:pos x="T0" y="T1"/>
                  </a:cxn>
                  <a:cxn ang="T7">
                    <a:pos x="T2" y="T3"/>
                  </a:cxn>
                  <a:cxn ang="T8">
                    <a:pos x="T4" y="T5"/>
                  </a:cxn>
                </a:cxnLst>
                <a:rect l="T9" t="T10" r="T11" b="T12"/>
                <a:pathLst>
                  <a:path w="20" h="1">
                    <a:moveTo>
                      <a:pt x="20" y="0"/>
                    </a:moveTo>
                    <a:lnTo>
                      <a:pt x="20" y="0"/>
                    </a:lnTo>
                    <a:lnTo>
                      <a:pt x="0" y="1"/>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51" name="Freeform 674"/>
              <p:cNvSpPr>
                <a:spLocks/>
              </p:cNvSpPr>
              <p:nvPr/>
            </p:nvSpPr>
            <p:spPr bwMode="auto">
              <a:xfrm>
                <a:off x="1828776" y="4959152"/>
                <a:ext cx="187325" cy="22225"/>
              </a:xfrm>
              <a:custGeom>
                <a:avLst/>
                <a:gdLst>
                  <a:gd name="T0" fmla="*/ 118 w 118"/>
                  <a:gd name="T1" fmla="*/ 7 h 14"/>
                  <a:gd name="T2" fmla="*/ 118 w 118"/>
                  <a:gd name="T3" fmla="*/ 7 h 14"/>
                  <a:gd name="T4" fmla="*/ 107 w 118"/>
                  <a:gd name="T5" fmla="*/ 4 h 14"/>
                  <a:gd name="T6" fmla="*/ 92 w 118"/>
                  <a:gd name="T7" fmla="*/ 1 h 14"/>
                  <a:gd name="T8" fmla="*/ 92 w 118"/>
                  <a:gd name="T9" fmla="*/ 1 h 14"/>
                  <a:gd name="T10" fmla="*/ 80 w 118"/>
                  <a:gd name="T11" fmla="*/ 0 h 14"/>
                  <a:gd name="T12" fmla="*/ 69 w 118"/>
                  <a:gd name="T13" fmla="*/ 1 h 14"/>
                  <a:gd name="T14" fmla="*/ 60 w 118"/>
                  <a:gd name="T15" fmla="*/ 4 h 14"/>
                  <a:gd name="T16" fmla="*/ 51 w 118"/>
                  <a:gd name="T17" fmla="*/ 6 h 14"/>
                  <a:gd name="T18" fmla="*/ 36 w 118"/>
                  <a:gd name="T19" fmla="*/ 11 h 14"/>
                  <a:gd name="T20" fmla="*/ 30 w 118"/>
                  <a:gd name="T21" fmla="*/ 12 h 14"/>
                  <a:gd name="T22" fmla="*/ 25 w 118"/>
                  <a:gd name="T23" fmla="*/ 14 h 14"/>
                  <a:gd name="T24" fmla="*/ 25 w 118"/>
                  <a:gd name="T25" fmla="*/ 14 h 14"/>
                  <a:gd name="T26" fmla="*/ 0 w 118"/>
                  <a:gd name="T27" fmla="*/ 1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4"/>
                  <a:gd name="T44" fmla="*/ 118 w 11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4">
                    <a:moveTo>
                      <a:pt x="118" y="7"/>
                    </a:moveTo>
                    <a:lnTo>
                      <a:pt x="118" y="7"/>
                    </a:lnTo>
                    <a:lnTo>
                      <a:pt x="107" y="4"/>
                    </a:lnTo>
                    <a:lnTo>
                      <a:pt x="92" y="1"/>
                    </a:lnTo>
                    <a:lnTo>
                      <a:pt x="80" y="0"/>
                    </a:lnTo>
                    <a:lnTo>
                      <a:pt x="69" y="1"/>
                    </a:lnTo>
                    <a:lnTo>
                      <a:pt x="60" y="4"/>
                    </a:lnTo>
                    <a:lnTo>
                      <a:pt x="51" y="6"/>
                    </a:lnTo>
                    <a:lnTo>
                      <a:pt x="36" y="11"/>
                    </a:lnTo>
                    <a:lnTo>
                      <a:pt x="30" y="12"/>
                    </a:lnTo>
                    <a:lnTo>
                      <a:pt x="25" y="14"/>
                    </a:lnTo>
                    <a:lnTo>
                      <a:pt x="0" y="14"/>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52" name="Line 675"/>
              <p:cNvSpPr>
                <a:spLocks noChangeShapeType="1"/>
              </p:cNvSpPr>
              <p:nvPr/>
            </p:nvSpPr>
            <p:spPr bwMode="auto">
              <a:xfrm flipH="1">
                <a:off x="1747814" y="4981377"/>
                <a:ext cx="42863" cy="1588"/>
              </a:xfrm>
              <a:prstGeom prst="line">
                <a:avLst/>
              </a:prstGeom>
              <a:grpFill/>
              <a:ln w="19050">
                <a:solidFill>
                  <a:srgbClr val="000000"/>
                </a:solidFill>
                <a:round/>
                <a:headEnd/>
                <a:tailEnd/>
              </a:ln>
            </p:spPr>
            <p:txBody>
              <a:bodyPr/>
              <a:lstStyle/>
              <a:p>
                <a:pPr defTabSz="957756">
                  <a:defRPr/>
                </a:pPr>
                <a:endParaRPr lang="en-US" sz="1900">
                  <a:latin typeface="+mn-lt"/>
                  <a:ea typeface="ＭＳ Ｐゴシック" charset="0"/>
                  <a:cs typeface="Arial" charset="0"/>
                </a:endParaRPr>
              </a:p>
            </p:txBody>
          </p:sp>
          <p:sp>
            <p:nvSpPr>
              <p:cNvPr id="53" name="Line 676"/>
              <p:cNvSpPr>
                <a:spLocks noChangeShapeType="1"/>
              </p:cNvSpPr>
              <p:nvPr/>
            </p:nvSpPr>
            <p:spPr bwMode="auto">
              <a:xfrm>
                <a:off x="1790676" y="4981377"/>
                <a:ext cx="1588" cy="17463"/>
              </a:xfrm>
              <a:prstGeom prst="line">
                <a:avLst/>
              </a:prstGeom>
              <a:grpFill/>
              <a:ln w="19050">
                <a:solidFill>
                  <a:srgbClr val="000000"/>
                </a:solidFill>
                <a:round/>
                <a:headEnd/>
                <a:tailEnd/>
              </a:ln>
            </p:spPr>
            <p:txBody>
              <a:bodyPr/>
              <a:lstStyle/>
              <a:p>
                <a:pPr defTabSz="957756">
                  <a:defRPr/>
                </a:pPr>
                <a:endParaRPr lang="en-US" sz="1900">
                  <a:latin typeface="+mn-lt"/>
                  <a:ea typeface="ＭＳ Ｐゴシック" charset="0"/>
                  <a:cs typeface="Arial" charset="0"/>
                </a:endParaRPr>
              </a:p>
            </p:txBody>
          </p:sp>
          <p:sp>
            <p:nvSpPr>
              <p:cNvPr id="54" name="Line 677"/>
              <p:cNvSpPr>
                <a:spLocks noChangeShapeType="1"/>
              </p:cNvSpPr>
              <p:nvPr/>
            </p:nvSpPr>
            <p:spPr bwMode="auto">
              <a:xfrm flipV="1">
                <a:off x="1828776" y="4981377"/>
                <a:ext cx="1588" cy="17463"/>
              </a:xfrm>
              <a:prstGeom prst="line">
                <a:avLst/>
              </a:prstGeom>
              <a:grpFill/>
              <a:ln w="19050">
                <a:solidFill>
                  <a:srgbClr val="000000"/>
                </a:solidFill>
                <a:round/>
                <a:headEnd/>
                <a:tailEnd/>
              </a:ln>
            </p:spPr>
            <p:txBody>
              <a:bodyPr/>
              <a:lstStyle/>
              <a:p>
                <a:pPr defTabSz="957756">
                  <a:defRPr/>
                </a:pPr>
                <a:endParaRPr lang="en-US" sz="1900">
                  <a:latin typeface="+mn-lt"/>
                  <a:ea typeface="ＭＳ Ｐゴシック" charset="0"/>
                  <a:cs typeface="Arial" charset="0"/>
                </a:endParaRPr>
              </a:p>
            </p:txBody>
          </p:sp>
          <p:sp>
            <p:nvSpPr>
              <p:cNvPr id="55" name="Freeform 678"/>
              <p:cNvSpPr>
                <a:spLocks/>
              </p:cNvSpPr>
              <p:nvPr/>
            </p:nvSpPr>
            <p:spPr bwMode="auto">
              <a:xfrm>
                <a:off x="1790676" y="4976614"/>
                <a:ext cx="38100" cy="4763"/>
              </a:xfrm>
              <a:custGeom>
                <a:avLst/>
                <a:gdLst>
                  <a:gd name="T0" fmla="*/ 0 w 24"/>
                  <a:gd name="T1" fmla="*/ 3 h 3"/>
                  <a:gd name="T2" fmla="*/ 0 w 24"/>
                  <a:gd name="T3" fmla="*/ 0 h 3"/>
                  <a:gd name="T4" fmla="*/ 24 w 24"/>
                  <a:gd name="T5" fmla="*/ 0 h 3"/>
                  <a:gd name="T6" fmla="*/ 24 w 24"/>
                  <a:gd name="T7" fmla="*/ 3 h 3"/>
                  <a:gd name="T8" fmla="*/ 0 60000 65536"/>
                  <a:gd name="T9" fmla="*/ 0 60000 65536"/>
                  <a:gd name="T10" fmla="*/ 0 60000 65536"/>
                  <a:gd name="T11" fmla="*/ 0 60000 65536"/>
                  <a:gd name="T12" fmla="*/ 0 w 24"/>
                  <a:gd name="T13" fmla="*/ 0 h 3"/>
                  <a:gd name="T14" fmla="*/ 24 w 24"/>
                  <a:gd name="T15" fmla="*/ 3 h 3"/>
                </a:gdLst>
                <a:ahLst/>
                <a:cxnLst>
                  <a:cxn ang="T8">
                    <a:pos x="T0" y="T1"/>
                  </a:cxn>
                  <a:cxn ang="T9">
                    <a:pos x="T2" y="T3"/>
                  </a:cxn>
                  <a:cxn ang="T10">
                    <a:pos x="T4" y="T5"/>
                  </a:cxn>
                  <a:cxn ang="T11">
                    <a:pos x="T6" y="T7"/>
                  </a:cxn>
                </a:cxnLst>
                <a:rect l="T12" t="T13" r="T14" b="T15"/>
                <a:pathLst>
                  <a:path w="24" h="3">
                    <a:moveTo>
                      <a:pt x="0" y="3"/>
                    </a:moveTo>
                    <a:lnTo>
                      <a:pt x="0" y="0"/>
                    </a:lnTo>
                    <a:lnTo>
                      <a:pt x="24" y="0"/>
                    </a:lnTo>
                    <a:lnTo>
                      <a:pt x="24" y="3"/>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56" name="Line 679"/>
              <p:cNvSpPr>
                <a:spLocks noChangeShapeType="1"/>
              </p:cNvSpPr>
              <p:nvPr/>
            </p:nvSpPr>
            <p:spPr bwMode="auto">
              <a:xfrm flipV="1">
                <a:off x="1790676" y="5073452"/>
                <a:ext cx="1588" cy="20638"/>
              </a:xfrm>
              <a:prstGeom prst="line">
                <a:avLst/>
              </a:prstGeom>
              <a:grpFill/>
              <a:ln w="19050">
                <a:solidFill>
                  <a:srgbClr val="000000"/>
                </a:solidFill>
                <a:round/>
                <a:headEnd/>
                <a:tailEnd/>
              </a:ln>
            </p:spPr>
            <p:txBody>
              <a:bodyPr/>
              <a:lstStyle/>
              <a:p>
                <a:pPr defTabSz="957756">
                  <a:defRPr/>
                </a:pPr>
                <a:endParaRPr lang="en-US" sz="1900">
                  <a:latin typeface="+mn-lt"/>
                  <a:ea typeface="ＭＳ Ｐゴシック" charset="0"/>
                  <a:cs typeface="Arial" charset="0"/>
                </a:endParaRPr>
              </a:p>
            </p:txBody>
          </p:sp>
          <p:sp>
            <p:nvSpPr>
              <p:cNvPr id="57" name="Freeform 680"/>
              <p:cNvSpPr>
                <a:spLocks/>
              </p:cNvSpPr>
              <p:nvPr/>
            </p:nvSpPr>
            <p:spPr bwMode="auto">
              <a:xfrm>
                <a:off x="1790676" y="5094089"/>
                <a:ext cx="38100" cy="1588"/>
              </a:xfrm>
              <a:custGeom>
                <a:avLst/>
                <a:gdLst>
                  <a:gd name="T0" fmla="*/ 0 w 24"/>
                  <a:gd name="T1" fmla="*/ 0 h 1"/>
                  <a:gd name="T2" fmla="*/ 0 w 24"/>
                  <a:gd name="T3" fmla="*/ 1 h 1"/>
                  <a:gd name="T4" fmla="*/ 24 w 24"/>
                  <a:gd name="T5" fmla="*/ 1 h 1"/>
                  <a:gd name="T6" fmla="*/ 24 w 24"/>
                  <a:gd name="T7" fmla="*/ 0 h 1"/>
                  <a:gd name="T8" fmla="*/ 0 60000 65536"/>
                  <a:gd name="T9" fmla="*/ 0 60000 65536"/>
                  <a:gd name="T10" fmla="*/ 0 60000 65536"/>
                  <a:gd name="T11" fmla="*/ 0 60000 65536"/>
                  <a:gd name="T12" fmla="*/ 0 w 24"/>
                  <a:gd name="T13" fmla="*/ 0 h 1"/>
                  <a:gd name="T14" fmla="*/ 24 w 24"/>
                  <a:gd name="T15" fmla="*/ 1 h 1"/>
                </a:gdLst>
                <a:ahLst/>
                <a:cxnLst>
                  <a:cxn ang="T8">
                    <a:pos x="T0" y="T1"/>
                  </a:cxn>
                  <a:cxn ang="T9">
                    <a:pos x="T2" y="T3"/>
                  </a:cxn>
                  <a:cxn ang="T10">
                    <a:pos x="T4" y="T5"/>
                  </a:cxn>
                  <a:cxn ang="T11">
                    <a:pos x="T6" y="T7"/>
                  </a:cxn>
                </a:cxnLst>
                <a:rect l="T12" t="T13" r="T14" b="T15"/>
                <a:pathLst>
                  <a:path w="24" h="1">
                    <a:moveTo>
                      <a:pt x="0" y="0"/>
                    </a:moveTo>
                    <a:lnTo>
                      <a:pt x="0" y="1"/>
                    </a:lnTo>
                    <a:lnTo>
                      <a:pt x="24" y="1"/>
                    </a:lnTo>
                    <a:lnTo>
                      <a:pt x="24" y="0"/>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58" name="Line 681"/>
              <p:cNvSpPr>
                <a:spLocks noChangeShapeType="1"/>
              </p:cNvSpPr>
              <p:nvPr/>
            </p:nvSpPr>
            <p:spPr bwMode="auto">
              <a:xfrm flipV="1">
                <a:off x="1828776" y="5073452"/>
                <a:ext cx="1588" cy="20638"/>
              </a:xfrm>
              <a:prstGeom prst="line">
                <a:avLst/>
              </a:prstGeom>
              <a:grpFill/>
              <a:ln w="19050">
                <a:solidFill>
                  <a:srgbClr val="000000"/>
                </a:solidFill>
                <a:round/>
                <a:headEnd/>
                <a:tailEnd/>
              </a:ln>
            </p:spPr>
            <p:txBody>
              <a:bodyPr/>
              <a:lstStyle/>
              <a:p>
                <a:pPr defTabSz="957756">
                  <a:defRPr/>
                </a:pPr>
                <a:endParaRPr lang="en-US" sz="1900">
                  <a:latin typeface="+mn-lt"/>
                  <a:ea typeface="ＭＳ Ｐゴシック" charset="0"/>
                  <a:cs typeface="Arial" charset="0"/>
                </a:endParaRPr>
              </a:p>
            </p:txBody>
          </p:sp>
          <p:sp>
            <p:nvSpPr>
              <p:cNvPr id="59" name="Freeform 682"/>
              <p:cNvSpPr>
                <a:spLocks/>
              </p:cNvSpPr>
              <p:nvPr/>
            </p:nvSpPr>
            <p:spPr bwMode="auto">
              <a:xfrm>
                <a:off x="1768451" y="4998839"/>
                <a:ext cx="22225" cy="74613"/>
              </a:xfrm>
              <a:custGeom>
                <a:avLst/>
                <a:gdLst>
                  <a:gd name="T0" fmla="*/ 14 w 14"/>
                  <a:gd name="T1" fmla="*/ 47 h 47"/>
                  <a:gd name="T2" fmla="*/ 14 w 14"/>
                  <a:gd name="T3" fmla="*/ 47 h 47"/>
                  <a:gd name="T4" fmla="*/ 9 w 14"/>
                  <a:gd name="T5" fmla="*/ 43 h 47"/>
                  <a:gd name="T6" fmla="*/ 4 w 14"/>
                  <a:gd name="T7" fmla="*/ 38 h 47"/>
                  <a:gd name="T8" fmla="*/ 2 w 14"/>
                  <a:gd name="T9" fmla="*/ 31 h 47"/>
                  <a:gd name="T10" fmla="*/ 0 w 14"/>
                  <a:gd name="T11" fmla="*/ 24 h 47"/>
                  <a:gd name="T12" fmla="*/ 0 w 14"/>
                  <a:gd name="T13" fmla="*/ 24 h 47"/>
                  <a:gd name="T14" fmla="*/ 2 w 14"/>
                  <a:gd name="T15" fmla="*/ 17 h 47"/>
                  <a:gd name="T16" fmla="*/ 4 w 14"/>
                  <a:gd name="T17" fmla="*/ 10 h 47"/>
                  <a:gd name="T18" fmla="*/ 9 w 14"/>
                  <a:gd name="T19" fmla="*/ 4 h 47"/>
                  <a:gd name="T20" fmla="*/ 14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14" y="47"/>
                    </a:moveTo>
                    <a:lnTo>
                      <a:pt x="14" y="47"/>
                    </a:lnTo>
                    <a:lnTo>
                      <a:pt x="9" y="43"/>
                    </a:lnTo>
                    <a:lnTo>
                      <a:pt x="4" y="38"/>
                    </a:lnTo>
                    <a:lnTo>
                      <a:pt x="2" y="31"/>
                    </a:lnTo>
                    <a:lnTo>
                      <a:pt x="0" y="24"/>
                    </a:lnTo>
                    <a:lnTo>
                      <a:pt x="2" y="17"/>
                    </a:lnTo>
                    <a:lnTo>
                      <a:pt x="4" y="10"/>
                    </a:lnTo>
                    <a:lnTo>
                      <a:pt x="9" y="4"/>
                    </a:lnTo>
                    <a:lnTo>
                      <a:pt x="14" y="0"/>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60" name="Freeform 683"/>
              <p:cNvSpPr>
                <a:spLocks/>
              </p:cNvSpPr>
              <p:nvPr/>
            </p:nvSpPr>
            <p:spPr bwMode="auto">
              <a:xfrm>
                <a:off x="1790676" y="4995664"/>
                <a:ext cx="38100" cy="3175"/>
              </a:xfrm>
              <a:custGeom>
                <a:avLst/>
                <a:gdLst>
                  <a:gd name="T0" fmla="*/ 0 w 24"/>
                  <a:gd name="T1" fmla="*/ 2 h 2"/>
                  <a:gd name="T2" fmla="*/ 0 w 24"/>
                  <a:gd name="T3" fmla="*/ 2 h 2"/>
                  <a:gd name="T4" fmla="*/ 7 w 24"/>
                  <a:gd name="T5" fmla="*/ 0 h 2"/>
                  <a:gd name="T6" fmla="*/ 13 w 24"/>
                  <a:gd name="T7" fmla="*/ 0 h 2"/>
                  <a:gd name="T8" fmla="*/ 13 w 24"/>
                  <a:gd name="T9" fmla="*/ 0 h 2"/>
                  <a:gd name="T10" fmla="*/ 19 w 24"/>
                  <a:gd name="T11" fmla="*/ 0 h 2"/>
                  <a:gd name="T12" fmla="*/ 24 w 24"/>
                  <a:gd name="T13" fmla="*/ 2 h 2"/>
                  <a:gd name="T14" fmla="*/ 0 60000 65536"/>
                  <a:gd name="T15" fmla="*/ 0 60000 65536"/>
                  <a:gd name="T16" fmla="*/ 0 60000 65536"/>
                  <a:gd name="T17" fmla="*/ 0 60000 65536"/>
                  <a:gd name="T18" fmla="*/ 0 60000 65536"/>
                  <a:gd name="T19" fmla="*/ 0 60000 65536"/>
                  <a:gd name="T20" fmla="*/ 0 60000 65536"/>
                  <a:gd name="T21" fmla="*/ 0 w 24"/>
                  <a:gd name="T22" fmla="*/ 0 h 2"/>
                  <a:gd name="T23" fmla="*/ 24 w 2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
                    <a:moveTo>
                      <a:pt x="0" y="2"/>
                    </a:moveTo>
                    <a:lnTo>
                      <a:pt x="0" y="2"/>
                    </a:lnTo>
                    <a:lnTo>
                      <a:pt x="7" y="0"/>
                    </a:lnTo>
                    <a:lnTo>
                      <a:pt x="13" y="0"/>
                    </a:lnTo>
                    <a:lnTo>
                      <a:pt x="19" y="0"/>
                    </a:lnTo>
                    <a:lnTo>
                      <a:pt x="24" y="2"/>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61" name="Freeform 684"/>
              <p:cNvSpPr>
                <a:spLocks/>
              </p:cNvSpPr>
              <p:nvPr/>
            </p:nvSpPr>
            <p:spPr bwMode="auto">
              <a:xfrm>
                <a:off x="1828776" y="4998839"/>
                <a:ext cx="22225" cy="74613"/>
              </a:xfrm>
              <a:custGeom>
                <a:avLst/>
                <a:gdLst>
                  <a:gd name="T0" fmla="*/ 0 w 14"/>
                  <a:gd name="T1" fmla="*/ 47 h 47"/>
                  <a:gd name="T2" fmla="*/ 0 w 14"/>
                  <a:gd name="T3" fmla="*/ 47 h 47"/>
                  <a:gd name="T4" fmla="*/ 7 w 14"/>
                  <a:gd name="T5" fmla="*/ 43 h 47"/>
                  <a:gd name="T6" fmla="*/ 11 w 14"/>
                  <a:gd name="T7" fmla="*/ 38 h 47"/>
                  <a:gd name="T8" fmla="*/ 14 w 14"/>
                  <a:gd name="T9" fmla="*/ 31 h 47"/>
                  <a:gd name="T10" fmla="*/ 14 w 14"/>
                  <a:gd name="T11" fmla="*/ 24 h 47"/>
                  <a:gd name="T12" fmla="*/ 14 w 14"/>
                  <a:gd name="T13" fmla="*/ 24 h 47"/>
                  <a:gd name="T14" fmla="*/ 14 w 14"/>
                  <a:gd name="T15" fmla="*/ 17 h 47"/>
                  <a:gd name="T16" fmla="*/ 11 w 14"/>
                  <a:gd name="T17" fmla="*/ 10 h 47"/>
                  <a:gd name="T18" fmla="*/ 7 w 14"/>
                  <a:gd name="T19" fmla="*/ 4 h 47"/>
                  <a:gd name="T20" fmla="*/ 0 w 14"/>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47"/>
                  <a:gd name="T35" fmla="*/ 14 w 14"/>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47">
                    <a:moveTo>
                      <a:pt x="0" y="47"/>
                    </a:moveTo>
                    <a:lnTo>
                      <a:pt x="0" y="47"/>
                    </a:lnTo>
                    <a:lnTo>
                      <a:pt x="7" y="43"/>
                    </a:lnTo>
                    <a:lnTo>
                      <a:pt x="11" y="38"/>
                    </a:lnTo>
                    <a:lnTo>
                      <a:pt x="14" y="31"/>
                    </a:lnTo>
                    <a:lnTo>
                      <a:pt x="14" y="24"/>
                    </a:lnTo>
                    <a:lnTo>
                      <a:pt x="14" y="17"/>
                    </a:lnTo>
                    <a:lnTo>
                      <a:pt x="11" y="10"/>
                    </a:lnTo>
                    <a:lnTo>
                      <a:pt x="7" y="4"/>
                    </a:lnTo>
                    <a:lnTo>
                      <a:pt x="0" y="0"/>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62" name="Freeform 685"/>
              <p:cNvSpPr>
                <a:spLocks/>
              </p:cNvSpPr>
              <p:nvPr/>
            </p:nvSpPr>
            <p:spPr bwMode="auto">
              <a:xfrm>
                <a:off x="1790676" y="5073452"/>
                <a:ext cx="38100" cy="4763"/>
              </a:xfrm>
              <a:custGeom>
                <a:avLst/>
                <a:gdLst>
                  <a:gd name="T0" fmla="*/ 0 w 24"/>
                  <a:gd name="T1" fmla="*/ 0 h 3"/>
                  <a:gd name="T2" fmla="*/ 0 w 24"/>
                  <a:gd name="T3" fmla="*/ 0 h 3"/>
                  <a:gd name="T4" fmla="*/ 7 w 24"/>
                  <a:gd name="T5" fmla="*/ 3 h 3"/>
                  <a:gd name="T6" fmla="*/ 13 w 24"/>
                  <a:gd name="T7" fmla="*/ 3 h 3"/>
                  <a:gd name="T8" fmla="*/ 13 w 24"/>
                  <a:gd name="T9" fmla="*/ 3 h 3"/>
                  <a:gd name="T10" fmla="*/ 19 w 24"/>
                  <a:gd name="T11" fmla="*/ 3 h 3"/>
                  <a:gd name="T12" fmla="*/ 24 w 24"/>
                  <a:gd name="T13" fmla="*/ 0 h 3"/>
                  <a:gd name="T14" fmla="*/ 0 60000 65536"/>
                  <a:gd name="T15" fmla="*/ 0 60000 65536"/>
                  <a:gd name="T16" fmla="*/ 0 60000 65536"/>
                  <a:gd name="T17" fmla="*/ 0 60000 65536"/>
                  <a:gd name="T18" fmla="*/ 0 60000 65536"/>
                  <a:gd name="T19" fmla="*/ 0 60000 65536"/>
                  <a:gd name="T20" fmla="*/ 0 60000 65536"/>
                  <a:gd name="T21" fmla="*/ 0 w 24"/>
                  <a:gd name="T22" fmla="*/ 0 h 3"/>
                  <a:gd name="T23" fmla="*/ 24 w 24"/>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
                    <a:moveTo>
                      <a:pt x="0" y="0"/>
                    </a:moveTo>
                    <a:lnTo>
                      <a:pt x="0" y="0"/>
                    </a:lnTo>
                    <a:lnTo>
                      <a:pt x="7" y="3"/>
                    </a:lnTo>
                    <a:lnTo>
                      <a:pt x="13" y="3"/>
                    </a:lnTo>
                    <a:lnTo>
                      <a:pt x="19" y="3"/>
                    </a:lnTo>
                    <a:lnTo>
                      <a:pt x="24" y="0"/>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63" name="Freeform 686"/>
              <p:cNvSpPr>
                <a:spLocks/>
              </p:cNvSpPr>
              <p:nvPr/>
            </p:nvSpPr>
            <p:spPr bwMode="auto">
              <a:xfrm>
                <a:off x="1809726" y="5006777"/>
                <a:ext cx="19050" cy="30163"/>
              </a:xfrm>
              <a:custGeom>
                <a:avLst/>
                <a:gdLst>
                  <a:gd name="T0" fmla="*/ 0 w 12"/>
                  <a:gd name="T1" fmla="*/ 0 h 19"/>
                  <a:gd name="T2" fmla="*/ 0 w 12"/>
                  <a:gd name="T3" fmla="*/ 19 h 19"/>
                  <a:gd name="T4" fmla="*/ 12 w 12"/>
                  <a:gd name="T5" fmla="*/ 19 h 19"/>
                  <a:gd name="T6" fmla="*/ 0 60000 65536"/>
                  <a:gd name="T7" fmla="*/ 0 60000 65536"/>
                  <a:gd name="T8" fmla="*/ 0 60000 65536"/>
                  <a:gd name="T9" fmla="*/ 0 w 12"/>
                  <a:gd name="T10" fmla="*/ 0 h 19"/>
                  <a:gd name="T11" fmla="*/ 12 w 12"/>
                  <a:gd name="T12" fmla="*/ 19 h 19"/>
                </a:gdLst>
                <a:ahLst/>
                <a:cxnLst>
                  <a:cxn ang="T6">
                    <a:pos x="T0" y="T1"/>
                  </a:cxn>
                  <a:cxn ang="T7">
                    <a:pos x="T2" y="T3"/>
                  </a:cxn>
                  <a:cxn ang="T8">
                    <a:pos x="T4" y="T5"/>
                  </a:cxn>
                </a:cxnLst>
                <a:rect l="T9" t="T10" r="T11" b="T12"/>
                <a:pathLst>
                  <a:path w="12" h="19">
                    <a:moveTo>
                      <a:pt x="0" y="0"/>
                    </a:moveTo>
                    <a:lnTo>
                      <a:pt x="0" y="19"/>
                    </a:lnTo>
                    <a:lnTo>
                      <a:pt x="12" y="19"/>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64" name="Freeform 687"/>
              <p:cNvSpPr>
                <a:spLocks/>
              </p:cNvSpPr>
              <p:nvPr/>
            </p:nvSpPr>
            <p:spPr bwMode="auto">
              <a:xfrm>
                <a:off x="1971651" y="4973439"/>
                <a:ext cx="66675" cy="150813"/>
              </a:xfrm>
              <a:custGeom>
                <a:avLst/>
                <a:gdLst>
                  <a:gd name="T0" fmla="*/ 30 w 42"/>
                  <a:gd name="T1" fmla="*/ 0 h 95"/>
                  <a:gd name="T2" fmla="*/ 30 w 42"/>
                  <a:gd name="T3" fmla="*/ 0 h 95"/>
                  <a:gd name="T4" fmla="*/ 35 w 42"/>
                  <a:gd name="T5" fmla="*/ 2 h 95"/>
                  <a:gd name="T6" fmla="*/ 37 w 42"/>
                  <a:gd name="T7" fmla="*/ 6 h 95"/>
                  <a:gd name="T8" fmla="*/ 40 w 42"/>
                  <a:gd name="T9" fmla="*/ 10 h 95"/>
                  <a:gd name="T10" fmla="*/ 40 w 42"/>
                  <a:gd name="T11" fmla="*/ 10 h 95"/>
                  <a:gd name="T12" fmla="*/ 40 w 42"/>
                  <a:gd name="T13" fmla="*/ 14 h 95"/>
                  <a:gd name="T14" fmla="*/ 38 w 42"/>
                  <a:gd name="T15" fmla="*/ 16 h 95"/>
                  <a:gd name="T16" fmla="*/ 36 w 42"/>
                  <a:gd name="T17" fmla="*/ 19 h 95"/>
                  <a:gd name="T18" fmla="*/ 36 w 42"/>
                  <a:gd name="T19" fmla="*/ 22 h 95"/>
                  <a:gd name="T20" fmla="*/ 36 w 42"/>
                  <a:gd name="T21" fmla="*/ 22 h 95"/>
                  <a:gd name="T22" fmla="*/ 37 w 42"/>
                  <a:gd name="T23" fmla="*/ 26 h 95"/>
                  <a:gd name="T24" fmla="*/ 40 w 42"/>
                  <a:gd name="T25" fmla="*/ 29 h 95"/>
                  <a:gd name="T26" fmla="*/ 41 w 42"/>
                  <a:gd name="T27" fmla="*/ 31 h 95"/>
                  <a:gd name="T28" fmla="*/ 42 w 42"/>
                  <a:gd name="T29" fmla="*/ 35 h 95"/>
                  <a:gd name="T30" fmla="*/ 42 w 42"/>
                  <a:gd name="T31" fmla="*/ 35 h 95"/>
                  <a:gd name="T32" fmla="*/ 42 w 42"/>
                  <a:gd name="T33" fmla="*/ 39 h 95"/>
                  <a:gd name="T34" fmla="*/ 40 w 42"/>
                  <a:gd name="T35" fmla="*/ 41 h 95"/>
                  <a:gd name="T36" fmla="*/ 37 w 42"/>
                  <a:gd name="T37" fmla="*/ 44 h 95"/>
                  <a:gd name="T38" fmla="*/ 37 w 42"/>
                  <a:gd name="T39" fmla="*/ 48 h 95"/>
                  <a:gd name="T40" fmla="*/ 37 w 42"/>
                  <a:gd name="T41" fmla="*/ 48 h 95"/>
                  <a:gd name="T42" fmla="*/ 37 w 42"/>
                  <a:gd name="T43" fmla="*/ 52 h 95"/>
                  <a:gd name="T44" fmla="*/ 40 w 42"/>
                  <a:gd name="T45" fmla="*/ 54 h 95"/>
                  <a:gd name="T46" fmla="*/ 41 w 42"/>
                  <a:gd name="T47" fmla="*/ 57 h 95"/>
                  <a:gd name="T48" fmla="*/ 41 w 42"/>
                  <a:gd name="T49" fmla="*/ 62 h 95"/>
                  <a:gd name="T50" fmla="*/ 41 w 42"/>
                  <a:gd name="T51" fmla="*/ 62 h 95"/>
                  <a:gd name="T52" fmla="*/ 40 w 42"/>
                  <a:gd name="T53" fmla="*/ 64 h 95"/>
                  <a:gd name="T54" fmla="*/ 36 w 42"/>
                  <a:gd name="T55" fmla="*/ 67 h 95"/>
                  <a:gd name="T56" fmla="*/ 33 w 42"/>
                  <a:gd name="T57" fmla="*/ 69 h 95"/>
                  <a:gd name="T58" fmla="*/ 31 w 42"/>
                  <a:gd name="T59" fmla="*/ 72 h 95"/>
                  <a:gd name="T60" fmla="*/ 31 w 42"/>
                  <a:gd name="T61" fmla="*/ 72 h 95"/>
                  <a:gd name="T62" fmla="*/ 32 w 42"/>
                  <a:gd name="T63" fmla="*/ 77 h 95"/>
                  <a:gd name="T64" fmla="*/ 33 w 42"/>
                  <a:gd name="T65" fmla="*/ 81 h 95"/>
                  <a:gd name="T66" fmla="*/ 35 w 42"/>
                  <a:gd name="T67" fmla="*/ 85 h 95"/>
                  <a:gd name="T68" fmla="*/ 33 w 42"/>
                  <a:gd name="T69" fmla="*/ 88 h 95"/>
                  <a:gd name="T70" fmla="*/ 33 w 42"/>
                  <a:gd name="T71" fmla="*/ 88 h 95"/>
                  <a:gd name="T72" fmla="*/ 32 w 42"/>
                  <a:gd name="T73" fmla="*/ 91 h 95"/>
                  <a:gd name="T74" fmla="*/ 28 w 42"/>
                  <a:gd name="T75" fmla="*/ 92 h 95"/>
                  <a:gd name="T76" fmla="*/ 19 w 42"/>
                  <a:gd name="T77" fmla="*/ 93 h 95"/>
                  <a:gd name="T78" fmla="*/ 9 w 42"/>
                  <a:gd name="T79" fmla="*/ 93 h 95"/>
                  <a:gd name="T80" fmla="*/ 0 w 42"/>
                  <a:gd name="T81" fmla="*/ 95 h 9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2"/>
                  <a:gd name="T124" fmla="*/ 0 h 95"/>
                  <a:gd name="T125" fmla="*/ 42 w 42"/>
                  <a:gd name="T126" fmla="*/ 95 h 9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2" h="95">
                    <a:moveTo>
                      <a:pt x="30" y="0"/>
                    </a:moveTo>
                    <a:lnTo>
                      <a:pt x="30" y="0"/>
                    </a:lnTo>
                    <a:lnTo>
                      <a:pt x="35" y="2"/>
                    </a:lnTo>
                    <a:lnTo>
                      <a:pt x="37" y="6"/>
                    </a:lnTo>
                    <a:lnTo>
                      <a:pt x="40" y="10"/>
                    </a:lnTo>
                    <a:lnTo>
                      <a:pt x="40" y="14"/>
                    </a:lnTo>
                    <a:lnTo>
                      <a:pt x="38" y="16"/>
                    </a:lnTo>
                    <a:lnTo>
                      <a:pt x="36" y="19"/>
                    </a:lnTo>
                    <a:lnTo>
                      <a:pt x="36" y="22"/>
                    </a:lnTo>
                    <a:lnTo>
                      <a:pt x="37" y="26"/>
                    </a:lnTo>
                    <a:lnTo>
                      <a:pt x="40" y="29"/>
                    </a:lnTo>
                    <a:lnTo>
                      <a:pt x="41" y="31"/>
                    </a:lnTo>
                    <a:lnTo>
                      <a:pt x="42" y="35"/>
                    </a:lnTo>
                    <a:lnTo>
                      <a:pt x="42" y="39"/>
                    </a:lnTo>
                    <a:lnTo>
                      <a:pt x="40" y="41"/>
                    </a:lnTo>
                    <a:lnTo>
                      <a:pt x="37" y="44"/>
                    </a:lnTo>
                    <a:lnTo>
                      <a:pt x="37" y="48"/>
                    </a:lnTo>
                    <a:lnTo>
                      <a:pt x="37" y="52"/>
                    </a:lnTo>
                    <a:lnTo>
                      <a:pt x="40" y="54"/>
                    </a:lnTo>
                    <a:lnTo>
                      <a:pt x="41" y="57"/>
                    </a:lnTo>
                    <a:lnTo>
                      <a:pt x="41" y="62"/>
                    </a:lnTo>
                    <a:lnTo>
                      <a:pt x="40" y="64"/>
                    </a:lnTo>
                    <a:lnTo>
                      <a:pt x="36" y="67"/>
                    </a:lnTo>
                    <a:lnTo>
                      <a:pt x="33" y="69"/>
                    </a:lnTo>
                    <a:lnTo>
                      <a:pt x="31" y="72"/>
                    </a:lnTo>
                    <a:lnTo>
                      <a:pt x="32" y="77"/>
                    </a:lnTo>
                    <a:lnTo>
                      <a:pt x="33" y="81"/>
                    </a:lnTo>
                    <a:lnTo>
                      <a:pt x="35" y="85"/>
                    </a:lnTo>
                    <a:lnTo>
                      <a:pt x="33" y="88"/>
                    </a:lnTo>
                    <a:lnTo>
                      <a:pt x="32" y="91"/>
                    </a:lnTo>
                    <a:lnTo>
                      <a:pt x="28" y="92"/>
                    </a:lnTo>
                    <a:lnTo>
                      <a:pt x="19" y="93"/>
                    </a:lnTo>
                    <a:lnTo>
                      <a:pt x="9" y="93"/>
                    </a:lnTo>
                    <a:lnTo>
                      <a:pt x="0" y="95"/>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grpSp>
      </p:grpSp>
      <p:grpSp>
        <p:nvGrpSpPr>
          <p:cNvPr id="12" name="Group 11"/>
          <p:cNvGrpSpPr/>
          <p:nvPr/>
        </p:nvGrpSpPr>
        <p:grpSpPr>
          <a:xfrm>
            <a:off x="7579316" y="1682751"/>
            <a:ext cx="3783738" cy="647700"/>
            <a:chOff x="697775" y="1978025"/>
            <a:chExt cx="3783738" cy="647700"/>
          </a:xfrm>
        </p:grpSpPr>
        <p:sp>
          <p:nvSpPr>
            <p:cNvPr id="89" name="Freeform 88"/>
            <p:cNvSpPr/>
            <p:nvPr/>
          </p:nvSpPr>
          <p:spPr bwMode="auto">
            <a:xfrm>
              <a:off x="1600200" y="1978025"/>
              <a:ext cx="2881313" cy="647700"/>
            </a:xfrm>
            <a:custGeom>
              <a:avLst/>
              <a:gdLst>
                <a:gd name="connsiteX0" fmla="*/ 0 w 3156913"/>
                <a:gd name="connsiteY0" fmla="*/ 0 h 648563"/>
                <a:gd name="connsiteX1" fmla="*/ 3156913 w 3156913"/>
                <a:gd name="connsiteY1" fmla="*/ 0 h 648563"/>
                <a:gd name="connsiteX2" fmla="*/ 3156913 w 3156913"/>
                <a:gd name="connsiteY2" fmla="*/ 648563 h 648563"/>
                <a:gd name="connsiteX3" fmla="*/ 0 w 3156913"/>
                <a:gd name="connsiteY3" fmla="*/ 648563 h 648563"/>
                <a:gd name="connsiteX4" fmla="*/ 0 w 3156913"/>
                <a:gd name="connsiteY4" fmla="*/ 0 h 648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913" h="648563">
                  <a:moveTo>
                    <a:pt x="0" y="0"/>
                  </a:moveTo>
                  <a:lnTo>
                    <a:pt x="3156913" y="0"/>
                  </a:lnTo>
                  <a:lnTo>
                    <a:pt x="3156913" y="648563"/>
                  </a:lnTo>
                  <a:lnTo>
                    <a:pt x="0" y="648563"/>
                  </a:lnTo>
                  <a:lnTo>
                    <a:pt x="0" y="0"/>
                  </a:lnTo>
                  <a:close/>
                </a:path>
              </a:pathLst>
            </a:custGeom>
            <a:solidFill>
              <a:schemeClr val="accent5"/>
            </a:solidFill>
            <a:ln w="19050">
              <a:noFill/>
            </a:ln>
          </p:spPr>
          <p:style>
            <a:lnRef idx="3">
              <a:schemeClr val="accent5">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lIns="68580" tIns="68580" rIns="68580" bIns="68580" spcCol="1270" anchor="ctr"/>
            <a:lstStyle/>
            <a:p>
              <a:pPr defTabSz="800100">
                <a:lnSpc>
                  <a:spcPct val="90000"/>
                </a:lnSpc>
                <a:spcAft>
                  <a:spcPct val="35000"/>
                </a:spcAft>
                <a:defRPr/>
              </a:pPr>
              <a:r>
                <a:rPr lang="en-US" sz="1400">
                  <a:solidFill>
                    <a:schemeClr val="tx1"/>
                  </a:solidFill>
                  <a:cs typeface="Arial" pitchFamily="34" charset="0"/>
                </a:rPr>
                <a:t>Be open and honest</a:t>
              </a:r>
            </a:p>
          </p:txBody>
        </p:sp>
        <p:grpSp>
          <p:nvGrpSpPr>
            <p:cNvPr id="9" name="Groupe 538"/>
            <p:cNvGrpSpPr>
              <a:grpSpLocks/>
            </p:cNvGrpSpPr>
            <p:nvPr/>
          </p:nvGrpSpPr>
          <p:grpSpPr bwMode="auto">
            <a:xfrm>
              <a:off x="697775" y="2210043"/>
              <a:ext cx="649287" cy="346053"/>
              <a:chOff x="627038" y="2068314"/>
              <a:chExt cx="412750" cy="207962"/>
            </a:xfrm>
            <a:gradFill>
              <a:gsLst>
                <a:gs pos="82000">
                  <a:srgbClr val="03D4A8">
                    <a:alpha val="69000"/>
                  </a:srgbClr>
                </a:gs>
                <a:gs pos="25000">
                  <a:srgbClr val="21D6E0"/>
                </a:gs>
                <a:gs pos="75000">
                  <a:srgbClr val="0087E6"/>
                </a:gs>
                <a:gs pos="100000">
                  <a:srgbClr val="005CBF"/>
                </a:gs>
              </a:gsLst>
              <a:lin ang="0" scaled="0"/>
            </a:gradFill>
          </p:grpSpPr>
          <p:sp>
            <p:nvSpPr>
              <p:cNvPr id="66" name="Freeform 286"/>
              <p:cNvSpPr>
                <a:spLocks/>
              </p:cNvSpPr>
              <p:nvPr/>
            </p:nvSpPr>
            <p:spPr bwMode="auto">
              <a:xfrm>
                <a:off x="957238" y="2069902"/>
                <a:ext cx="82550" cy="185737"/>
              </a:xfrm>
              <a:custGeom>
                <a:avLst/>
                <a:gdLst>
                  <a:gd name="T0" fmla="*/ 52 w 52"/>
                  <a:gd name="T1" fmla="*/ 0 h 117"/>
                  <a:gd name="T2" fmla="*/ 0 w 52"/>
                  <a:gd name="T3" fmla="*/ 21 h 117"/>
                  <a:gd name="T4" fmla="*/ 34 w 52"/>
                  <a:gd name="T5" fmla="*/ 117 h 117"/>
                  <a:gd name="T6" fmla="*/ 34 w 52"/>
                  <a:gd name="T7" fmla="*/ 117 h 117"/>
                  <a:gd name="T8" fmla="*/ 44 w 52"/>
                  <a:gd name="T9" fmla="*/ 113 h 117"/>
                  <a:gd name="T10" fmla="*/ 52 w 52"/>
                  <a:gd name="T11" fmla="*/ 110 h 117"/>
                  <a:gd name="T12" fmla="*/ 0 60000 65536"/>
                  <a:gd name="T13" fmla="*/ 0 60000 65536"/>
                  <a:gd name="T14" fmla="*/ 0 60000 65536"/>
                  <a:gd name="T15" fmla="*/ 0 60000 65536"/>
                  <a:gd name="T16" fmla="*/ 0 60000 65536"/>
                  <a:gd name="T17" fmla="*/ 0 60000 65536"/>
                  <a:gd name="T18" fmla="*/ 0 w 52"/>
                  <a:gd name="T19" fmla="*/ 0 h 117"/>
                  <a:gd name="T20" fmla="*/ 52 w 52"/>
                  <a:gd name="T21" fmla="*/ 117 h 117"/>
                </a:gdLst>
                <a:ahLst/>
                <a:cxnLst>
                  <a:cxn ang="T12">
                    <a:pos x="T0" y="T1"/>
                  </a:cxn>
                  <a:cxn ang="T13">
                    <a:pos x="T2" y="T3"/>
                  </a:cxn>
                  <a:cxn ang="T14">
                    <a:pos x="T4" y="T5"/>
                  </a:cxn>
                  <a:cxn ang="T15">
                    <a:pos x="T6" y="T7"/>
                  </a:cxn>
                  <a:cxn ang="T16">
                    <a:pos x="T8" y="T9"/>
                  </a:cxn>
                  <a:cxn ang="T17">
                    <a:pos x="T10" y="T11"/>
                  </a:cxn>
                </a:cxnLst>
                <a:rect l="T18" t="T19" r="T20" b="T21"/>
                <a:pathLst>
                  <a:path w="52" h="117">
                    <a:moveTo>
                      <a:pt x="52" y="0"/>
                    </a:moveTo>
                    <a:lnTo>
                      <a:pt x="0" y="21"/>
                    </a:lnTo>
                    <a:lnTo>
                      <a:pt x="34" y="117"/>
                    </a:lnTo>
                    <a:lnTo>
                      <a:pt x="44" y="113"/>
                    </a:lnTo>
                    <a:lnTo>
                      <a:pt x="52" y="110"/>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67" name="Freeform 287"/>
              <p:cNvSpPr>
                <a:spLocks/>
              </p:cNvSpPr>
              <p:nvPr/>
            </p:nvSpPr>
            <p:spPr bwMode="auto">
              <a:xfrm>
                <a:off x="627038" y="2231827"/>
                <a:ext cx="38100" cy="23812"/>
              </a:xfrm>
              <a:custGeom>
                <a:avLst/>
                <a:gdLst>
                  <a:gd name="T0" fmla="*/ 0 w 24"/>
                  <a:gd name="T1" fmla="*/ 8 h 15"/>
                  <a:gd name="T2" fmla="*/ 19 w 24"/>
                  <a:gd name="T3" fmla="*/ 15 h 15"/>
                  <a:gd name="T4" fmla="*/ 24 w 24"/>
                  <a:gd name="T5" fmla="*/ 0 h 15"/>
                  <a:gd name="T6" fmla="*/ 0 60000 65536"/>
                  <a:gd name="T7" fmla="*/ 0 60000 65536"/>
                  <a:gd name="T8" fmla="*/ 0 60000 65536"/>
                  <a:gd name="T9" fmla="*/ 0 w 24"/>
                  <a:gd name="T10" fmla="*/ 0 h 15"/>
                  <a:gd name="T11" fmla="*/ 24 w 24"/>
                  <a:gd name="T12" fmla="*/ 15 h 15"/>
                </a:gdLst>
                <a:ahLst/>
                <a:cxnLst>
                  <a:cxn ang="T6">
                    <a:pos x="T0" y="T1"/>
                  </a:cxn>
                  <a:cxn ang="T7">
                    <a:pos x="T2" y="T3"/>
                  </a:cxn>
                  <a:cxn ang="T8">
                    <a:pos x="T4" y="T5"/>
                  </a:cxn>
                </a:cxnLst>
                <a:rect l="T9" t="T10" r="T11" b="T12"/>
                <a:pathLst>
                  <a:path w="24" h="15">
                    <a:moveTo>
                      <a:pt x="0" y="8"/>
                    </a:moveTo>
                    <a:lnTo>
                      <a:pt x="19" y="15"/>
                    </a:lnTo>
                    <a:lnTo>
                      <a:pt x="24" y="0"/>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68" name="Freeform 288"/>
              <p:cNvSpPr>
                <a:spLocks/>
              </p:cNvSpPr>
              <p:nvPr/>
            </p:nvSpPr>
            <p:spPr bwMode="auto">
              <a:xfrm>
                <a:off x="627038" y="2068314"/>
                <a:ext cx="84138" cy="30162"/>
              </a:xfrm>
              <a:custGeom>
                <a:avLst/>
                <a:gdLst>
                  <a:gd name="T0" fmla="*/ 53 w 53"/>
                  <a:gd name="T1" fmla="*/ 19 h 19"/>
                  <a:gd name="T2" fmla="*/ 1 w 53"/>
                  <a:gd name="T3" fmla="*/ 0 h 19"/>
                  <a:gd name="T4" fmla="*/ 0 w 53"/>
                  <a:gd name="T5" fmla="*/ 0 h 19"/>
                  <a:gd name="T6" fmla="*/ 0 60000 65536"/>
                  <a:gd name="T7" fmla="*/ 0 60000 65536"/>
                  <a:gd name="T8" fmla="*/ 0 60000 65536"/>
                  <a:gd name="T9" fmla="*/ 0 w 53"/>
                  <a:gd name="T10" fmla="*/ 0 h 19"/>
                  <a:gd name="T11" fmla="*/ 53 w 53"/>
                  <a:gd name="T12" fmla="*/ 19 h 19"/>
                </a:gdLst>
                <a:ahLst/>
                <a:cxnLst>
                  <a:cxn ang="T6">
                    <a:pos x="T0" y="T1"/>
                  </a:cxn>
                  <a:cxn ang="T7">
                    <a:pos x="T2" y="T3"/>
                  </a:cxn>
                  <a:cxn ang="T8">
                    <a:pos x="T4" y="T5"/>
                  </a:cxn>
                </a:cxnLst>
                <a:rect l="T9" t="T10" r="T11" b="T12"/>
                <a:pathLst>
                  <a:path w="53" h="19">
                    <a:moveTo>
                      <a:pt x="53" y="19"/>
                    </a:moveTo>
                    <a:lnTo>
                      <a:pt x="1" y="0"/>
                    </a:lnTo>
                    <a:lnTo>
                      <a:pt x="0" y="0"/>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69" name="Freeform 289"/>
              <p:cNvSpPr>
                <a:spLocks/>
              </p:cNvSpPr>
              <p:nvPr/>
            </p:nvSpPr>
            <p:spPr bwMode="auto">
              <a:xfrm>
                <a:off x="687363" y="2096889"/>
                <a:ext cx="134938" cy="120650"/>
              </a:xfrm>
              <a:custGeom>
                <a:avLst/>
                <a:gdLst>
                  <a:gd name="T0" fmla="*/ 85 w 85"/>
                  <a:gd name="T1" fmla="*/ 0 h 76"/>
                  <a:gd name="T2" fmla="*/ 29 w 85"/>
                  <a:gd name="T3" fmla="*/ 4 h 76"/>
                  <a:gd name="T4" fmla="*/ 29 w 85"/>
                  <a:gd name="T5" fmla="*/ 4 h 76"/>
                  <a:gd name="T6" fmla="*/ 28 w 85"/>
                  <a:gd name="T7" fmla="*/ 5 h 76"/>
                  <a:gd name="T8" fmla="*/ 25 w 85"/>
                  <a:gd name="T9" fmla="*/ 6 h 76"/>
                  <a:gd name="T10" fmla="*/ 23 w 85"/>
                  <a:gd name="T11" fmla="*/ 9 h 76"/>
                  <a:gd name="T12" fmla="*/ 23 w 85"/>
                  <a:gd name="T13" fmla="*/ 9 h 76"/>
                  <a:gd name="T14" fmla="*/ 11 w 85"/>
                  <a:gd name="T15" fmla="*/ 43 h 76"/>
                  <a:gd name="T16" fmla="*/ 0 w 85"/>
                  <a:gd name="T17" fmla="*/ 74 h 76"/>
                  <a:gd name="T18" fmla="*/ 10 w 85"/>
                  <a:gd name="T19" fmla="*/ 76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76"/>
                  <a:gd name="T32" fmla="*/ 85 w 85"/>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76">
                    <a:moveTo>
                      <a:pt x="85" y="0"/>
                    </a:moveTo>
                    <a:lnTo>
                      <a:pt x="29" y="4"/>
                    </a:lnTo>
                    <a:lnTo>
                      <a:pt x="28" y="5"/>
                    </a:lnTo>
                    <a:lnTo>
                      <a:pt x="25" y="6"/>
                    </a:lnTo>
                    <a:lnTo>
                      <a:pt x="23" y="9"/>
                    </a:lnTo>
                    <a:lnTo>
                      <a:pt x="11" y="43"/>
                    </a:lnTo>
                    <a:lnTo>
                      <a:pt x="0" y="74"/>
                    </a:lnTo>
                    <a:lnTo>
                      <a:pt x="10" y="76"/>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70" name="Freeform 290"/>
              <p:cNvSpPr>
                <a:spLocks/>
              </p:cNvSpPr>
              <p:nvPr/>
            </p:nvSpPr>
            <p:spPr bwMode="auto">
              <a:xfrm>
                <a:off x="846113" y="2188964"/>
                <a:ext cx="114300" cy="87312"/>
              </a:xfrm>
              <a:custGeom>
                <a:avLst/>
                <a:gdLst>
                  <a:gd name="T0" fmla="*/ 0 w 72"/>
                  <a:gd name="T1" fmla="*/ 34 h 55"/>
                  <a:gd name="T2" fmla="*/ 0 w 72"/>
                  <a:gd name="T3" fmla="*/ 34 h 55"/>
                  <a:gd name="T4" fmla="*/ 6 w 72"/>
                  <a:gd name="T5" fmla="*/ 39 h 55"/>
                  <a:gd name="T6" fmla="*/ 13 w 72"/>
                  <a:gd name="T7" fmla="*/ 44 h 55"/>
                  <a:gd name="T8" fmla="*/ 13 w 72"/>
                  <a:gd name="T9" fmla="*/ 44 h 55"/>
                  <a:gd name="T10" fmla="*/ 19 w 72"/>
                  <a:gd name="T11" fmla="*/ 51 h 55"/>
                  <a:gd name="T12" fmla="*/ 21 w 72"/>
                  <a:gd name="T13" fmla="*/ 53 h 55"/>
                  <a:gd name="T14" fmla="*/ 25 w 72"/>
                  <a:gd name="T15" fmla="*/ 55 h 55"/>
                  <a:gd name="T16" fmla="*/ 28 w 72"/>
                  <a:gd name="T17" fmla="*/ 55 h 55"/>
                  <a:gd name="T18" fmla="*/ 28 w 72"/>
                  <a:gd name="T19" fmla="*/ 55 h 55"/>
                  <a:gd name="T20" fmla="*/ 32 w 72"/>
                  <a:gd name="T21" fmla="*/ 55 h 55"/>
                  <a:gd name="T22" fmla="*/ 34 w 72"/>
                  <a:gd name="T23" fmla="*/ 52 h 55"/>
                  <a:gd name="T24" fmla="*/ 37 w 72"/>
                  <a:gd name="T25" fmla="*/ 48 h 55"/>
                  <a:gd name="T26" fmla="*/ 37 w 72"/>
                  <a:gd name="T27" fmla="*/ 46 h 55"/>
                  <a:gd name="T28" fmla="*/ 37 w 72"/>
                  <a:gd name="T29" fmla="*/ 46 h 55"/>
                  <a:gd name="T30" fmla="*/ 37 w 72"/>
                  <a:gd name="T31" fmla="*/ 43 h 55"/>
                  <a:gd name="T32" fmla="*/ 35 w 72"/>
                  <a:gd name="T33" fmla="*/ 41 h 55"/>
                  <a:gd name="T34" fmla="*/ 32 w 72"/>
                  <a:gd name="T35" fmla="*/ 35 h 55"/>
                  <a:gd name="T36" fmla="*/ 23 w 72"/>
                  <a:gd name="T37" fmla="*/ 29 h 55"/>
                  <a:gd name="T38" fmla="*/ 8 w 72"/>
                  <a:gd name="T39" fmla="*/ 14 h 55"/>
                  <a:gd name="T40" fmla="*/ 9 w 72"/>
                  <a:gd name="T41" fmla="*/ 13 h 55"/>
                  <a:gd name="T42" fmla="*/ 33 w 72"/>
                  <a:gd name="T43" fmla="*/ 34 h 55"/>
                  <a:gd name="T44" fmla="*/ 33 w 72"/>
                  <a:gd name="T45" fmla="*/ 34 h 55"/>
                  <a:gd name="T46" fmla="*/ 38 w 72"/>
                  <a:gd name="T47" fmla="*/ 39 h 55"/>
                  <a:gd name="T48" fmla="*/ 42 w 72"/>
                  <a:gd name="T49" fmla="*/ 42 h 55"/>
                  <a:gd name="T50" fmla="*/ 46 w 72"/>
                  <a:gd name="T51" fmla="*/ 44 h 55"/>
                  <a:gd name="T52" fmla="*/ 46 w 72"/>
                  <a:gd name="T53" fmla="*/ 44 h 55"/>
                  <a:gd name="T54" fmla="*/ 49 w 72"/>
                  <a:gd name="T55" fmla="*/ 44 h 55"/>
                  <a:gd name="T56" fmla="*/ 53 w 72"/>
                  <a:gd name="T57" fmla="*/ 42 h 55"/>
                  <a:gd name="T58" fmla="*/ 53 w 72"/>
                  <a:gd name="T59" fmla="*/ 42 h 55"/>
                  <a:gd name="T60" fmla="*/ 56 w 72"/>
                  <a:gd name="T61" fmla="*/ 39 h 55"/>
                  <a:gd name="T62" fmla="*/ 58 w 72"/>
                  <a:gd name="T63" fmla="*/ 34 h 55"/>
                  <a:gd name="T64" fmla="*/ 58 w 72"/>
                  <a:gd name="T65" fmla="*/ 34 h 55"/>
                  <a:gd name="T66" fmla="*/ 57 w 72"/>
                  <a:gd name="T67" fmla="*/ 32 h 55"/>
                  <a:gd name="T68" fmla="*/ 56 w 72"/>
                  <a:gd name="T69" fmla="*/ 29 h 55"/>
                  <a:gd name="T70" fmla="*/ 52 w 72"/>
                  <a:gd name="T71" fmla="*/ 25 h 55"/>
                  <a:gd name="T72" fmla="*/ 27 w 72"/>
                  <a:gd name="T73" fmla="*/ 3 h 55"/>
                  <a:gd name="T74" fmla="*/ 27 w 72"/>
                  <a:gd name="T75" fmla="*/ 3 h 55"/>
                  <a:gd name="T76" fmla="*/ 28 w 72"/>
                  <a:gd name="T77" fmla="*/ 0 h 55"/>
                  <a:gd name="T78" fmla="*/ 28 w 72"/>
                  <a:gd name="T79" fmla="*/ 0 h 55"/>
                  <a:gd name="T80" fmla="*/ 44 w 72"/>
                  <a:gd name="T81" fmla="*/ 15 h 55"/>
                  <a:gd name="T82" fmla="*/ 44 w 72"/>
                  <a:gd name="T83" fmla="*/ 15 h 55"/>
                  <a:gd name="T84" fmla="*/ 53 w 72"/>
                  <a:gd name="T85" fmla="*/ 23 h 55"/>
                  <a:gd name="T86" fmla="*/ 58 w 72"/>
                  <a:gd name="T87" fmla="*/ 27 h 55"/>
                  <a:gd name="T88" fmla="*/ 62 w 72"/>
                  <a:gd name="T89" fmla="*/ 28 h 55"/>
                  <a:gd name="T90" fmla="*/ 62 w 72"/>
                  <a:gd name="T91" fmla="*/ 28 h 55"/>
                  <a:gd name="T92" fmla="*/ 62 w 72"/>
                  <a:gd name="T93" fmla="*/ 28 h 55"/>
                  <a:gd name="T94" fmla="*/ 66 w 72"/>
                  <a:gd name="T95" fmla="*/ 28 h 55"/>
                  <a:gd name="T96" fmla="*/ 70 w 72"/>
                  <a:gd name="T97" fmla="*/ 25 h 55"/>
                  <a:gd name="T98" fmla="*/ 72 w 72"/>
                  <a:gd name="T99" fmla="*/ 23 h 55"/>
                  <a:gd name="T100" fmla="*/ 72 w 72"/>
                  <a:gd name="T101" fmla="*/ 19 h 55"/>
                  <a:gd name="T102" fmla="*/ 72 w 72"/>
                  <a:gd name="T103" fmla="*/ 18 h 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2"/>
                  <a:gd name="T157" fmla="*/ 0 h 55"/>
                  <a:gd name="T158" fmla="*/ 72 w 72"/>
                  <a:gd name="T159" fmla="*/ 55 h 5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2" h="55">
                    <a:moveTo>
                      <a:pt x="0" y="34"/>
                    </a:moveTo>
                    <a:lnTo>
                      <a:pt x="0" y="34"/>
                    </a:lnTo>
                    <a:lnTo>
                      <a:pt x="6" y="39"/>
                    </a:lnTo>
                    <a:lnTo>
                      <a:pt x="13" y="44"/>
                    </a:lnTo>
                    <a:lnTo>
                      <a:pt x="19" y="51"/>
                    </a:lnTo>
                    <a:lnTo>
                      <a:pt x="21" y="53"/>
                    </a:lnTo>
                    <a:lnTo>
                      <a:pt x="25" y="55"/>
                    </a:lnTo>
                    <a:lnTo>
                      <a:pt x="28" y="55"/>
                    </a:lnTo>
                    <a:lnTo>
                      <a:pt x="32" y="55"/>
                    </a:lnTo>
                    <a:lnTo>
                      <a:pt x="34" y="52"/>
                    </a:lnTo>
                    <a:lnTo>
                      <a:pt x="37" y="48"/>
                    </a:lnTo>
                    <a:lnTo>
                      <a:pt x="37" y="46"/>
                    </a:lnTo>
                    <a:lnTo>
                      <a:pt x="37" y="43"/>
                    </a:lnTo>
                    <a:lnTo>
                      <a:pt x="35" y="41"/>
                    </a:lnTo>
                    <a:lnTo>
                      <a:pt x="32" y="35"/>
                    </a:lnTo>
                    <a:lnTo>
                      <a:pt x="23" y="29"/>
                    </a:lnTo>
                    <a:lnTo>
                      <a:pt x="8" y="14"/>
                    </a:lnTo>
                    <a:lnTo>
                      <a:pt x="9" y="13"/>
                    </a:lnTo>
                    <a:lnTo>
                      <a:pt x="33" y="34"/>
                    </a:lnTo>
                    <a:lnTo>
                      <a:pt x="38" y="39"/>
                    </a:lnTo>
                    <a:lnTo>
                      <a:pt x="42" y="42"/>
                    </a:lnTo>
                    <a:lnTo>
                      <a:pt x="46" y="44"/>
                    </a:lnTo>
                    <a:lnTo>
                      <a:pt x="49" y="44"/>
                    </a:lnTo>
                    <a:lnTo>
                      <a:pt x="53" y="42"/>
                    </a:lnTo>
                    <a:lnTo>
                      <a:pt x="56" y="39"/>
                    </a:lnTo>
                    <a:lnTo>
                      <a:pt x="58" y="34"/>
                    </a:lnTo>
                    <a:lnTo>
                      <a:pt x="57" y="32"/>
                    </a:lnTo>
                    <a:lnTo>
                      <a:pt x="56" y="29"/>
                    </a:lnTo>
                    <a:lnTo>
                      <a:pt x="52" y="25"/>
                    </a:lnTo>
                    <a:lnTo>
                      <a:pt x="27" y="3"/>
                    </a:lnTo>
                    <a:lnTo>
                      <a:pt x="28" y="0"/>
                    </a:lnTo>
                    <a:lnTo>
                      <a:pt x="44" y="15"/>
                    </a:lnTo>
                    <a:lnTo>
                      <a:pt x="53" y="23"/>
                    </a:lnTo>
                    <a:lnTo>
                      <a:pt x="58" y="27"/>
                    </a:lnTo>
                    <a:lnTo>
                      <a:pt x="62" y="28"/>
                    </a:lnTo>
                    <a:lnTo>
                      <a:pt x="66" y="28"/>
                    </a:lnTo>
                    <a:lnTo>
                      <a:pt x="70" y="25"/>
                    </a:lnTo>
                    <a:lnTo>
                      <a:pt x="72" y="23"/>
                    </a:lnTo>
                    <a:lnTo>
                      <a:pt x="72" y="19"/>
                    </a:lnTo>
                    <a:lnTo>
                      <a:pt x="72" y="18"/>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71" name="Freeform 291"/>
              <p:cNvSpPr>
                <a:spLocks/>
              </p:cNvSpPr>
              <p:nvPr/>
            </p:nvSpPr>
            <p:spPr bwMode="auto">
              <a:xfrm>
                <a:off x="792138" y="2093714"/>
                <a:ext cx="192088" cy="138112"/>
              </a:xfrm>
              <a:custGeom>
                <a:avLst/>
                <a:gdLst>
                  <a:gd name="T0" fmla="*/ 93 w 121"/>
                  <a:gd name="T1" fmla="*/ 4 h 87"/>
                  <a:gd name="T2" fmla="*/ 31 w 121"/>
                  <a:gd name="T3" fmla="*/ 0 h 87"/>
                  <a:gd name="T4" fmla="*/ 31 w 121"/>
                  <a:gd name="T5" fmla="*/ 0 h 87"/>
                  <a:gd name="T6" fmla="*/ 28 w 121"/>
                  <a:gd name="T7" fmla="*/ 0 h 87"/>
                  <a:gd name="T8" fmla="*/ 24 w 121"/>
                  <a:gd name="T9" fmla="*/ 2 h 87"/>
                  <a:gd name="T10" fmla="*/ 20 w 121"/>
                  <a:gd name="T11" fmla="*/ 3 h 87"/>
                  <a:gd name="T12" fmla="*/ 19 w 121"/>
                  <a:gd name="T13" fmla="*/ 6 h 87"/>
                  <a:gd name="T14" fmla="*/ 19 w 121"/>
                  <a:gd name="T15" fmla="*/ 6 h 87"/>
                  <a:gd name="T16" fmla="*/ 14 w 121"/>
                  <a:gd name="T17" fmla="*/ 16 h 87"/>
                  <a:gd name="T18" fmla="*/ 9 w 121"/>
                  <a:gd name="T19" fmla="*/ 25 h 87"/>
                  <a:gd name="T20" fmla="*/ 0 w 121"/>
                  <a:gd name="T21" fmla="*/ 45 h 87"/>
                  <a:gd name="T22" fmla="*/ 0 w 121"/>
                  <a:gd name="T23" fmla="*/ 45 h 87"/>
                  <a:gd name="T24" fmla="*/ 2 w 121"/>
                  <a:gd name="T25" fmla="*/ 47 h 87"/>
                  <a:gd name="T26" fmla="*/ 5 w 121"/>
                  <a:gd name="T27" fmla="*/ 49 h 87"/>
                  <a:gd name="T28" fmla="*/ 9 w 121"/>
                  <a:gd name="T29" fmla="*/ 50 h 87"/>
                  <a:gd name="T30" fmla="*/ 12 w 121"/>
                  <a:gd name="T31" fmla="*/ 50 h 87"/>
                  <a:gd name="T32" fmla="*/ 12 w 121"/>
                  <a:gd name="T33" fmla="*/ 50 h 87"/>
                  <a:gd name="T34" fmla="*/ 16 w 121"/>
                  <a:gd name="T35" fmla="*/ 49 h 87"/>
                  <a:gd name="T36" fmla="*/ 19 w 121"/>
                  <a:gd name="T37" fmla="*/ 47 h 87"/>
                  <a:gd name="T38" fmla="*/ 24 w 121"/>
                  <a:gd name="T39" fmla="*/ 42 h 87"/>
                  <a:gd name="T40" fmla="*/ 24 w 121"/>
                  <a:gd name="T41" fmla="*/ 42 h 87"/>
                  <a:gd name="T42" fmla="*/ 29 w 121"/>
                  <a:gd name="T43" fmla="*/ 32 h 87"/>
                  <a:gd name="T44" fmla="*/ 31 w 121"/>
                  <a:gd name="T45" fmla="*/ 27 h 87"/>
                  <a:gd name="T46" fmla="*/ 31 w 121"/>
                  <a:gd name="T47" fmla="*/ 27 h 87"/>
                  <a:gd name="T48" fmla="*/ 35 w 121"/>
                  <a:gd name="T49" fmla="*/ 19 h 87"/>
                  <a:gd name="T50" fmla="*/ 35 w 121"/>
                  <a:gd name="T51" fmla="*/ 19 h 87"/>
                  <a:gd name="T52" fmla="*/ 50 w 121"/>
                  <a:gd name="T53" fmla="*/ 21 h 87"/>
                  <a:gd name="T54" fmla="*/ 50 w 121"/>
                  <a:gd name="T55" fmla="*/ 21 h 87"/>
                  <a:gd name="T56" fmla="*/ 53 w 121"/>
                  <a:gd name="T57" fmla="*/ 21 h 87"/>
                  <a:gd name="T58" fmla="*/ 55 w 121"/>
                  <a:gd name="T59" fmla="*/ 23 h 87"/>
                  <a:gd name="T60" fmla="*/ 59 w 121"/>
                  <a:gd name="T61" fmla="*/ 27 h 87"/>
                  <a:gd name="T62" fmla="*/ 59 w 121"/>
                  <a:gd name="T63" fmla="*/ 27 h 87"/>
                  <a:gd name="T64" fmla="*/ 76 w 121"/>
                  <a:gd name="T65" fmla="*/ 42 h 87"/>
                  <a:gd name="T66" fmla="*/ 121 w 121"/>
                  <a:gd name="T67" fmla="*/ 87 h 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1"/>
                  <a:gd name="T103" fmla="*/ 0 h 87"/>
                  <a:gd name="T104" fmla="*/ 121 w 121"/>
                  <a:gd name="T105" fmla="*/ 87 h 8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1" h="87">
                    <a:moveTo>
                      <a:pt x="93" y="4"/>
                    </a:moveTo>
                    <a:lnTo>
                      <a:pt x="31" y="0"/>
                    </a:lnTo>
                    <a:lnTo>
                      <a:pt x="28" y="0"/>
                    </a:lnTo>
                    <a:lnTo>
                      <a:pt x="24" y="2"/>
                    </a:lnTo>
                    <a:lnTo>
                      <a:pt x="20" y="3"/>
                    </a:lnTo>
                    <a:lnTo>
                      <a:pt x="19" y="6"/>
                    </a:lnTo>
                    <a:lnTo>
                      <a:pt x="14" y="16"/>
                    </a:lnTo>
                    <a:lnTo>
                      <a:pt x="9" y="25"/>
                    </a:lnTo>
                    <a:lnTo>
                      <a:pt x="0" y="45"/>
                    </a:lnTo>
                    <a:lnTo>
                      <a:pt x="2" y="47"/>
                    </a:lnTo>
                    <a:lnTo>
                      <a:pt x="5" y="49"/>
                    </a:lnTo>
                    <a:lnTo>
                      <a:pt x="9" y="50"/>
                    </a:lnTo>
                    <a:lnTo>
                      <a:pt x="12" y="50"/>
                    </a:lnTo>
                    <a:lnTo>
                      <a:pt x="16" y="49"/>
                    </a:lnTo>
                    <a:lnTo>
                      <a:pt x="19" y="47"/>
                    </a:lnTo>
                    <a:lnTo>
                      <a:pt x="24" y="42"/>
                    </a:lnTo>
                    <a:lnTo>
                      <a:pt x="29" y="32"/>
                    </a:lnTo>
                    <a:lnTo>
                      <a:pt x="31" y="27"/>
                    </a:lnTo>
                    <a:lnTo>
                      <a:pt x="35" y="19"/>
                    </a:lnTo>
                    <a:lnTo>
                      <a:pt x="50" y="21"/>
                    </a:lnTo>
                    <a:lnTo>
                      <a:pt x="53" y="21"/>
                    </a:lnTo>
                    <a:lnTo>
                      <a:pt x="55" y="23"/>
                    </a:lnTo>
                    <a:lnTo>
                      <a:pt x="59" y="27"/>
                    </a:lnTo>
                    <a:lnTo>
                      <a:pt x="76" y="42"/>
                    </a:lnTo>
                    <a:lnTo>
                      <a:pt x="121" y="87"/>
                    </a:lnTo>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72" name="Freeform 292"/>
              <p:cNvSpPr>
                <a:spLocks/>
              </p:cNvSpPr>
              <p:nvPr/>
            </p:nvSpPr>
            <p:spPr bwMode="auto">
              <a:xfrm>
                <a:off x="734988" y="2193727"/>
                <a:ext cx="44450" cy="63500"/>
              </a:xfrm>
              <a:custGeom>
                <a:avLst/>
                <a:gdLst>
                  <a:gd name="T0" fmla="*/ 22 w 28"/>
                  <a:gd name="T1" fmla="*/ 0 h 40"/>
                  <a:gd name="T2" fmla="*/ 22 w 28"/>
                  <a:gd name="T3" fmla="*/ 0 h 40"/>
                  <a:gd name="T4" fmla="*/ 22 w 28"/>
                  <a:gd name="T5" fmla="*/ 0 h 40"/>
                  <a:gd name="T6" fmla="*/ 24 w 28"/>
                  <a:gd name="T7" fmla="*/ 2 h 40"/>
                  <a:gd name="T8" fmla="*/ 27 w 28"/>
                  <a:gd name="T9" fmla="*/ 5 h 40"/>
                  <a:gd name="T10" fmla="*/ 28 w 28"/>
                  <a:gd name="T11" fmla="*/ 8 h 40"/>
                  <a:gd name="T12" fmla="*/ 28 w 28"/>
                  <a:gd name="T13" fmla="*/ 12 h 40"/>
                  <a:gd name="T14" fmla="*/ 20 w 28"/>
                  <a:gd name="T15" fmla="*/ 34 h 40"/>
                  <a:gd name="T16" fmla="*/ 20 w 28"/>
                  <a:gd name="T17" fmla="*/ 34 h 40"/>
                  <a:gd name="T18" fmla="*/ 18 w 28"/>
                  <a:gd name="T19" fmla="*/ 36 h 40"/>
                  <a:gd name="T20" fmla="*/ 15 w 28"/>
                  <a:gd name="T21" fmla="*/ 39 h 40"/>
                  <a:gd name="T22" fmla="*/ 12 w 28"/>
                  <a:gd name="T23" fmla="*/ 40 h 40"/>
                  <a:gd name="T24" fmla="*/ 8 w 28"/>
                  <a:gd name="T25" fmla="*/ 39 h 40"/>
                  <a:gd name="T26" fmla="*/ 8 w 28"/>
                  <a:gd name="T27" fmla="*/ 39 h 40"/>
                  <a:gd name="T28" fmla="*/ 4 w 28"/>
                  <a:gd name="T29" fmla="*/ 38 h 40"/>
                  <a:gd name="T30" fmla="*/ 1 w 28"/>
                  <a:gd name="T31" fmla="*/ 34 h 40"/>
                  <a:gd name="T32" fmla="*/ 0 w 28"/>
                  <a:gd name="T33" fmla="*/ 31 h 40"/>
                  <a:gd name="T34" fmla="*/ 1 w 28"/>
                  <a:gd name="T35" fmla="*/ 27 h 40"/>
                  <a:gd name="T36" fmla="*/ 9 w 28"/>
                  <a:gd name="T37" fmla="*/ 6 h 40"/>
                  <a:gd name="T38" fmla="*/ 9 w 28"/>
                  <a:gd name="T39" fmla="*/ 6 h 40"/>
                  <a:gd name="T40" fmla="*/ 10 w 28"/>
                  <a:gd name="T41" fmla="*/ 2 h 40"/>
                  <a:gd name="T42" fmla="*/ 14 w 28"/>
                  <a:gd name="T43" fmla="*/ 0 h 40"/>
                  <a:gd name="T44" fmla="*/ 17 w 28"/>
                  <a:gd name="T45" fmla="*/ 0 h 40"/>
                  <a:gd name="T46" fmla="*/ 22 w 28"/>
                  <a:gd name="T47" fmla="*/ 0 h 40"/>
                  <a:gd name="T48" fmla="*/ 22 w 28"/>
                  <a:gd name="T49" fmla="*/ 0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40"/>
                  <a:gd name="T77" fmla="*/ 28 w 28"/>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40">
                    <a:moveTo>
                      <a:pt x="22" y="0"/>
                    </a:moveTo>
                    <a:lnTo>
                      <a:pt x="22" y="0"/>
                    </a:lnTo>
                    <a:lnTo>
                      <a:pt x="24" y="2"/>
                    </a:lnTo>
                    <a:lnTo>
                      <a:pt x="27" y="5"/>
                    </a:lnTo>
                    <a:lnTo>
                      <a:pt x="28" y="8"/>
                    </a:lnTo>
                    <a:lnTo>
                      <a:pt x="28" y="12"/>
                    </a:lnTo>
                    <a:lnTo>
                      <a:pt x="20" y="34"/>
                    </a:lnTo>
                    <a:lnTo>
                      <a:pt x="18" y="36"/>
                    </a:lnTo>
                    <a:lnTo>
                      <a:pt x="15" y="39"/>
                    </a:lnTo>
                    <a:lnTo>
                      <a:pt x="12" y="40"/>
                    </a:lnTo>
                    <a:lnTo>
                      <a:pt x="8" y="39"/>
                    </a:lnTo>
                    <a:lnTo>
                      <a:pt x="4" y="38"/>
                    </a:lnTo>
                    <a:lnTo>
                      <a:pt x="1" y="34"/>
                    </a:lnTo>
                    <a:lnTo>
                      <a:pt x="0" y="31"/>
                    </a:lnTo>
                    <a:lnTo>
                      <a:pt x="1" y="27"/>
                    </a:lnTo>
                    <a:lnTo>
                      <a:pt x="9" y="6"/>
                    </a:lnTo>
                    <a:lnTo>
                      <a:pt x="10" y="2"/>
                    </a:lnTo>
                    <a:lnTo>
                      <a:pt x="14" y="0"/>
                    </a:lnTo>
                    <a:lnTo>
                      <a:pt x="17" y="0"/>
                    </a:lnTo>
                    <a:lnTo>
                      <a:pt x="22" y="0"/>
                    </a:lnTo>
                    <a:close/>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73" name="Freeform 293"/>
              <p:cNvSpPr>
                <a:spLocks/>
              </p:cNvSpPr>
              <p:nvPr/>
            </p:nvSpPr>
            <p:spPr bwMode="auto">
              <a:xfrm>
                <a:off x="706413" y="2184202"/>
                <a:ext cx="39688" cy="55562"/>
              </a:xfrm>
              <a:custGeom>
                <a:avLst/>
                <a:gdLst>
                  <a:gd name="T0" fmla="*/ 17 w 25"/>
                  <a:gd name="T1" fmla="*/ 2 h 35"/>
                  <a:gd name="T2" fmla="*/ 17 w 25"/>
                  <a:gd name="T3" fmla="*/ 2 h 35"/>
                  <a:gd name="T4" fmla="*/ 17 w 25"/>
                  <a:gd name="T5" fmla="*/ 2 h 35"/>
                  <a:gd name="T6" fmla="*/ 21 w 25"/>
                  <a:gd name="T7" fmla="*/ 3 h 35"/>
                  <a:gd name="T8" fmla="*/ 23 w 25"/>
                  <a:gd name="T9" fmla="*/ 7 h 35"/>
                  <a:gd name="T10" fmla="*/ 25 w 25"/>
                  <a:gd name="T11" fmla="*/ 11 h 35"/>
                  <a:gd name="T12" fmla="*/ 23 w 25"/>
                  <a:gd name="T13" fmla="*/ 14 h 35"/>
                  <a:gd name="T14" fmla="*/ 19 w 25"/>
                  <a:gd name="T15" fmla="*/ 27 h 35"/>
                  <a:gd name="T16" fmla="*/ 19 w 25"/>
                  <a:gd name="T17" fmla="*/ 27 h 35"/>
                  <a:gd name="T18" fmla="*/ 17 w 25"/>
                  <a:gd name="T19" fmla="*/ 31 h 35"/>
                  <a:gd name="T20" fmla="*/ 14 w 25"/>
                  <a:gd name="T21" fmla="*/ 33 h 35"/>
                  <a:gd name="T22" fmla="*/ 11 w 25"/>
                  <a:gd name="T23" fmla="*/ 35 h 35"/>
                  <a:gd name="T24" fmla="*/ 7 w 25"/>
                  <a:gd name="T25" fmla="*/ 33 h 35"/>
                  <a:gd name="T26" fmla="*/ 7 w 25"/>
                  <a:gd name="T27" fmla="*/ 33 h 35"/>
                  <a:gd name="T28" fmla="*/ 3 w 25"/>
                  <a:gd name="T29" fmla="*/ 32 h 35"/>
                  <a:gd name="T30" fmla="*/ 0 w 25"/>
                  <a:gd name="T31" fmla="*/ 28 h 35"/>
                  <a:gd name="T32" fmla="*/ 0 w 25"/>
                  <a:gd name="T33" fmla="*/ 25 h 35"/>
                  <a:gd name="T34" fmla="*/ 0 w 25"/>
                  <a:gd name="T35" fmla="*/ 21 h 35"/>
                  <a:gd name="T36" fmla="*/ 4 w 25"/>
                  <a:gd name="T37" fmla="*/ 8 h 35"/>
                  <a:gd name="T38" fmla="*/ 4 w 25"/>
                  <a:gd name="T39" fmla="*/ 8 h 35"/>
                  <a:gd name="T40" fmla="*/ 7 w 25"/>
                  <a:gd name="T41" fmla="*/ 4 h 35"/>
                  <a:gd name="T42" fmla="*/ 9 w 25"/>
                  <a:gd name="T43" fmla="*/ 2 h 35"/>
                  <a:gd name="T44" fmla="*/ 13 w 25"/>
                  <a:gd name="T45" fmla="*/ 0 h 35"/>
                  <a:gd name="T46" fmla="*/ 17 w 25"/>
                  <a:gd name="T47" fmla="*/ 2 h 35"/>
                  <a:gd name="T48" fmla="*/ 17 w 25"/>
                  <a:gd name="T49" fmla="*/ 2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
                  <a:gd name="T76" fmla="*/ 0 h 35"/>
                  <a:gd name="T77" fmla="*/ 25 w 25"/>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 h="35">
                    <a:moveTo>
                      <a:pt x="17" y="2"/>
                    </a:moveTo>
                    <a:lnTo>
                      <a:pt x="17" y="2"/>
                    </a:lnTo>
                    <a:lnTo>
                      <a:pt x="21" y="3"/>
                    </a:lnTo>
                    <a:lnTo>
                      <a:pt x="23" y="7"/>
                    </a:lnTo>
                    <a:lnTo>
                      <a:pt x="25" y="11"/>
                    </a:lnTo>
                    <a:lnTo>
                      <a:pt x="23" y="14"/>
                    </a:lnTo>
                    <a:lnTo>
                      <a:pt x="19" y="27"/>
                    </a:lnTo>
                    <a:lnTo>
                      <a:pt x="17" y="31"/>
                    </a:lnTo>
                    <a:lnTo>
                      <a:pt x="14" y="33"/>
                    </a:lnTo>
                    <a:lnTo>
                      <a:pt x="11" y="35"/>
                    </a:lnTo>
                    <a:lnTo>
                      <a:pt x="7" y="33"/>
                    </a:lnTo>
                    <a:lnTo>
                      <a:pt x="3" y="32"/>
                    </a:lnTo>
                    <a:lnTo>
                      <a:pt x="0" y="28"/>
                    </a:lnTo>
                    <a:lnTo>
                      <a:pt x="0" y="25"/>
                    </a:lnTo>
                    <a:lnTo>
                      <a:pt x="0" y="21"/>
                    </a:lnTo>
                    <a:lnTo>
                      <a:pt x="4" y="8"/>
                    </a:lnTo>
                    <a:lnTo>
                      <a:pt x="7" y="4"/>
                    </a:lnTo>
                    <a:lnTo>
                      <a:pt x="9" y="2"/>
                    </a:lnTo>
                    <a:lnTo>
                      <a:pt x="13" y="0"/>
                    </a:lnTo>
                    <a:lnTo>
                      <a:pt x="17" y="2"/>
                    </a:lnTo>
                    <a:close/>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74" name="Freeform 294"/>
              <p:cNvSpPr>
                <a:spLocks/>
              </p:cNvSpPr>
              <p:nvPr/>
            </p:nvSpPr>
            <p:spPr bwMode="auto">
              <a:xfrm>
                <a:off x="769913" y="2203252"/>
                <a:ext cx="41275" cy="66675"/>
              </a:xfrm>
              <a:custGeom>
                <a:avLst/>
                <a:gdLst>
                  <a:gd name="T0" fmla="*/ 20 w 26"/>
                  <a:gd name="T1" fmla="*/ 1 h 42"/>
                  <a:gd name="T2" fmla="*/ 20 w 26"/>
                  <a:gd name="T3" fmla="*/ 1 h 42"/>
                  <a:gd name="T4" fmla="*/ 20 w 26"/>
                  <a:gd name="T5" fmla="*/ 1 h 42"/>
                  <a:gd name="T6" fmla="*/ 24 w 26"/>
                  <a:gd name="T7" fmla="*/ 2 h 42"/>
                  <a:gd name="T8" fmla="*/ 26 w 26"/>
                  <a:gd name="T9" fmla="*/ 6 h 42"/>
                  <a:gd name="T10" fmla="*/ 26 w 26"/>
                  <a:gd name="T11" fmla="*/ 10 h 42"/>
                  <a:gd name="T12" fmla="*/ 26 w 26"/>
                  <a:gd name="T13" fmla="*/ 14 h 42"/>
                  <a:gd name="T14" fmla="*/ 19 w 26"/>
                  <a:gd name="T15" fmla="*/ 34 h 42"/>
                  <a:gd name="T16" fmla="*/ 19 w 26"/>
                  <a:gd name="T17" fmla="*/ 34 h 42"/>
                  <a:gd name="T18" fmla="*/ 17 w 26"/>
                  <a:gd name="T19" fmla="*/ 38 h 42"/>
                  <a:gd name="T20" fmla="*/ 14 w 26"/>
                  <a:gd name="T21" fmla="*/ 40 h 42"/>
                  <a:gd name="T22" fmla="*/ 10 w 26"/>
                  <a:gd name="T23" fmla="*/ 42 h 42"/>
                  <a:gd name="T24" fmla="*/ 6 w 26"/>
                  <a:gd name="T25" fmla="*/ 40 h 42"/>
                  <a:gd name="T26" fmla="*/ 6 w 26"/>
                  <a:gd name="T27" fmla="*/ 40 h 42"/>
                  <a:gd name="T28" fmla="*/ 4 w 26"/>
                  <a:gd name="T29" fmla="*/ 39 h 42"/>
                  <a:gd name="T30" fmla="*/ 1 w 26"/>
                  <a:gd name="T31" fmla="*/ 35 h 42"/>
                  <a:gd name="T32" fmla="*/ 0 w 26"/>
                  <a:gd name="T33" fmla="*/ 32 h 42"/>
                  <a:gd name="T34" fmla="*/ 0 w 26"/>
                  <a:gd name="T35" fmla="*/ 28 h 42"/>
                  <a:gd name="T36" fmla="*/ 7 w 26"/>
                  <a:gd name="T37" fmla="*/ 7 h 42"/>
                  <a:gd name="T38" fmla="*/ 7 w 26"/>
                  <a:gd name="T39" fmla="*/ 7 h 42"/>
                  <a:gd name="T40" fmla="*/ 10 w 26"/>
                  <a:gd name="T41" fmla="*/ 4 h 42"/>
                  <a:gd name="T42" fmla="*/ 12 w 26"/>
                  <a:gd name="T43" fmla="*/ 1 h 42"/>
                  <a:gd name="T44" fmla="*/ 16 w 26"/>
                  <a:gd name="T45" fmla="*/ 0 h 42"/>
                  <a:gd name="T46" fmla="*/ 20 w 26"/>
                  <a:gd name="T47" fmla="*/ 1 h 42"/>
                  <a:gd name="T48" fmla="*/ 20 w 26"/>
                  <a:gd name="T49" fmla="*/ 1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6"/>
                  <a:gd name="T76" fmla="*/ 0 h 42"/>
                  <a:gd name="T77" fmla="*/ 26 w 26"/>
                  <a:gd name="T78" fmla="*/ 42 h 4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6" h="42">
                    <a:moveTo>
                      <a:pt x="20" y="1"/>
                    </a:moveTo>
                    <a:lnTo>
                      <a:pt x="20" y="1"/>
                    </a:lnTo>
                    <a:lnTo>
                      <a:pt x="24" y="2"/>
                    </a:lnTo>
                    <a:lnTo>
                      <a:pt x="26" y="6"/>
                    </a:lnTo>
                    <a:lnTo>
                      <a:pt x="26" y="10"/>
                    </a:lnTo>
                    <a:lnTo>
                      <a:pt x="26" y="14"/>
                    </a:lnTo>
                    <a:lnTo>
                      <a:pt x="19" y="34"/>
                    </a:lnTo>
                    <a:lnTo>
                      <a:pt x="17" y="38"/>
                    </a:lnTo>
                    <a:lnTo>
                      <a:pt x="14" y="40"/>
                    </a:lnTo>
                    <a:lnTo>
                      <a:pt x="10" y="42"/>
                    </a:lnTo>
                    <a:lnTo>
                      <a:pt x="6" y="40"/>
                    </a:lnTo>
                    <a:lnTo>
                      <a:pt x="4" y="39"/>
                    </a:lnTo>
                    <a:lnTo>
                      <a:pt x="1" y="35"/>
                    </a:lnTo>
                    <a:lnTo>
                      <a:pt x="0" y="32"/>
                    </a:lnTo>
                    <a:lnTo>
                      <a:pt x="0" y="28"/>
                    </a:lnTo>
                    <a:lnTo>
                      <a:pt x="7" y="7"/>
                    </a:lnTo>
                    <a:lnTo>
                      <a:pt x="10" y="4"/>
                    </a:lnTo>
                    <a:lnTo>
                      <a:pt x="12" y="1"/>
                    </a:lnTo>
                    <a:lnTo>
                      <a:pt x="16" y="0"/>
                    </a:lnTo>
                    <a:lnTo>
                      <a:pt x="20" y="1"/>
                    </a:lnTo>
                    <a:close/>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sp>
            <p:nvSpPr>
              <p:cNvPr id="75" name="Freeform 295"/>
              <p:cNvSpPr>
                <a:spLocks/>
              </p:cNvSpPr>
              <p:nvPr/>
            </p:nvSpPr>
            <p:spPr bwMode="auto">
              <a:xfrm>
                <a:off x="806426" y="2220714"/>
                <a:ext cx="38100" cy="55562"/>
              </a:xfrm>
              <a:custGeom>
                <a:avLst/>
                <a:gdLst>
                  <a:gd name="T0" fmla="*/ 17 w 24"/>
                  <a:gd name="T1" fmla="*/ 0 h 35"/>
                  <a:gd name="T2" fmla="*/ 17 w 24"/>
                  <a:gd name="T3" fmla="*/ 0 h 35"/>
                  <a:gd name="T4" fmla="*/ 17 w 24"/>
                  <a:gd name="T5" fmla="*/ 0 h 35"/>
                  <a:gd name="T6" fmla="*/ 20 w 24"/>
                  <a:gd name="T7" fmla="*/ 3 h 35"/>
                  <a:gd name="T8" fmla="*/ 22 w 24"/>
                  <a:gd name="T9" fmla="*/ 5 h 35"/>
                  <a:gd name="T10" fmla="*/ 24 w 24"/>
                  <a:gd name="T11" fmla="*/ 9 h 35"/>
                  <a:gd name="T12" fmla="*/ 22 w 24"/>
                  <a:gd name="T13" fmla="*/ 14 h 35"/>
                  <a:gd name="T14" fmla="*/ 19 w 24"/>
                  <a:gd name="T15" fmla="*/ 27 h 35"/>
                  <a:gd name="T16" fmla="*/ 19 w 24"/>
                  <a:gd name="T17" fmla="*/ 27 h 35"/>
                  <a:gd name="T18" fmla="*/ 16 w 24"/>
                  <a:gd name="T19" fmla="*/ 31 h 35"/>
                  <a:gd name="T20" fmla="*/ 14 w 24"/>
                  <a:gd name="T21" fmla="*/ 33 h 35"/>
                  <a:gd name="T22" fmla="*/ 10 w 24"/>
                  <a:gd name="T23" fmla="*/ 35 h 35"/>
                  <a:gd name="T24" fmla="*/ 6 w 24"/>
                  <a:gd name="T25" fmla="*/ 33 h 35"/>
                  <a:gd name="T26" fmla="*/ 6 w 24"/>
                  <a:gd name="T27" fmla="*/ 33 h 35"/>
                  <a:gd name="T28" fmla="*/ 2 w 24"/>
                  <a:gd name="T29" fmla="*/ 32 h 35"/>
                  <a:gd name="T30" fmla="*/ 0 w 24"/>
                  <a:gd name="T31" fmla="*/ 28 h 35"/>
                  <a:gd name="T32" fmla="*/ 0 w 24"/>
                  <a:gd name="T33" fmla="*/ 24 h 35"/>
                  <a:gd name="T34" fmla="*/ 0 w 24"/>
                  <a:gd name="T35" fmla="*/ 21 h 35"/>
                  <a:gd name="T36" fmla="*/ 5 w 24"/>
                  <a:gd name="T37" fmla="*/ 8 h 35"/>
                  <a:gd name="T38" fmla="*/ 5 w 24"/>
                  <a:gd name="T39" fmla="*/ 8 h 35"/>
                  <a:gd name="T40" fmla="*/ 6 w 24"/>
                  <a:gd name="T41" fmla="*/ 4 h 35"/>
                  <a:gd name="T42" fmla="*/ 10 w 24"/>
                  <a:gd name="T43" fmla="*/ 2 h 35"/>
                  <a:gd name="T44" fmla="*/ 12 w 24"/>
                  <a:gd name="T45" fmla="*/ 0 h 35"/>
                  <a:gd name="T46" fmla="*/ 17 w 24"/>
                  <a:gd name="T47" fmla="*/ 0 h 35"/>
                  <a:gd name="T48" fmla="*/ 17 w 24"/>
                  <a:gd name="T49" fmla="*/ 0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5"/>
                  <a:gd name="T77" fmla="*/ 24 w 24"/>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5">
                    <a:moveTo>
                      <a:pt x="17" y="0"/>
                    </a:moveTo>
                    <a:lnTo>
                      <a:pt x="17" y="0"/>
                    </a:lnTo>
                    <a:lnTo>
                      <a:pt x="20" y="3"/>
                    </a:lnTo>
                    <a:lnTo>
                      <a:pt x="22" y="5"/>
                    </a:lnTo>
                    <a:lnTo>
                      <a:pt x="24" y="9"/>
                    </a:lnTo>
                    <a:lnTo>
                      <a:pt x="22" y="14"/>
                    </a:lnTo>
                    <a:lnTo>
                      <a:pt x="19" y="27"/>
                    </a:lnTo>
                    <a:lnTo>
                      <a:pt x="16" y="31"/>
                    </a:lnTo>
                    <a:lnTo>
                      <a:pt x="14" y="33"/>
                    </a:lnTo>
                    <a:lnTo>
                      <a:pt x="10" y="35"/>
                    </a:lnTo>
                    <a:lnTo>
                      <a:pt x="6" y="33"/>
                    </a:lnTo>
                    <a:lnTo>
                      <a:pt x="2" y="32"/>
                    </a:lnTo>
                    <a:lnTo>
                      <a:pt x="0" y="28"/>
                    </a:lnTo>
                    <a:lnTo>
                      <a:pt x="0" y="24"/>
                    </a:lnTo>
                    <a:lnTo>
                      <a:pt x="0" y="21"/>
                    </a:lnTo>
                    <a:lnTo>
                      <a:pt x="5" y="8"/>
                    </a:lnTo>
                    <a:lnTo>
                      <a:pt x="6" y="4"/>
                    </a:lnTo>
                    <a:lnTo>
                      <a:pt x="10" y="2"/>
                    </a:lnTo>
                    <a:lnTo>
                      <a:pt x="12" y="0"/>
                    </a:lnTo>
                    <a:lnTo>
                      <a:pt x="17" y="0"/>
                    </a:lnTo>
                    <a:close/>
                  </a:path>
                </a:pathLst>
              </a:custGeom>
              <a:grpFill/>
              <a:ln w="19050">
                <a:solidFill>
                  <a:srgbClr val="000000"/>
                </a:solidFill>
                <a:prstDash val="solid"/>
                <a:round/>
                <a:headEnd/>
                <a:tailEnd/>
              </a:ln>
            </p:spPr>
            <p:txBody>
              <a:bodyPr/>
              <a:lstStyle/>
              <a:p>
                <a:pPr defTabSz="957756">
                  <a:defRPr/>
                </a:pPr>
                <a:endParaRPr lang="en-US" sz="1900">
                  <a:latin typeface="+mn-lt"/>
                  <a:ea typeface="ＭＳ Ｐゴシック" charset="0"/>
                  <a:cs typeface="Arial" charset="0"/>
                </a:endParaRPr>
              </a:p>
            </p:txBody>
          </p:sp>
        </p:grpSp>
      </p:grpSp>
      <p:sp>
        <p:nvSpPr>
          <p:cNvPr id="96" name="Freeform 95"/>
          <p:cNvSpPr/>
          <p:nvPr/>
        </p:nvSpPr>
        <p:spPr bwMode="auto">
          <a:xfrm>
            <a:off x="8506279" y="5299284"/>
            <a:ext cx="2895600" cy="739775"/>
          </a:xfrm>
          <a:custGeom>
            <a:avLst/>
            <a:gdLst>
              <a:gd name="connsiteX0" fmla="*/ 0 w 3156913"/>
              <a:gd name="connsiteY0" fmla="*/ 0 h 740062"/>
              <a:gd name="connsiteX1" fmla="*/ 3156913 w 3156913"/>
              <a:gd name="connsiteY1" fmla="*/ 0 h 740062"/>
              <a:gd name="connsiteX2" fmla="*/ 3156913 w 3156913"/>
              <a:gd name="connsiteY2" fmla="*/ 740062 h 740062"/>
              <a:gd name="connsiteX3" fmla="*/ 0 w 3156913"/>
              <a:gd name="connsiteY3" fmla="*/ 740062 h 740062"/>
              <a:gd name="connsiteX4" fmla="*/ 0 w 3156913"/>
              <a:gd name="connsiteY4" fmla="*/ 0 h 7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913" h="740062">
                <a:moveTo>
                  <a:pt x="0" y="0"/>
                </a:moveTo>
                <a:lnTo>
                  <a:pt x="3156913" y="0"/>
                </a:lnTo>
                <a:lnTo>
                  <a:pt x="3156913" y="740062"/>
                </a:lnTo>
                <a:lnTo>
                  <a:pt x="0" y="740062"/>
                </a:lnTo>
                <a:lnTo>
                  <a:pt x="0" y="0"/>
                </a:lnTo>
                <a:close/>
              </a:path>
            </a:pathLst>
          </a:custGeom>
          <a:solidFill>
            <a:schemeClr val="accent5"/>
          </a:solidFill>
          <a:ln w="19050">
            <a:noFill/>
          </a:ln>
        </p:spPr>
        <p:style>
          <a:lnRef idx="3">
            <a:schemeClr val="accent5">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lIns="68580" tIns="68580" rIns="68580" bIns="68580" spcCol="1270" anchor="ctr"/>
          <a:lstStyle/>
          <a:p>
            <a:pPr defTabSz="800100">
              <a:lnSpc>
                <a:spcPct val="90000"/>
              </a:lnSpc>
              <a:spcAft>
                <a:spcPct val="35000"/>
              </a:spcAft>
              <a:defRPr/>
            </a:pPr>
            <a:r>
              <a:rPr lang="en-US" sz="1400" dirty="0">
                <a:solidFill>
                  <a:schemeClr val="tx1"/>
                </a:solidFill>
                <a:cs typeface="Arial" pitchFamily="34" charset="0"/>
              </a:rPr>
              <a:t>No mobile phone, </a:t>
            </a:r>
          </a:p>
          <a:p>
            <a:pPr defTabSz="800100">
              <a:lnSpc>
                <a:spcPct val="90000"/>
              </a:lnSpc>
              <a:spcAft>
                <a:spcPct val="35000"/>
              </a:spcAft>
              <a:defRPr/>
            </a:pPr>
            <a:r>
              <a:rPr lang="en-US" sz="1400" dirty="0">
                <a:solidFill>
                  <a:schemeClr val="tx1"/>
                </a:solidFill>
                <a:cs typeface="Arial" pitchFamily="34" charset="0"/>
              </a:rPr>
              <a:t>No computer (except when required)</a:t>
            </a:r>
          </a:p>
        </p:txBody>
      </p:sp>
      <p:pic>
        <p:nvPicPr>
          <p:cNvPr id="29" name="Graphic 29" descr="Checklist">
            <a:extLst>
              <a:ext uri="{FF2B5EF4-FFF2-40B4-BE49-F238E27FC236}">
                <a16:creationId xmlns:a16="http://schemas.microsoft.com/office/drawing/2014/main" id="{3734BB60-0861-4359-B600-D0420B2DD4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800" y="200891"/>
            <a:ext cx="914400" cy="91440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626" y="1324577"/>
            <a:ext cx="6454116" cy="4342662"/>
          </a:xfrm>
          <a:prstGeom prst="rect">
            <a:avLst/>
          </a:prstGeom>
        </p:spPr>
      </p:pic>
    </p:spTree>
    <p:extLst>
      <p:ext uri="{BB962C8B-B14F-4D97-AF65-F5344CB8AC3E}">
        <p14:creationId xmlns:p14="http://schemas.microsoft.com/office/powerpoint/2010/main" val="3556521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down)">
                                      <p:cBhvr>
                                        <p:cTn id="27" dur="500"/>
                                        <p:tgtEl>
                                          <p:spTgt spid="9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8453"/>
                                        </p:tgtEl>
                                        <p:attrNameLst>
                                          <p:attrName>style.visibility</p:attrName>
                                        </p:attrNameLst>
                                      </p:cBhvr>
                                      <p:to>
                                        <p:strVal val="visible"/>
                                      </p:to>
                                    </p:set>
                                    <p:animEffect transition="in" filter="wipe(down)">
                                      <p:cBhvr>
                                        <p:cTn id="30" dur="500"/>
                                        <p:tgtEl>
                                          <p:spTgt spid="18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53" grpId="0" animBg="1"/>
      <p:bldP spid="9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82554" y="2494644"/>
            <a:ext cx="4911921" cy="2674846"/>
            <a:chOff x="317866" y="1053095"/>
            <a:chExt cx="5745019" cy="3102003"/>
          </a:xfrm>
        </p:grpSpPr>
        <p:sp>
          <p:nvSpPr>
            <p:cNvPr id="5" name="Rectangle 4"/>
            <p:cNvSpPr/>
            <p:nvPr userDrawn="1"/>
          </p:nvSpPr>
          <p:spPr>
            <a:xfrm>
              <a:off x="1706115" y="1053095"/>
              <a:ext cx="36322" cy="3022143"/>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p:cNvSpPr/>
            <p:nvPr userDrawn="1"/>
          </p:nvSpPr>
          <p:spPr>
            <a:xfrm rot="5400000">
              <a:off x="1724900" y="1679373"/>
              <a:ext cx="35324" cy="2849391"/>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7" name="Rectangle 6"/>
            <p:cNvSpPr/>
            <p:nvPr userDrawn="1"/>
          </p:nvSpPr>
          <p:spPr>
            <a:xfrm rot="5400000">
              <a:off x="1724900" y="586322"/>
              <a:ext cx="35324" cy="2849391"/>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3167124" y="1993355"/>
              <a:ext cx="36322" cy="2084832"/>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 name="Rectangle 8"/>
            <p:cNvSpPr/>
            <p:nvPr userDrawn="1"/>
          </p:nvSpPr>
          <p:spPr>
            <a:xfrm>
              <a:off x="4642747" y="1053095"/>
              <a:ext cx="36322" cy="3026664"/>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p:cNvSpPr/>
            <p:nvPr userDrawn="1"/>
          </p:nvSpPr>
          <p:spPr>
            <a:xfrm rot="5400000">
              <a:off x="4605967" y="586287"/>
              <a:ext cx="35394" cy="2849391"/>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p:nvSpPr>
          <p:spPr>
            <a:xfrm>
              <a:off x="349472" y="1083576"/>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p:nvSpPr>
          <p:spPr>
            <a:xfrm>
              <a:off x="3292763" y="3254923"/>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3"/>
            <p:cNvSpPr/>
            <p:nvPr/>
          </p:nvSpPr>
          <p:spPr>
            <a:xfrm>
              <a:off x="4727679" y="3254923"/>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p:cNvSpPr/>
            <p:nvPr/>
          </p:nvSpPr>
          <p:spPr>
            <a:xfrm>
              <a:off x="4727679" y="1083576"/>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p:cNvSpPr/>
            <p:nvPr/>
          </p:nvSpPr>
          <p:spPr>
            <a:xfrm>
              <a:off x="1797834" y="2191016"/>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p:cNvSpPr/>
            <p:nvPr/>
          </p:nvSpPr>
          <p:spPr>
            <a:xfrm>
              <a:off x="349472" y="2191016"/>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p:cNvSpPr/>
            <p:nvPr/>
          </p:nvSpPr>
          <p:spPr>
            <a:xfrm>
              <a:off x="349472" y="3246640"/>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1779974" y="3246640"/>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p:cNvSpPr/>
            <p:nvPr/>
          </p:nvSpPr>
          <p:spPr>
            <a:xfrm>
              <a:off x="1779974" y="1083576"/>
              <a:ext cx="2822185"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22" name="Picture 32" descr="CREATE Final Logo.png"/>
            <p:cNvPicPr>
              <a:picLocks noChangeAspect="1"/>
            </p:cNvPicPr>
            <p:nvPr/>
          </p:nvPicPr>
          <p:blipFill>
            <a:blip r:embed="rId3" cstate="print"/>
            <a:srcRect/>
            <a:stretch>
              <a:fillRect/>
            </a:stretch>
          </p:blipFill>
          <p:spPr bwMode="auto">
            <a:xfrm>
              <a:off x="2652923" y="1281817"/>
              <a:ext cx="1903343" cy="498541"/>
            </a:xfrm>
            <a:prstGeom prst="rect">
              <a:avLst/>
            </a:prstGeom>
            <a:noFill/>
            <a:ln w="9525">
              <a:noFill/>
              <a:miter lim="800000"/>
              <a:headEnd/>
              <a:tailEnd/>
            </a:ln>
          </p:spPr>
        </p:pic>
        <p:grpSp>
          <p:nvGrpSpPr>
            <p:cNvPr id="24" name="Group 23"/>
            <p:cNvGrpSpPr/>
            <p:nvPr/>
          </p:nvGrpSpPr>
          <p:grpSpPr>
            <a:xfrm>
              <a:off x="2955835" y="2191016"/>
              <a:ext cx="1615844" cy="777799"/>
              <a:chOff x="2955835" y="2635100"/>
              <a:chExt cx="1615844" cy="777799"/>
            </a:xfrm>
          </p:grpSpPr>
          <p:sp>
            <p:nvSpPr>
              <p:cNvPr id="33" name="Rectangle 32"/>
              <p:cNvSpPr/>
              <p:nvPr/>
            </p:nvSpPr>
            <p:spPr>
              <a:xfrm>
                <a:off x="3262283" y="2635100"/>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34" name="Picture 2" descr="http://km20.capgemini.com/files/fckeditor/Women_lead_logo-26-6.png"/>
              <p:cNvPicPr>
                <a:picLocks noChangeAspect="1" noChangeArrowheads="1"/>
              </p:cNvPicPr>
              <p:nvPr/>
            </p:nvPicPr>
            <p:blipFill>
              <a:blip r:embed="rId4" cstate="print"/>
              <a:srcRect/>
              <a:stretch>
                <a:fillRect/>
              </a:stretch>
            </p:blipFill>
            <p:spPr bwMode="auto">
              <a:xfrm>
                <a:off x="2955835" y="2790076"/>
                <a:ext cx="1550364" cy="615506"/>
              </a:xfrm>
              <a:prstGeom prst="rect">
                <a:avLst/>
              </a:prstGeom>
              <a:noFill/>
              <a:ln w="9525">
                <a:noFill/>
                <a:miter lim="800000"/>
                <a:headEnd/>
                <a:tailEnd/>
              </a:ln>
            </p:spPr>
          </p:pic>
        </p:grpSp>
        <p:pic>
          <p:nvPicPr>
            <p:cNvPr id="25" name="Picture 2"/>
            <p:cNvPicPr>
              <a:picLocks noChangeAspect="1" noChangeArrowheads="1"/>
            </p:cNvPicPr>
            <p:nvPr/>
          </p:nvPicPr>
          <p:blipFill>
            <a:blip r:embed="rId5" cstate="print"/>
            <a:srcRect/>
            <a:stretch>
              <a:fillRect/>
            </a:stretch>
          </p:blipFill>
          <p:spPr bwMode="auto">
            <a:xfrm>
              <a:off x="1958763" y="2299956"/>
              <a:ext cx="727146" cy="742529"/>
            </a:xfrm>
            <a:prstGeom prst="rect">
              <a:avLst/>
            </a:prstGeom>
            <a:noFill/>
            <a:ln w="9525">
              <a:noFill/>
              <a:miter lim="800000"/>
              <a:headEnd/>
              <a:tailEnd/>
            </a:ln>
          </p:spPr>
        </p:pic>
        <p:sp>
          <p:nvSpPr>
            <p:cNvPr id="27" name="Rectangle 26"/>
            <p:cNvSpPr/>
            <p:nvPr/>
          </p:nvSpPr>
          <p:spPr>
            <a:xfrm>
              <a:off x="4753489" y="2189408"/>
              <a:ext cx="1309396" cy="777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28" name="Picture 35"/>
            <p:cNvPicPr>
              <a:picLocks noChangeAspect="1" noChangeArrowheads="1"/>
            </p:cNvPicPr>
            <p:nvPr/>
          </p:nvPicPr>
          <p:blipFill>
            <a:blip r:embed="rId6" cstate="print"/>
            <a:stretch>
              <a:fillRect/>
            </a:stretch>
          </p:blipFill>
          <p:spPr bwMode="auto">
            <a:xfrm>
              <a:off x="484122" y="3284082"/>
              <a:ext cx="928191" cy="799275"/>
            </a:xfrm>
            <a:prstGeom prst="rect">
              <a:avLst/>
            </a:prstGeom>
            <a:noFill/>
            <a:ln>
              <a:noFill/>
            </a:ln>
          </p:spPr>
        </p:pic>
        <p:pic>
          <p:nvPicPr>
            <p:cNvPr id="29" name="Picture 17" descr="D:\Users\jpope\Desktop\My Documents\Capgemini Internal\Diversity&amp;Inclusion\logos &amp; graphics\Final\AbiliNet internal_icon.png"/>
            <p:cNvPicPr>
              <a:picLocks noChangeAspect="1" noChangeArrowheads="1"/>
            </p:cNvPicPr>
            <p:nvPr/>
          </p:nvPicPr>
          <p:blipFill>
            <a:blip r:embed="rId7" cstate="print"/>
            <a:srcRect/>
            <a:stretch>
              <a:fillRect/>
            </a:stretch>
          </p:blipFill>
          <p:spPr bwMode="auto">
            <a:xfrm>
              <a:off x="1923422" y="3327123"/>
              <a:ext cx="1049323" cy="633397"/>
            </a:xfrm>
            <a:prstGeom prst="rect">
              <a:avLst/>
            </a:prstGeom>
            <a:noFill/>
            <a:ln w="9525">
              <a:noFill/>
              <a:miter lim="800000"/>
              <a:headEnd/>
              <a:tailEnd/>
            </a:ln>
          </p:spPr>
        </p:pic>
        <p:pic>
          <p:nvPicPr>
            <p:cNvPr id="30" name="Picture 29"/>
            <p:cNvPicPr>
              <a:picLocks noChangeAspect="1"/>
            </p:cNvPicPr>
            <p:nvPr/>
          </p:nvPicPr>
          <p:blipFill>
            <a:blip r:embed="rId8"/>
            <a:stretch>
              <a:fillRect/>
            </a:stretch>
          </p:blipFill>
          <p:spPr>
            <a:xfrm>
              <a:off x="4993809" y="3275664"/>
              <a:ext cx="928191" cy="879434"/>
            </a:xfrm>
            <a:prstGeom prst="rect">
              <a:avLst/>
            </a:prstGeom>
          </p:spPr>
        </p:pic>
        <p:pic>
          <p:nvPicPr>
            <p:cNvPr id="31" name="Picture 30"/>
            <p:cNvPicPr>
              <a:picLocks noChangeAspect="1"/>
            </p:cNvPicPr>
            <p:nvPr/>
          </p:nvPicPr>
          <p:blipFill>
            <a:blip r:embed="rId9"/>
            <a:stretch>
              <a:fillRect/>
            </a:stretch>
          </p:blipFill>
          <p:spPr>
            <a:xfrm>
              <a:off x="3299070" y="3520832"/>
              <a:ext cx="1305622" cy="353806"/>
            </a:xfrm>
            <a:prstGeom prst="rect">
              <a:avLst/>
            </a:prstGeom>
          </p:spPr>
        </p:pic>
        <p:pic>
          <p:nvPicPr>
            <p:cNvPr id="32" name="Shape 56"/>
            <p:cNvPicPr preferRelativeResize="0"/>
            <p:nvPr/>
          </p:nvPicPr>
          <p:blipFill rotWithShape="1">
            <a:blip r:embed="rId10">
              <a:alphaModFix/>
            </a:blip>
            <a:srcRect/>
            <a:stretch/>
          </p:blipFill>
          <p:spPr>
            <a:xfrm>
              <a:off x="4678935" y="2158786"/>
              <a:ext cx="1381969" cy="973759"/>
            </a:xfrm>
            <a:prstGeom prst="rect">
              <a:avLst/>
            </a:prstGeom>
            <a:noFill/>
            <a:ln>
              <a:noFill/>
            </a:ln>
          </p:spPr>
        </p:pic>
      </p:grpSp>
      <p:sp>
        <p:nvSpPr>
          <p:cNvPr id="36" name="Rectangle 35"/>
          <p:cNvSpPr/>
          <p:nvPr/>
        </p:nvSpPr>
        <p:spPr>
          <a:xfrm>
            <a:off x="224735" y="2523118"/>
            <a:ext cx="2381421" cy="288541"/>
          </a:xfrm>
          <a:prstGeom prst="rect">
            <a:avLst/>
          </a:prstGeom>
        </p:spPr>
        <p:txBody>
          <a:bodyPr wrap="square">
            <a:spAutoFit/>
          </a:bodyPr>
          <a:lstStyle/>
          <a:p>
            <a:pPr algn="r"/>
            <a:r>
              <a:rPr lang="en-US" sz="15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Build consulting skills</a:t>
            </a:r>
          </a:p>
        </p:txBody>
      </p:sp>
      <p:cxnSp>
        <p:nvCxnSpPr>
          <p:cNvPr id="37" name="Straight Connector 36"/>
          <p:cNvCxnSpPr/>
          <p:nvPr/>
        </p:nvCxnSpPr>
        <p:spPr>
          <a:xfrm>
            <a:off x="387332" y="3287178"/>
            <a:ext cx="25839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p:nvSpPr>
        <p:spPr>
          <a:xfrm>
            <a:off x="8589545" y="2394069"/>
            <a:ext cx="519247" cy="51924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Oval 39"/>
          <p:cNvSpPr>
            <a:spLocks noChangeAspect="1"/>
          </p:cNvSpPr>
          <p:nvPr/>
        </p:nvSpPr>
        <p:spPr>
          <a:xfrm>
            <a:off x="8589545" y="3169227"/>
            <a:ext cx="519247" cy="519247"/>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1" name="Oval 40"/>
          <p:cNvSpPr>
            <a:spLocks noChangeAspect="1"/>
          </p:cNvSpPr>
          <p:nvPr/>
        </p:nvSpPr>
        <p:spPr>
          <a:xfrm>
            <a:off x="8589545" y="3944384"/>
            <a:ext cx="519247" cy="519247"/>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2" name="Oval 41"/>
          <p:cNvSpPr>
            <a:spLocks noChangeAspect="1"/>
          </p:cNvSpPr>
          <p:nvPr/>
        </p:nvSpPr>
        <p:spPr>
          <a:xfrm>
            <a:off x="8589545" y="4719541"/>
            <a:ext cx="519247" cy="519247"/>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3" name="Oval 42"/>
          <p:cNvSpPr>
            <a:spLocks noChangeAspect="1"/>
          </p:cNvSpPr>
          <p:nvPr/>
        </p:nvSpPr>
        <p:spPr>
          <a:xfrm>
            <a:off x="2606157" y="2375811"/>
            <a:ext cx="519247" cy="519247"/>
          </a:xfrm>
          <a:prstGeom prst="ellipse">
            <a:avLst/>
          </a:prstGeom>
          <a:solidFill>
            <a:schemeClr val="tx1">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4" name="Oval 43"/>
          <p:cNvSpPr>
            <a:spLocks noChangeAspect="1"/>
          </p:cNvSpPr>
          <p:nvPr/>
        </p:nvSpPr>
        <p:spPr>
          <a:xfrm>
            <a:off x="2606157" y="3150968"/>
            <a:ext cx="519247" cy="519247"/>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Oval 44"/>
          <p:cNvSpPr>
            <a:spLocks noChangeAspect="1"/>
          </p:cNvSpPr>
          <p:nvPr/>
        </p:nvSpPr>
        <p:spPr>
          <a:xfrm>
            <a:off x="2606157" y="3926125"/>
            <a:ext cx="519247" cy="519247"/>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6" name="Oval 45"/>
          <p:cNvSpPr>
            <a:spLocks noChangeAspect="1"/>
          </p:cNvSpPr>
          <p:nvPr/>
        </p:nvSpPr>
        <p:spPr>
          <a:xfrm>
            <a:off x="2606157" y="4701283"/>
            <a:ext cx="519247" cy="519247"/>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47" name="Groupe 295"/>
          <p:cNvGrpSpPr/>
          <p:nvPr/>
        </p:nvGrpSpPr>
        <p:grpSpPr>
          <a:xfrm>
            <a:off x="2694980" y="3246351"/>
            <a:ext cx="326091" cy="326091"/>
            <a:chOff x="1711325" y="5184775"/>
            <a:chExt cx="325438" cy="325438"/>
          </a:xfrm>
        </p:grpSpPr>
        <p:sp>
          <p:nvSpPr>
            <p:cNvPr id="48" name="Freeform 739"/>
            <p:cNvSpPr>
              <a:spLocks/>
            </p:cNvSpPr>
            <p:nvPr/>
          </p:nvSpPr>
          <p:spPr bwMode="auto">
            <a:xfrm>
              <a:off x="1751013" y="5240338"/>
              <a:ext cx="285750" cy="269875"/>
            </a:xfrm>
            <a:custGeom>
              <a:avLst/>
              <a:gdLst/>
              <a:ahLst/>
              <a:cxnLst>
                <a:cxn ang="0">
                  <a:pos x="0" y="109"/>
                </a:cxn>
                <a:cxn ang="0">
                  <a:pos x="64" y="139"/>
                </a:cxn>
                <a:cxn ang="0">
                  <a:pos x="148" y="55"/>
                </a:cxn>
                <a:cxn ang="0">
                  <a:pos x="128" y="0"/>
                </a:cxn>
              </a:cxnLst>
              <a:rect l="0" t="0" r="r" b="b"/>
              <a:pathLst>
                <a:path w="148" h="139">
                  <a:moveTo>
                    <a:pt x="0" y="109"/>
                  </a:moveTo>
                  <a:cubicBezTo>
                    <a:pt x="15" y="127"/>
                    <a:pt x="38" y="139"/>
                    <a:pt x="64" y="139"/>
                  </a:cubicBezTo>
                  <a:cubicBezTo>
                    <a:pt x="110" y="139"/>
                    <a:pt x="148" y="101"/>
                    <a:pt x="148" y="55"/>
                  </a:cubicBezTo>
                  <a:cubicBezTo>
                    <a:pt x="148" y="34"/>
                    <a:pt x="141" y="15"/>
                    <a:pt x="128" y="0"/>
                  </a:cubicBez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Freeform 740"/>
            <p:cNvSpPr>
              <a:spLocks/>
            </p:cNvSpPr>
            <p:nvPr/>
          </p:nvSpPr>
          <p:spPr bwMode="auto">
            <a:xfrm>
              <a:off x="1711325" y="5241925"/>
              <a:ext cx="39688" cy="149225"/>
            </a:xfrm>
            <a:custGeom>
              <a:avLst/>
              <a:gdLst/>
              <a:ahLst/>
              <a:cxnLst>
                <a:cxn ang="0">
                  <a:pos x="20" y="0"/>
                </a:cxn>
                <a:cxn ang="0">
                  <a:pos x="0" y="54"/>
                </a:cxn>
                <a:cxn ang="0">
                  <a:pos x="3" y="77"/>
                </a:cxn>
              </a:cxnLst>
              <a:rect l="0" t="0" r="r" b="b"/>
              <a:pathLst>
                <a:path w="20" h="77">
                  <a:moveTo>
                    <a:pt x="20" y="0"/>
                  </a:moveTo>
                  <a:cubicBezTo>
                    <a:pt x="7" y="14"/>
                    <a:pt x="0" y="33"/>
                    <a:pt x="0" y="54"/>
                  </a:cubicBezTo>
                  <a:cubicBezTo>
                    <a:pt x="0" y="62"/>
                    <a:pt x="1" y="69"/>
                    <a:pt x="3" y="77"/>
                  </a:cubicBez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Freeform 741"/>
            <p:cNvSpPr>
              <a:spLocks/>
            </p:cNvSpPr>
            <p:nvPr/>
          </p:nvSpPr>
          <p:spPr bwMode="auto">
            <a:xfrm>
              <a:off x="1751013" y="5184775"/>
              <a:ext cx="247650" cy="57150"/>
            </a:xfrm>
            <a:custGeom>
              <a:avLst/>
              <a:gdLst/>
              <a:ahLst/>
              <a:cxnLst>
                <a:cxn ang="0">
                  <a:pos x="0" y="30"/>
                </a:cxn>
                <a:cxn ang="0">
                  <a:pos x="64" y="0"/>
                </a:cxn>
                <a:cxn ang="0">
                  <a:pos x="128" y="29"/>
                </a:cxn>
              </a:cxnLst>
              <a:rect l="0" t="0" r="r" b="b"/>
              <a:pathLst>
                <a:path w="128" h="30">
                  <a:moveTo>
                    <a:pt x="0" y="30"/>
                  </a:moveTo>
                  <a:cubicBezTo>
                    <a:pt x="15" y="11"/>
                    <a:pt x="38" y="0"/>
                    <a:pt x="64" y="0"/>
                  </a:cubicBezTo>
                  <a:cubicBezTo>
                    <a:pt x="90" y="0"/>
                    <a:pt x="113" y="11"/>
                    <a:pt x="128" y="29"/>
                  </a:cubicBez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Freeform 742"/>
            <p:cNvSpPr>
              <a:spLocks/>
            </p:cNvSpPr>
            <p:nvPr/>
          </p:nvSpPr>
          <p:spPr bwMode="auto">
            <a:xfrm>
              <a:off x="1965325" y="5240338"/>
              <a:ext cx="33338" cy="15875"/>
            </a:xfrm>
            <a:custGeom>
              <a:avLst/>
              <a:gdLst/>
              <a:ahLst/>
              <a:cxnLst>
                <a:cxn ang="0">
                  <a:pos x="0" y="8"/>
                </a:cxn>
                <a:cxn ang="0">
                  <a:pos x="17" y="0"/>
                </a:cxn>
              </a:cxnLst>
              <a:rect l="0" t="0" r="r" b="b"/>
              <a:pathLst>
                <a:path w="17" h="8">
                  <a:moveTo>
                    <a:pt x="0" y="8"/>
                  </a:moveTo>
                  <a:cubicBezTo>
                    <a:pt x="7" y="6"/>
                    <a:pt x="12" y="3"/>
                    <a:pt x="17" y="0"/>
                  </a:cubicBez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Freeform 743"/>
            <p:cNvSpPr>
              <a:spLocks/>
            </p:cNvSpPr>
            <p:nvPr/>
          </p:nvSpPr>
          <p:spPr bwMode="auto">
            <a:xfrm>
              <a:off x="1751013" y="5241925"/>
              <a:ext cx="179388" cy="26988"/>
            </a:xfrm>
            <a:custGeom>
              <a:avLst/>
              <a:gdLst/>
              <a:ahLst/>
              <a:cxnLst>
                <a:cxn ang="0">
                  <a:pos x="0" y="0"/>
                </a:cxn>
                <a:cxn ang="0">
                  <a:pos x="64" y="14"/>
                </a:cxn>
                <a:cxn ang="0">
                  <a:pos x="93" y="12"/>
                </a:cxn>
              </a:cxnLst>
              <a:rect l="0" t="0" r="r" b="b"/>
              <a:pathLst>
                <a:path w="93" h="14">
                  <a:moveTo>
                    <a:pt x="0" y="0"/>
                  </a:moveTo>
                  <a:cubicBezTo>
                    <a:pt x="15" y="8"/>
                    <a:pt x="38" y="14"/>
                    <a:pt x="64" y="14"/>
                  </a:cubicBezTo>
                  <a:cubicBezTo>
                    <a:pt x="74" y="14"/>
                    <a:pt x="84" y="13"/>
                    <a:pt x="93" y="12"/>
                  </a:cubicBez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Freeform 744"/>
            <p:cNvSpPr>
              <a:spLocks/>
            </p:cNvSpPr>
            <p:nvPr/>
          </p:nvSpPr>
          <p:spPr bwMode="auto">
            <a:xfrm>
              <a:off x="1751013" y="5422900"/>
              <a:ext cx="247650" cy="28575"/>
            </a:xfrm>
            <a:custGeom>
              <a:avLst/>
              <a:gdLst/>
              <a:ahLst/>
              <a:cxnLst>
                <a:cxn ang="0">
                  <a:pos x="128" y="14"/>
                </a:cxn>
                <a:cxn ang="0">
                  <a:pos x="64" y="0"/>
                </a:cxn>
                <a:cxn ang="0">
                  <a:pos x="0" y="15"/>
                </a:cxn>
              </a:cxnLst>
              <a:rect l="0" t="0" r="r" b="b"/>
              <a:pathLst>
                <a:path w="128" h="15">
                  <a:moveTo>
                    <a:pt x="128" y="14"/>
                  </a:moveTo>
                  <a:cubicBezTo>
                    <a:pt x="113" y="5"/>
                    <a:pt x="90" y="0"/>
                    <a:pt x="64" y="0"/>
                  </a:cubicBezTo>
                  <a:cubicBezTo>
                    <a:pt x="38" y="0"/>
                    <a:pt x="15" y="5"/>
                    <a:pt x="0" y="15"/>
                  </a:cubicBez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Freeform 745"/>
            <p:cNvSpPr>
              <a:spLocks/>
            </p:cNvSpPr>
            <p:nvPr/>
          </p:nvSpPr>
          <p:spPr bwMode="auto">
            <a:xfrm>
              <a:off x="1790700" y="5184775"/>
              <a:ext cx="152400" cy="101600"/>
            </a:xfrm>
            <a:custGeom>
              <a:avLst/>
              <a:gdLst/>
              <a:ahLst/>
              <a:cxnLst>
                <a:cxn ang="0">
                  <a:pos x="0" y="53"/>
                </a:cxn>
                <a:cxn ang="0">
                  <a:pos x="43" y="0"/>
                </a:cxn>
                <a:cxn ang="0">
                  <a:pos x="78" y="30"/>
                </a:cxn>
              </a:cxnLst>
              <a:rect l="0" t="0" r="r" b="b"/>
              <a:pathLst>
                <a:path w="78" h="53">
                  <a:moveTo>
                    <a:pt x="0" y="53"/>
                  </a:moveTo>
                  <a:cubicBezTo>
                    <a:pt x="7" y="22"/>
                    <a:pt x="24" y="0"/>
                    <a:pt x="43" y="0"/>
                  </a:cubicBezTo>
                  <a:cubicBezTo>
                    <a:pt x="57" y="0"/>
                    <a:pt x="70" y="11"/>
                    <a:pt x="78" y="30"/>
                  </a:cubicBez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5" name="Freeform 746"/>
            <p:cNvSpPr>
              <a:spLocks/>
            </p:cNvSpPr>
            <p:nvPr/>
          </p:nvSpPr>
          <p:spPr bwMode="auto">
            <a:xfrm>
              <a:off x="1787525" y="5276850"/>
              <a:ext cx="176213" cy="233363"/>
            </a:xfrm>
            <a:custGeom>
              <a:avLst/>
              <a:gdLst/>
              <a:ahLst/>
              <a:cxnLst>
                <a:cxn ang="0">
                  <a:pos x="86" y="0"/>
                </a:cxn>
                <a:cxn ang="0">
                  <a:pos x="91" y="36"/>
                </a:cxn>
                <a:cxn ang="0">
                  <a:pos x="45" y="120"/>
                </a:cxn>
                <a:cxn ang="0">
                  <a:pos x="0" y="36"/>
                </a:cxn>
                <a:cxn ang="0">
                  <a:pos x="0" y="26"/>
                </a:cxn>
              </a:cxnLst>
              <a:rect l="0" t="0" r="r" b="b"/>
              <a:pathLst>
                <a:path w="91" h="120">
                  <a:moveTo>
                    <a:pt x="86" y="0"/>
                  </a:moveTo>
                  <a:cubicBezTo>
                    <a:pt x="89" y="11"/>
                    <a:pt x="91" y="22"/>
                    <a:pt x="91" y="36"/>
                  </a:cubicBezTo>
                  <a:cubicBezTo>
                    <a:pt x="91" y="82"/>
                    <a:pt x="70" y="120"/>
                    <a:pt x="45" y="120"/>
                  </a:cubicBezTo>
                  <a:cubicBezTo>
                    <a:pt x="20" y="120"/>
                    <a:pt x="0" y="82"/>
                    <a:pt x="0" y="36"/>
                  </a:cubicBezTo>
                  <a:cubicBezTo>
                    <a:pt x="0" y="32"/>
                    <a:pt x="0" y="29"/>
                    <a:pt x="0" y="26"/>
                  </a:cubicBez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6" name="Line 747"/>
            <p:cNvSpPr>
              <a:spLocks noChangeShapeType="1"/>
            </p:cNvSpPr>
            <p:nvPr/>
          </p:nvSpPr>
          <p:spPr bwMode="auto">
            <a:xfrm>
              <a:off x="1936750" y="5346700"/>
              <a:ext cx="100013" cy="1588"/>
            </a:xfrm>
            <a:prstGeom prst="line">
              <a:avLst/>
            </a:prstGeom>
            <a:noFill/>
            <a:ln w="6350" cap="flat">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7" name="Line 748"/>
            <p:cNvSpPr>
              <a:spLocks noChangeShapeType="1"/>
            </p:cNvSpPr>
            <p:nvPr/>
          </p:nvSpPr>
          <p:spPr bwMode="auto">
            <a:xfrm>
              <a:off x="1936750" y="5346700"/>
              <a:ext cx="1588" cy="1588"/>
            </a:xfrm>
            <a:prstGeom prst="line">
              <a:avLst/>
            </a:pr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8" name="Line 749"/>
            <p:cNvSpPr>
              <a:spLocks noChangeShapeType="1"/>
            </p:cNvSpPr>
            <p:nvPr/>
          </p:nvSpPr>
          <p:spPr bwMode="auto">
            <a:xfrm>
              <a:off x="1901825" y="5346700"/>
              <a:ext cx="1588" cy="1588"/>
            </a:xfrm>
            <a:prstGeom prst="line">
              <a:avLst/>
            </a:pr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9" name="Line 750"/>
            <p:cNvSpPr>
              <a:spLocks noChangeShapeType="1"/>
            </p:cNvSpPr>
            <p:nvPr/>
          </p:nvSpPr>
          <p:spPr bwMode="auto">
            <a:xfrm>
              <a:off x="1711325" y="5346700"/>
              <a:ext cx="190500" cy="1588"/>
            </a:xfrm>
            <a:prstGeom prst="line">
              <a:avLst/>
            </a:pr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0" name="Line 751"/>
            <p:cNvSpPr>
              <a:spLocks noChangeShapeType="1"/>
            </p:cNvSpPr>
            <p:nvPr/>
          </p:nvSpPr>
          <p:spPr bwMode="auto">
            <a:xfrm flipV="1">
              <a:off x="1874838" y="5184775"/>
              <a:ext cx="1588" cy="325438"/>
            </a:xfrm>
            <a:prstGeom prst="line">
              <a:avLst/>
            </a:pr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1" name="Oval 752"/>
            <p:cNvSpPr>
              <a:spLocks noChangeArrowheads="1"/>
            </p:cNvSpPr>
            <p:nvPr/>
          </p:nvSpPr>
          <p:spPr bwMode="auto">
            <a:xfrm>
              <a:off x="1930400" y="5241925"/>
              <a:ext cx="34925" cy="34925"/>
            </a:xfrm>
            <a:prstGeom prst="ellipse">
              <a:avLst/>
            </a:pr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2" name="Oval 753"/>
            <p:cNvSpPr>
              <a:spLocks noChangeArrowheads="1"/>
            </p:cNvSpPr>
            <p:nvPr/>
          </p:nvSpPr>
          <p:spPr bwMode="auto">
            <a:xfrm>
              <a:off x="1770063" y="5289550"/>
              <a:ext cx="38100" cy="36513"/>
            </a:xfrm>
            <a:prstGeom prst="ellipse">
              <a:avLst/>
            </a:pr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3" name="Oval 754"/>
            <p:cNvSpPr>
              <a:spLocks noChangeArrowheads="1"/>
            </p:cNvSpPr>
            <p:nvPr/>
          </p:nvSpPr>
          <p:spPr bwMode="auto">
            <a:xfrm>
              <a:off x="1901825" y="5330825"/>
              <a:ext cx="34925" cy="33338"/>
            </a:xfrm>
            <a:prstGeom prst="ellipse">
              <a:avLst/>
            </a:pr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64" name="Groupe 679"/>
          <p:cNvGrpSpPr/>
          <p:nvPr/>
        </p:nvGrpSpPr>
        <p:grpSpPr>
          <a:xfrm>
            <a:off x="2690683" y="2493785"/>
            <a:ext cx="365517" cy="297620"/>
            <a:chOff x="5465763" y="3894138"/>
            <a:chExt cx="512763" cy="417513"/>
          </a:xfrm>
        </p:grpSpPr>
        <p:sp>
          <p:nvSpPr>
            <p:cNvPr id="65" name="Freeform 177"/>
            <p:cNvSpPr>
              <a:spLocks/>
            </p:cNvSpPr>
            <p:nvPr/>
          </p:nvSpPr>
          <p:spPr bwMode="auto">
            <a:xfrm>
              <a:off x="5508626" y="3916363"/>
              <a:ext cx="85725" cy="85725"/>
            </a:xfrm>
            <a:custGeom>
              <a:avLst/>
              <a:gdLst/>
              <a:ahLst/>
              <a:cxnLst>
                <a:cxn ang="0">
                  <a:pos x="3" y="18"/>
                </a:cxn>
                <a:cxn ang="0">
                  <a:pos x="18" y="42"/>
                </a:cxn>
                <a:cxn ang="0">
                  <a:pos x="42" y="27"/>
                </a:cxn>
                <a:cxn ang="0">
                  <a:pos x="27" y="3"/>
                </a:cxn>
                <a:cxn ang="0">
                  <a:pos x="3" y="18"/>
                </a:cxn>
              </a:cxnLst>
              <a:rect l="0" t="0" r="r" b="b"/>
              <a:pathLst>
                <a:path w="44" h="44">
                  <a:moveTo>
                    <a:pt x="3" y="18"/>
                  </a:moveTo>
                  <a:cubicBezTo>
                    <a:pt x="0" y="28"/>
                    <a:pt x="7" y="39"/>
                    <a:pt x="18" y="42"/>
                  </a:cubicBezTo>
                  <a:cubicBezTo>
                    <a:pt x="29" y="44"/>
                    <a:pt x="39" y="38"/>
                    <a:pt x="42" y="27"/>
                  </a:cubicBezTo>
                  <a:cubicBezTo>
                    <a:pt x="44" y="16"/>
                    <a:pt x="38" y="5"/>
                    <a:pt x="27" y="3"/>
                  </a:cubicBezTo>
                  <a:cubicBezTo>
                    <a:pt x="16" y="0"/>
                    <a:pt x="6" y="7"/>
                    <a:pt x="3" y="18"/>
                  </a:cubicBezTo>
                  <a:close/>
                </a:path>
              </a:pathLst>
            </a:custGeom>
            <a:noFill/>
            <a:ln w="952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933">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6" name="Freeform 178"/>
            <p:cNvSpPr>
              <a:spLocks noEditPoints="1"/>
            </p:cNvSpPr>
            <p:nvPr/>
          </p:nvSpPr>
          <p:spPr bwMode="auto">
            <a:xfrm>
              <a:off x="5465763" y="3894138"/>
              <a:ext cx="512763" cy="417513"/>
            </a:xfrm>
            <a:custGeom>
              <a:avLst/>
              <a:gdLst/>
              <a:ahLst/>
              <a:cxnLst>
                <a:cxn ang="0">
                  <a:pos x="263" y="0"/>
                </a:cxn>
                <a:cxn ang="0">
                  <a:pos x="89" y="0"/>
                </a:cxn>
                <a:cxn ang="0">
                  <a:pos x="89" y="64"/>
                </a:cxn>
                <a:cxn ang="0">
                  <a:pos x="83" y="64"/>
                </a:cxn>
                <a:cxn ang="0">
                  <a:pos x="71" y="62"/>
                </a:cxn>
                <a:cxn ang="0">
                  <a:pos x="67" y="61"/>
                </a:cxn>
                <a:cxn ang="0">
                  <a:pos x="66" y="61"/>
                </a:cxn>
                <a:cxn ang="0">
                  <a:pos x="66" y="61"/>
                </a:cxn>
                <a:cxn ang="0">
                  <a:pos x="65" y="60"/>
                </a:cxn>
                <a:cxn ang="0">
                  <a:pos x="63" y="60"/>
                </a:cxn>
                <a:cxn ang="0">
                  <a:pos x="29" y="60"/>
                </a:cxn>
                <a:cxn ang="0">
                  <a:pos x="28" y="60"/>
                </a:cxn>
                <a:cxn ang="0">
                  <a:pos x="27" y="60"/>
                </a:cxn>
                <a:cxn ang="0">
                  <a:pos x="20" y="62"/>
                </a:cxn>
                <a:cxn ang="0">
                  <a:pos x="6" y="74"/>
                </a:cxn>
                <a:cxn ang="0">
                  <a:pos x="0" y="103"/>
                </a:cxn>
                <a:cxn ang="0">
                  <a:pos x="5" y="143"/>
                </a:cxn>
                <a:cxn ang="0">
                  <a:pos x="12" y="149"/>
                </a:cxn>
                <a:cxn ang="0">
                  <a:pos x="13" y="148"/>
                </a:cxn>
                <a:cxn ang="0">
                  <a:pos x="19" y="140"/>
                </a:cxn>
                <a:cxn ang="0">
                  <a:pos x="14" y="103"/>
                </a:cxn>
                <a:cxn ang="0">
                  <a:pos x="16" y="86"/>
                </a:cxn>
                <a:cxn ang="0">
                  <a:pos x="22" y="77"/>
                </a:cxn>
                <a:cxn ang="0">
                  <a:pos x="22" y="111"/>
                </a:cxn>
                <a:cxn ang="0">
                  <a:pos x="22" y="128"/>
                </a:cxn>
                <a:cxn ang="0">
                  <a:pos x="22" y="204"/>
                </a:cxn>
                <a:cxn ang="0">
                  <a:pos x="33" y="216"/>
                </a:cxn>
                <a:cxn ang="0">
                  <a:pos x="44" y="204"/>
                </a:cxn>
                <a:cxn ang="0">
                  <a:pos x="44" y="135"/>
                </a:cxn>
                <a:cxn ang="0">
                  <a:pos x="48" y="135"/>
                </a:cxn>
                <a:cxn ang="0">
                  <a:pos x="48" y="204"/>
                </a:cxn>
                <a:cxn ang="0">
                  <a:pos x="59" y="216"/>
                </a:cxn>
                <a:cxn ang="0">
                  <a:pos x="70" y="204"/>
                </a:cxn>
                <a:cxn ang="0">
                  <a:pos x="90" y="106"/>
                </a:cxn>
                <a:cxn ang="0">
                  <a:pos x="264" y="106"/>
                </a:cxn>
                <a:cxn ang="0">
                  <a:pos x="264" y="102"/>
                </a:cxn>
                <a:cxn ang="0">
                  <a:pos x="264" y="14"/>
                </a:cxn>
                <a:cxn ang="0">
                  <a:pos x="70" y="192"/>
                </a:cxn>
                <a:cxn ang="0">
                  <a:pos x="70" y="128"/>
                </a:cxn>
                <a:cxn ang="0">
                  <a:pos x="70" y="111"/>
                </a:cxn>
                <a:cxn ang="0">
                  <a:pos x="70" y="77"/>
                </a:cxn>
                <a:cxn ang="0">
                  <a:pos x="83" y="79"/>
                </a:cxn>
                <a:cxn ang="0">
                  <a:pos x="83" y="79"/>
                </a:cxn>
                <a:cxn ang="0">
                  <a:pos x="89" y="78"/>
                </a:cxn>
                <a:cxn ang="0">
                  <a:pos x="89" y="105"/>
                </a:cxn>
                <a:cxn ang="0">
                  <a:pos x="98" y="97"/>
                </a:cxn>
                <a:cxn ang="0">
                  <a:pos x="98" y="76"/>
                </a:cxn>
                <a:cxn ang="0">
                  <a:pos x="121" y="62"/>
                </a:cxn>
                <a:cxn ang="0">
                  <a:pos x="120" y="52"/>
                </a:cxn>
                <a:cxn ang="0">
                  <a:pos x="110" y="52"/>
                </a:cxn>
                <a:cxn ang="0">
                  <a:pos x="98" y="61"/>
                </a:cxn>
                <a:cxn ang="0">
                  <a:pos x="98" y="9"/>
                </a:cxn>
                <a:cxn ang="0">
                  <a:pos x="255" y="9"/>
                </a:cxn>
                <a:cxn ang="0">
                  <a:pos x="255" y="97"/>
                </a:cxn>
                <a:cxn ang="0">
                  <a:pos x="98" y="97"/>
                </a:cxn>
              </a:cxnLst>
              <a:rect l="0" t="0" r="r" b="b"/>
              <a:pathLst>
                <a:path w="264" h="216">
                  <a:moveTo>
                    <a:pt x="263" y="0"/>
                  </a:moveTo>
                  <a:cubicBezTo>
                    <a:pt x="89" y="0"/>
                    <a:pt x="89" y="0"/>
                    <a:pt x="89" y="0"/>
                  </a:cubicBezTo>
                  <a:cubicBezTo>
                    <a:pt x="89" y="64"/>
                    <a:pt x="89" y="64"/>
                    <a:pt x="89" y="64"/>
                  </a:cubicBezTo>
                  <a:cubicBezTo>
                    <a:pt x="87" y="64"/>
                    <a:pt x="85" y="64"/>
                    <a:pt x="83" y="64"/>
                  </a:cubicBezTo>
                  <a:cubicBezTo>
                    <a:pt x="78" y="64"/>
                    <a:pt x="74" y="63"/>
                    <a:pt x="71" y="62"/>
                  </a:cubicBezTo>
                  <a:cubicBezTo>
                    <a:pt x="69" y="62"/>
                    <a:pt x="68" y="62"/>
                    <a:pt x="67" y="61"/>
                  </a:cubicBezTo>
                  <a:cubicBezTo>
                    <a:pt x="67" y="61"/>
                    <a:pt x="67" y="61"/>
                    <a:pt x="66" y="61"/>
                  </a:cubicBezTo>
                  <a:cubicBezTo>
                    <a:pt x="66" y="61"/>
                    <a:pt x="66" y="61"/>
                    <a:pt x="66" y="61"/>
                  </a:cubicBezTo>
                  <a:cubicBezTo>
                    <a:pt x="66" y="61"/>
                    <a:pt x="66" y="61"/>
                    <a:pt x="65" y="60"/>
                  </a:cubicBezTo>
                  <a:cubicBezTo>
                    <a:pt x="64" y="60"/>
                    <a:pt x="64" y="60"/>
                    <a:pt x="63" y="60"/>
                  </a:cubicBezTo>
                  <a:cubicBezTo>
                    <a:pt x="29" y="60"/>
                    <a:pt x="29" y="60"/>
                    <a:pt x="29" y="60"/>
                  </a:cubicBezTo>
                  <a:cubicBezTo>
                    <a:pt x="28" y="60"/>
                    <a:pt x="28" y="60"/>
                    <a:pt x="28" y="60"/>
                  </a:cubicBezTo>
                  <a:cubicBezTo>
                    <a:pt x="27" y="60"/>
                    <a:pt x="27" y="60"/>
                    <a:pt x="27" y="60"/>
                  </a:cubicBezTo>
                  <a:cubicBezTo>
                    <a:pt x="26" y="60"/>
                    <a:pt x="23" y="60"/>
                    <a:pt x="20" y="62"/>
                  </a:cubicBezTo>
                  <a:cubicBezTo>
                    <a:pt x="16" y="63"/>
                    <a:pt x="10" y="67"/>
                    <a:pt x="6" y="74"/>
                  </a:cubicBezTo>
                  <a:cubicBezTo>
                    <a:pt x="2" y="81"/>
                    <a:pt x="0" y="90"/>
                    <a:pt x="0" y="103"/>
                  </a:cubicBezTo>
                  <a:cubicBezTo>
                    <a:pt x="0" y="114"/>
                    <a:pt x="1" y="127"/>
                    <a:pt x="5" y="143"/>
                  </a:cubicBezTo>
                  <a:cubicBezTo>
                    <a:pt x="5" y="146"/>
                    <a:pt x="8" y="149"/>
                    <a:pt x="12" y="149"/>
                  </a:cubicBezTo>
                  <a:cubicBezTo>
                    <a:pt x="12" y="149"/>
                    <a:pt x="13" y="149"/>
                    <a:pt x="13" y="148"/>
                  </a:cubicBezTo>
                  <a:cubicBezTo>
                    <a:pt x="17" y="148"/>
                    <a:pt x="19" y="144"/>
                    <a:pt x="19" y="140"/>
                  </a:cubicBezTo>
                  <a:cubicBezTo>
                    <a:pt x="15" y="125"/>
                    <a:pt x="14" y="113"/>
                    <a:pt x="14" y="103"/>
                  </a:cubicBezTo>
                  <a:cubicBezTo>
                    <a:pt x="14" y="96"/>
                    <a:pt x="15" y="90"/>
                    <a:pt x="16" y="86"/>
                  </a:cubicBezTo>
                  <a:cubicBezTo>
                    <a:pt x="18" y="81"/>
                    <a:pt x="20" y="78"/>
                    <a:pt x="22" y="77"/>
                  </a:cubicBezTo>
                  <a:cubicBezTo>
                    <a:pt x="22" y="111"/>
                    <a:pt x="22" y="111"/>
                    <a:pt x="22" y="111"/>
                  </a:cubicBezTo>
                  <a:cubicBezTo>
                    <a:pt x="22" y="128"/>
                    <a:pt x="22" y="128"/>
                    <a:pt x="22" y="128"/>
                  </a:cubicBezTo>
                  <a:cubicBezTo>
                    <a:pt x="22" y="204"/>
                    <a:pt x="22" y="204"/>
                    <a:pt x="22" y="204"/>
                  </a:cubicBezTo>
                  <a:cubicBezTo>
                    <a:pt x="22" y="211"/>
                    <a:pt x="27" y="216"/>
                    <a:pt x="33" y="216"/>
                  </a:cubicBezTo>
                  <a:cubicBezTo>
                    <a:pt x="39" y="216"/>
                    <a:pt x="44" y="211"/>
                    <a:pt x="44" y="204"/>
                  </a:cubicBezTo>
                  <a:cubicBezTo>
                    <a:pt x="44" y="135"/>
                    <a:pt x="44" y="135"/>
                    <a:pt x="44" y="135"/>
                  </a:cubicBezTo>
                  <a:cubicBezTo>
                    <a:pt x="48" y="135"/>
                    <a:pt x="48" y="135"/>
                    <a:pt x="48" y="135"/>
                  </a:cubicBezTo>
                  <a:cubicBezTo>
                    <a:pt x="48" y="204"/>
                    <a:pt x="48" y="204"/>
                    <a:pt x="48" y="204"/>
                  </a:cubicBezTo>
                  <a:cubicBezTo>
                    <a:pt x="48" y="211"/>
                    <a:pt x="53" y="216"/>
                    <a:pt x="59" y="216"/>
                  </a:cubicBezTo>
                  <a:cubicBezTo>
                    <a:pt x="65" y="216"/>
                    <a:pt x="70" y="211"/>
                    <a:pt x="70" y="204"/>
                  </a:cubicBezTo>
                  <a:moveTo>
                    <a:pt x="90" y="106"/>
                  </a:moveTo>
                  <a:cubicBezTo>
                    <a:pt x="264" y="106"/>
                    <a:pt x="264" y="106"/>
                    <a:pt x="264" y="106"/>
                  </a:cubicBezTo>
                  <a:cubicBezTo>
                    <a:pt x="264" y="102"/>
                    <a:pt x="264" y="102"/>
                    <a:pt x="264" y="102"/>
                  </a:cubicBezTo>
                  <a:cubicBezTo>
                    <a:pt x="264" y="14"/>
                    <a:pt x="264" y="14"/>
                    <a:pt x="264" y="14"/>
                  </a:cubicBezTo>
                  <a:moveTo>
                    <a:pt x="70" y="192"/>
                  </a:moveTo>
                  <a:cubicBezTo>
                    <a:pt x="70" y="128"/>
                    <a:pt x="70" y="128"/>
                    <a:pt x="70" y="128"/>
                  </a:cubicBezTo>
                  <a:cubicBezTo>
                    <a:pt x="70" y="111"/>
                    <a:pt x="70" y="111"/>
                    <a:pt x="70" y="111"/>
                  </a:cubicBezTo>
                  <a:cubicBezTo>
                    <a:pt x="70" y="77"/>
                    <a:pt x="70" y="77"/>
                    <a:pt x="70" y="77"/>
                  </a:cubicBezTo>
                  <a:cubicBezTo>
                    <a:pt x="74" y="78"/>
                    <a:pt x="78" y="79"/>
                    <a:pt x="83" y="79"/>
                  </a:cubicBezTo>
                  <a:cubicBezTo>
                    <a:pt x="83" y="79"/>
                    <a:pt x="83" y="79"/>
                    <a:pt x="83" y="79"/>
                  </a:cubicBezTo>
                  <a:cubicBezTo>
                    <a:pt x="85" y="79"/>
                    <a:pt x="87" y="79"/>
                    <a:pt x="89" y="78"/>
                  </a:cubicBezTo>
                  <a:cubicBezTo>
                    <a:pt x="89" y="105"/>
                    <a:pt x="89" y="105"/>
                    <a:pt x="89" y="105"/>
                  </a:cubicBezTo>
                  <a:moveTo>
                    <a:pt x="98" y="97"/>
                  </a:moveTo>
                  <a:cubicBezTo>
                    <a:pt x="98" y="76"/>
                    <a:pt x="98" y="76"/>
                    <a:pt x="98" y="76"/>
                  </a:cubicBezTo>
                  <a:cubicBezTo>
                    <a:pt x="106" y="74"/>
                    <a:pt x="114" y="69"/>
                    <a:pt x="121" y="62"/>
                  </a:cubicBezTo>
                  <a:cubicBezTo>
                    <a:pt x="123" y="59"/>
                    <a:pt x="123" y="54"/>
                    <a:pt x="120" y="52"/>
                  </a:cubicBezTo>
                  <a:cubicBezTo>
                    <a:pt x="118" y="49"/>
                    <a:pt x="113" y="49"/>
                    <a:pt x="110" y="52"/>
                  </a:cubicBezTo>
                  <a:cubicBezTo>
                    <a:pt x="106" y="56"/>
                    <a:pt x="102" y="59"/>
                    <a:pt x="98" y="61"/>
                  </a:cubicBezTo>
                  <a:cubicBezTo>
                    <a:pt x="98" y="9"/>
                    <a:pt x="98" y="9"/>
                    <a:pt x="98" y="9"/>
                  </a:cubicBezTo>
                  <a:cubicBezTo>
                    <a:pt x="255" y="9"/>
                    <a:pt x="255" y="9"/>
                    <a:pt x="255" y="9"/>
                  </a:cubicBezTo>
                  <a:cubicBezTo>
                    <a:pt x="255" y="97"/>
                    <a:pt x="255" y="97"/>
                    <a:pt x="255" y="97"/>
                  </a:cubicBezTo>
                  <a:lnTo>
                    <a:pt x="98" y="97"/>
                  </a:lnTo>
                  <a:close/>
                </a:path>
              </a:pathLst>
            </a:custGeom>
            <a:noFill/>
            <a:ln w="952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933">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7" name="Freeform 179"/>
            <p:cNvSpPr>
              <a:spLocks/>
            </p:cNvSpPr>
            <p:nvPr/>
          </p:nvSpPr>
          <p:spPr bwMode="auto">
            <a:xfrm>
              <a:off x="5703888" y="3965576"/>
              <a:ext cx="127000" cy="92075"/>
            </a:xfrm>
            <a:custGeom>
              <a:avLst/>
              <a:gdLst/>
              <a:ahLst/>
              <a:cxnLst>
                <a:cxn ang="0">
                  <a:pos x="0" y="58"/>
                </a:cxn>
                <a:cxn ang="0">
                  <a:pos x="14" y="43"/>
                </a:cxn>
                <a:cxn ang="0">
                  <a:pos x="27" y="56"/>
                </a:cxn>
                <a:cxn ang="0">
                  <a:pos x="42" y="23"/>
                </a:cxn>
                <a:cxn ang="0">
                  <a:pos x="55" y="54"/>
                </a:cxn>
                <a:cxn ang="0">
                  <a:pos x="65" y="0"/>
                </a:cxn>
                <a:cxn ang="0">
                  <a:pos x="80" y="10"/>
                </a:cxn>
              </a:cxnLst>
              <a:rect l="0" t="0" r="r" b="b"/>
              <a:pathLst>
                <a:path w="80" h="58">
                  <a:moveTo>
                    <a:pt x="0" y="58"/>
                  </a:moveTo>
                  <a:lnTo>
                    <a:pt x="14" y="43"/>
                  </a:lnTo>
                  <a:lnTo>
                    <a:pt x="27" y="56"/>
                  </a:lnTo>
                  <a:lnTo>
                    <a:pt x="42" y="23"/>
                  </a:lnTo>
                  <a:lnTo>
                    <a:pt x="55" y="54"/>
                  </a:lnTo>
                  <a:lnTo>
                    <a:pt x="65" y="0"/>
                  </a:lnTo>
                  <a:lnTo>
                    <a:pt x="80" y="10"/>
                  </a:lnTo>
                </a:path>
              </a:pathLst>
            </a:custGeom>
            <a:noFill/>
            <a:ln w="9525"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933">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8" name="Oval 180"/>
            <p:cNvSpPr>
              <a:spLocks noChangeArrowheads="1"/>
            </p:cNvSpPr>
            <p:nvPr/>
          </p:nvSpPr>
          <p:spPr bwMode="auto">
            <a:xfrm>
              <a:off x="5859463" y="3933826"/>
              <a:ext cx="60325" cy="60325"/>
            </a:xfrm>
            <a:prstGeom prst="ellipse">
              <a:avLst/>
            </a:prstGeom>
            <a:noFill/>
            <a:ln w="9525"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933">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69" name="Oval 181"/>
            <p:cNvSpPr>
              <a:spLocks noChangeArrowheads="1"/>
            </p:cNvSpPr>
            <p:nvPr/>
          </p:nvSpPr>
          <p:spPr bwMode="auto">
            <a:xfrm>
              <a:off x="5846763" y="4011613"/>
              <a:ext cx="34925" cy="34925"/>
            </a:xfrm>
            <a:prstGeom prst="ellipse">
              <a:avLst/>
            </a:prstGeom>
            <a:noFill/>
            <a:ln w="9525"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933">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70" name="Oval 182"/>
            <p:cNvSpPr>
              <a:spLocks noChangeArrowheads="1"/>
            </p:cNvSpPr>
            <p:nvPr/>
          </p:nvSpPr>
          <p:spPr bwMode="auto">
            <a:xfrm>
              <a:off x="5899151" y="4002088"/>
              <a:ext cx="34925" cy="34925"/>
            </a:xfrm>
            <a:prstGeom prst="ellipse">
              <a:avLst/>
            </a:prstGeom>
            <a:noFill/>
            <a:ln w="9525" cap="flat">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933">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cxnSp>
        <p:nvCxnSpPr>
          <p:cNvPr id="71" name="Straight Connector 70"/>
          <p:cNvCxnSpPr/>
          <p:nvPr/>
        </p:nvCxnSpPr>
        <p:spPr>
          <a:xfrm>
            <a:off x="289635" y="3783115"/>
            <a:ext cx="25839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00146" y="4560879"/>
            <a:ext cx="25839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078219" y="3061342"/>
            <a:ext cx="25839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9092232" y="3811081"/>
            <a:ext cx="25839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102743" y="4588845"/>
            <a:ext cx="25839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265961" y="3207142"/>
            <a:ext cx="2269573" cy="484748"/>
          </a:xfrm>
          <a:prstGeom prst="rect">
            <a:avLst/>
          </a:prstGeom>
        </p:spPr>
        <p:txBody>
          <a:bodyPr wrap="square">
            <a:spAutoFit/>
          </a:bodyPr>
          <a:lstStyle/>
          <a:p>
            <a:pPr algn="r"/>
            <a:r>
              <a:rPr lang="en-US" sz="15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Network internally and externally </a:t>
            </a:r>
          </a:p>
        </p:txBody>
      </p:sp>
      <p:sp>
        <p:nvSpPr>
          <p:cNvPr id="77" name="Rectangle 76"/>
          <p:cNvSpPr/>
          <p:nvPr/>
        </p:nvSpPr>
        <p:spPr>
          <a:xfrm>
            <a:off x="301635" y="3948999"/>
            <a:ext cx="2269573" cy="484748"/>
          </a:xfrm>
          <a:prstGeom prst="rect">
            <a:avLst/>
          </a:prstGeom>
        </p:spPr>
        <p:txBody>
          <a:bodyPr wrap="square">
            <a:spAutoFit/>
          </a:bodyPr>
          <a:lstStyle/>
          <a:p>
            <a:pPr algn="r"/>
            <a:r>
              <a:rPr lang="en-US" sz="15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Accelerate career growth</a:t>
            </a:r>
          </a:p>
        </p:txBody>
      </p:sp>
      <p:grpSp>
        <p:nvGrpSpPr>
          <p:cNvPr id="78" name="Groupe 393"/>
          <p:cNvGrpSpPr/>
          <p:nvPr/>
        </p:nvGrpSpPr>
        <p:grpSpPr>
          <a:xfrm>
            <a:off x="2657813" y="4045163"/>
            <a:ext cx="383356" cy="283753"/>
            <a:chOff x="6283325" y="4281488"/>
            <a:chExt cx="525463" cy="388937"/>
          </a:xfrm>
        </p:grpSpPr>
        <p:sp>
          <p:nvSpPr>
            <p:cNvPr id="79" name="Freeform 608"/>
            <p:cNvSpPr>
              <a:spLocks/>
            </p:cNvSpPr>
            <p:nvPr/>
          </p:nvSpPr>
          <p:spPr bwMode="auto">
            <a:xfrm>
              <a:off x="6283325" y="4364038"/>
              <a:ext cx="525463" cy="306387"/>
            </a:xfrm>
            <a:custGeom>
              <a:avLst/>
              <a:gdLst/>
              <a:ahLst/>
              <a:cxnLst>
                <a:cxn ang="0">
                  <a:pos x="331" y="193"/>
                </a:cxn>
                <a:cxn ang="0">
                  <a:pos x="295" y="193"/>
                </a:cxn>
                <a:cxn ang="0">
                  <a:pos x="295" y="0"/>
                </a:cxn>
                <a:cxn ang="0">
                  <a:pos x="268" y="0"/>
                </a:cxn>
                <a:cxn ang="0">
                  <a:pos x="268" y="193"/>
                </a:cxn>
                <a:cxn ang="0">
                  <a:pos x="261" y="193"/>
                </a:cxn>
                <a:cxn ang="0">
                  <a:pos x="261" y="46"/>
                </a:cxn>
                <a:cxn ang="0">
                  <a:pos x="235" y="46"/>
                </a:cxn>
                <a:cxn ang="0">
                  <a:pos x="235" y="193"/>
                </a:cxn>
                <a:cxn ang="0">
                  <a:pos x="226" y="193"/>
                </a:cxn>
                <a:cxn ang="0">
                  <a:pos x="226" y="99"/>
                </a:cxn>
                <a:cxn ang="0">
                  <a:pos x="200" y="99"/>
                </a:cxn>
                <a:cxn ang="0">
                  <a:pos x="200" y="193"/>
                </a:cxn>
                <a:cxn ang="0">
                  <a:pos x="193" y="193"/>
                </a:cxn>
                <a:cxn ang="0">
                  <a:pos x="193" y="131"/>
                </a:cxn>
                <a:cxn ang="0">
                  <a:pos x="166" y="131"/>
                </a:cxn>
                <a:cxn ang="0">
                  <a:pos x="166" y="193"/>
                </a:cxn>
                <a:cxn ang="0">
                  <a:pos x="159" y="193"/>
                </a:cxn>
                <a:cxn ang="0">
                  <a:pos x="159" y="149"/>
                </a:cxn>
                <a:cxn ang="0">
                  <a:pos x="133" y="149"/>
                </a:cxn>
                <a:cxn ang="0">
                  <a:pos x="133" y="193"/>
                </a:cxn>
                <a:cxn ang="0">
                  <a:pos x="125" y="193"/>
                </a:cxn>
                <a:cxn ang="0">
                  <a:pos x="125" y="162"/>
                </a:cxn>
                <a:cxn ang="0">
                  <a:pos x="100" y="162"/>
                </a:cxn>
                <a:cxn ang="0">
                  <a:pos x="100" y="193"/>
                </a:cxn>
                <a:cxn ang="0">
                  <a:pos x="92" y="193"/>
                </a:cxn>
                <a:cxn ang="0">
                  <a:pos x="92" y="169"/>
                </a:cxn>
                <a:cxn ang="0">
                  <a:pos x="66" y="169"/>
                </a:cxn>
                <a:cxn ang="0">
                  <a:pos x="66" y="193"/>
                </a:cxn>
                <a:cxn ang="0">
                  <a:pos x="57" y="193"/>
                </a:cxn>
                <a:cxn ang="0">
                  <a:pos x="57" y="180"/>
                </a:cxn>
                <a:cxn ang="0">
                  <a:pos x="33" y="180"/>
                </a:cxn>
                <a:cxn ang="0">
                  <a:pos x="33" y="193"/>
                </a:cxn>
                <a:cxn ang="0">
                  <a:pos x="0" y="193"/>
                </a:cxn>
              </a:cxnLst>
              <a:rect l="0" t="0" r="r" b="b"/>
              <a:pathLst>
                <a:path w="331" h="193">
                  <a:moveTo>
                    <a:pt x="331" y="193"/>
                  </a:moveTo>
                  <a:lnTo>
                    <a:pt x="295" y="193"/>
                  </a:lnTo>
                  <a:lnTo>
                    <a:pt x="295" y="0"/>
                  </a:lnTo>
                  <a:lnTo>
                    <a:pt x="268" y="0"/>
                  </a:lnTo>
                  <a:lnTo>
                    <a:pt x="268" y="193"/>
                  </a:lnTo>
                  <a:lnTo>
                    <a:pt x="261" y="193"/>
                  </a:lnTo>
                  <a:lnTo>
                    <a:pt x="261" y="46"/>
                  </a:lnTo>
                  <a:lnTo>
                    <a:pt x="235" y="46"/>
                  </a:lnTo>
                  <a:lnTo>
                    <a:pt x="235" y="193"/>
                  </a:lnTo>
                  <a:lnTo>
                    <a:pt x="226" y="193"/>
                  </a:lnTo>
                  <a:lnTo>
                    <a:pt x="226" y="99"/>
                  </a:lnTo>
                  <a:lnTo>
                    <a:pt x="200" y="99"/>
                  </a:lnTo>
                  <a:lnTo>
                    <a:pt x="200" y="193"/>
                  </a:lnTo>
                  <a:lnTo>
                    <a:pt x="193" y="193"/>
                  </a:lnTo>
                  <a:lnTo>
                    <a:pt x="193" y="131"/>
                  </a:lnTo>
                  <a:lnTo>
                    <a:pt x="166" y="131"/>
                  </a:lnTo>
                  <a:lnTo>
                    <a:pt x="166" y="193"/>
                  </a:lnTo>
                  <a:lnTo>
                    <a:pt x="159" y="193"/>
                  </a:lnTo>
                  <a:lnTo>
                    <a:pt x="159" y="149"/>
                  </a:lnTo>
                  <a:lnTo>
                    <a:pt x="133" y="149"/>
                  </a:lnTo>
                  <a:lnTo>
                    <a:pt x="133" y="193"/>
                  </a:lnTo>
                  <a:lnTo>
                    <a:pt x="125" y="193"/>
                  </a:lnTo>
                  <a:lnTo>
                    <a:pt x="125" y="162"/>
                  </a:lnTo>
                  <a:lnTo>
                    <a:pt x="100" y="162"/>
                  </a:lnTo>
                  <a:lnTo>
                    <a:pt x="100" y="193"/>
                  </a:lnTo>
                  <a:lnTo>
                    <a:pt x="92" y="193"/>
                  </a:lnTo>
                  <a:lnTo>
                    <a:pt x="92" y="169"/>
                  </a:lnTo>
                  <a:lnTo>
                    <a:pt x="66" y="169"/>
                  </a:lnTo>
                  <a:lnTo>
                    <a:pt x="66" y="193"/>
                  </a:lnTo>
                  <a:lnTo>
                    <a:pt x="57" y="193"/>
                  </a:lnTo>
                  <a:lnTo>
                    <a:pt x="57" y="180"/>
                  </a:lnTo>
                  <a:lnTo>
                    <a:pt x="33" y="180"/>
                  </a:lnTo>
                  <a:lnTo>
                    <a:pt x="33" y="193"/>
                  </a:lnTo>
                  <a:lnTo>
                    <a:pt x="0" y="193"/>
                  </a:ln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0" name="Freeform 609"/>
            <p:cNvSpPr>
              <a:spLocks/>
            </p:cNvSpPr>
            <p:nvPr/>
          </p:nvSpPr>
          <p:spPr bwMode="auto">
            <a:xfrm>
              <a:off x="6353175" y="4281488"/>
              <a:ext cx="334963" cy="311150"/>
            </a:xfrm>
            <a:custGeom>
              <a:avLst/>
              <a:gdLst/>
              <a:ahLst/>
              <a:cxnLst>
                <a:cxn ang="0">
                  <a:pos x="121" y="23"/>
                </a:cxn>
                <a:cxn ang="0">
                  <a:pos x="146" y="0"/>
                </a:cxn>
                <a:cxn ang="0">
                  <a:pos x="147" y="37"/>
                </a:cxn>
                <a:cxn ang="0">
                  <a:pos x="139" y="34"/>
                </a:cxn>
                <a:cxn ang="0">
                  <a:pos x="0" y="136"/>
                </a:cxn>
                <a:cxn ang="0">
                  <a:pos x="128" y="31"/>
                </a:cxn>
              </a:cxnLst>
              <a:rect l="0" t="0" r="r" b="b"/>
              <a:pathLst>
                <a:path w="147" h="136">
                  <a:moveTo>
                    <a:pt x="121" y="23"/>
                  </a:moveTo>
                  <a:cubicBezTo>
                    <a:pt x="146" y="0"/>
                    <a:pt x="146" y="0"/>
                    <a:pt x="146" y="0"/>
                  </a:cubicBezTo>
                  <a:cubicBezTo>
                    <a:pt x="147" y="37"/>
                    <a:pt x="147" y="37"/>
                    <a:pt x="147" y="37"/>
                  </a:cubicBezTo>
                  <a:cubicBezTo>
                    <a:pt x="139" y="34"/>
                    <a:pt x="139" y="34"/>
                    <a:pt x="139" y="34"/>
                  </a:cubicBezTo>
                  <a:cubicBezTo>
                    <a:pt x="119" y="83"/>
                    <a:pt x="70" y="122"/>
                    <a:pt x="0" y="136"/>
                  </a:cubicBezTo>
                  <a:cubicBezTo>
                    <a:pt x="45" y="119"/>
                    <a:pt x="106" y="89"/>
                    <a:pt x="128" y="31"/>
                  </a:cubicBezTo>
                </a:path>
              </a:pathLst>
            </a:custGeom>
            <a:noFill/>
            <a:ln w="635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81" name="Rectangle 80"/>
          <p:cNvSpPr/>
          <p:nvPr/>
        </p:nvSpPr>
        <p:spPr>
          <a:xfrm>
            <a:off x="0" y="4659303"/>
            <a:ext cx="2569006" cy="680956"/>
          </a:xfrm>
          <a:prstGeom prst="rect">
            <a:avLst/>
          </a:prstGeom>
        </p:spPr>
        <p:txBody>
          <a:bodyPr wrap="square">
            <a:spAutoFit/>
          </a:bodyPr>
          <a:lstStyle/>
          <a:p>
            <a:pPr algn="r"/>
            <a:r>
              <a:rPr lang="en-US" sz="15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Influence </a:t>
            </a:r>
            <a:r>
              <a:rPr lang="en-US" sz="1500" b="0" dirty="0" err="1">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Capgemini</a:t>
            </a:r>
            <a:r>
              <a:rPr lang="en-US" sz="15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 commerce, culture, career and community</a:t>
            </a:r>
          </a:p>
        </p:txBody>
      </p:sp>
      <p:sp>
        <p:nvSpPr>
          <p:cNvPr id="82" name="Rectangle 81"/>
          <p:cNvSpPr/>
          <p:nvPr/>
        </p:nvSpPr>
        <p:spPr>
          <a:xfrm>
            <a:off x="9092136" y="2418281"/>
            <a:ext cx="2269573" cy="484748"/>
          </a:xfrm>
          <a:prstGeom prst="rect">
            <a:avLst/>
          </a:prstGeom>
        </p:spPr>
        <p:txBody>
          <a:bodyPr wrap="square">
            <a:spAutoFit/>
          </a:bodyPr>
          <a:lstStyle/>
          <a:p>
            <a:r>
              <a:rPr lang="en-US" sz="15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Build client relationships</a:t>
            </a:r>
          </a:p>
        </p:txBody>
      </p:sp>
      <p:sp>
        <p:nvSpPr>
          <p:cNvPr id="83" name="Rectangle 82"/>
          <p:cNvSpPr/>
          <p:nvPr/>
        </p:nvSpPr>
        <p:spPr>
          <a:xfrm>
            <a:off x="9098136" y="3213896"/>
            <a:ext cx="2392787" cy="484748"/>
          </a:xfrm>
          <a:prstGeom prst="rect">
            <a:avLst/>
          </a:prstGeom>
        </p:spPr>
        <p:txBody>
          <a:bodyPr wrap="square">
            <a:spAutoFit/>
          </a:bodyPr>
          <a:lstStyle/>
          <a:p>
            <a:r>
              <a:rPr lang="en-US" sz="15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Gain business experience</a:t>
            </a:r>
          </a:p>
        </p:txBody>
      </p:sp>
      <p:sp>
        <p:nvSpPr>
          <p:cNvPr id="84" name="Rectangle 83"/>
          <p:cNvSpPr/>
          <p:nvPr/>
        </p:nvSpPr>
        <p:spPr>
          <a:xfrm>
            <a:off x="9111088" y="4842622"/>
            <a:ext cx="2704269" cy="288541"/>
          </a:xfrm>
          <a:prstGeom prst="rect">
            <a:avLst/>
          </a:prstGeom>
        </p:spPr>
        <p:txBody>
          <a:bodyPr wrap="square">
            <a:spAutoFit/>
          </a:bodyPr>
          <a:lstStyle/>
          <a:p>
            <a:r>
              <a:rPr lang="en-US" sz="15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Serve your community</a:t>
            </a:r>
          </a:p>
        </p:txBody>
      </p:sp>
      <p:sp>
        <p:nvSpPr>
          <p:cNvPr id="85" name="Rectangle 84"/>
          <p:cNvSpPr/>
          <p:nvPr/>
        </p:nvSpPr>
        <p:spPr>
          <a:xfrm>
            <a:off x="9108792" y="3976342"/>
            <a:ext cx="2704269" cy="484748"/>
          </a:xfrm>
          <a:prstGeom prst="rect">
            <a:avLst/>
          </a:prstGeom>
        </p:spPr>
        <p:txBody>
          <a:bodyPr wrap="square">
            <a:spAutoFit/>
          </a:bodyPr>
          <a:lstStyle/>
          <a:p>
            <a:r>
              <a:rPr lang="en-US" sz="1500" b="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rPr>
              <a:t>Enable partner and employer of choice goals</a:t>
            </a:r>
          </a:p>
        </p:txBody>
      </p:sp>
      <p:grpSp>
        <p:nvGrpSpPr>
          <p:cNvPr id="86" name="Groupe 289"/>
          <p:cNvGrpSpPr/>
          <p:nvPr/>
        </p:nvGrpSpPr>
        <p:grpSpPr>
          <a:xfrm>
            <a:off x="8708421" y="2526483"/>
            <a:ext cx="309775" cy="261428"/>
            <a:chOff x="1644650" y="5108576"/>
            <a:chExt cx="385763" cy="260350"/>
          </a:xfrm>
        </p:grpSpPr>
        <p:sp>
          <p:nvSpPr>
            <p:cNvPr id="87" name="Freeform 832"/>
            <p:cNvSpPr>
              <a:spLocks/>
            </p:cNvSpPr>
            <p:nvPr/>
          </p:nvSpPr>
          <p:spPr bwMode="auto">
            <a:xfrm>
              <a:off x="1644650" y="5249863"/>
              <a:ext cx="193675" cy="119063"/>
            </a:xfrm>
            <a:custGeom>
              <a:avLst/>
              <a:gdLst/>
              <a:ahLst/>
              <a:cxnLst>
                <a:cxn ang="0">
                  <a:pos x="82" y="39"/>
                </a:cxn>
                <a:cxn ang="0">
                  <a:pos x="81" y="50"/>
                </a:cxn>
                <a:cxn ang="0">
                  <a:pos x="81" y="50"/>
                </a:cxn>
                <a:cxn ang="0">
                  <a:pos x="70" y="50"/>
                </a:cxn>
                <a:cxn ang="0">
                  <a:pos x="29" y="8"/>
                </a:cxn>
                <a:cxn ang="0">
                  <a:pos x="0" y="1"/>
                </a:cxn>
              </a:cxnLst>
              <a:rect l="0" t="0" r="r" b="b"/>
              <a:pathLst>
                <a:path w="85" h="53">
                  <a:moveTo>
                    <a:pt x="82" y="39"/>
                  </a:moveTo>
                  <a:cubicBezTo>
                    <a:pt x="85" y="42"/>
                    <a:pt x="85" y="47"/>
                    <a:pt x="81" y="50"/>
                  </a:cubicBezTo>
                  <a:cubicBezTo>
                    <a:pt x="81" y="50"/>
                    <a:pt x="81" y="50"/>
                    <a:pt x="81" y="50"/>
                  </a:cubicBezTo>
                  <a:cubicBezTo>
                    <a:pt x="78" y="53"/>
                    <a:pt x="73" y="53"/>
                    <a:pt x="70" y="50"/>
                  </a:cubicBezTo>
                  <a:cubicBezTo>
                    <a:pt x="70" y="50"/>
                    <a:pt x="41" y="14"/>
                    <a:pt x="29" y="8"/>
                  </a:cubicBezTo>
                  <a:cubicBezTo>
                    <a:pt x="13" y="0"/>
                    <a:pt x="0" y="1"/>
                    <a:pt x="0" y="1"/>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8" name="Freeform 833"/>
            <p:cNvSpPr>
              <a:spLocks/>
            </p:cNvSpPr>
            <p:nvPr/>
          </p:nvSpPr>
          <p:spPr bwMode="auto">
            <a:xfrm>
              <a:off x="1779588" y="5260976"/>
              <a:ext cx="90488" cy="90488"/>
            </a:xfrm>
            <a:custGeom>
              <a:avLst/>
              <a:gdLst/>
              <a:ahLst/>
              <a:cxnLst>
                <a:cxn ang="0">
                  <a:pos x="11" y="0"/>
                </a:cxn>
                <a:cxn ang="0">
                  <a:pos x="37" y="26"/>
                </a:cxn>
                <a:cxn ang="0">
                  <a:pos x="37" y="37"/>
                </a:cxn>
                <a:cxn ang="0">
                  <a:pos x="37" y="37"/>
                </a:cxn>
                <a:cxn ang="0">
                  <a:pos x="25" y="37"/>
                </a:cxn>
                <a:cxn ang="0">
                  <a:pos x="0" y="11"/>
                </a:cxn>
              </a:cxnLst>
              <a:rect l="0" t="0" r="r" b="b"/>
              <a:pathLst>
                <a:path w="40" h="40">
                  <a:moveTo>
                    <a:pt x="11" y="0"/>
                  </a:moveTo>
                  <a:cubicBezTo>
                    <a:pt x="37" y="26"/>
                    <a:pt x="37" y="26"/>
                    <a:pt x="37" y="26"/>
                  </a:cubicBezTo>
                  <a:cubicBezTo>
                    <a:pt x="40" y="29"/>
                    <a:pt x="40" y="34"/>
                    <a:pt x="37" y="37"/>
                  </a:cubicBezTo>
                  <a:cubicBezTo>
                    <a:pt x="37" y="37"/>
                    <a:pt x="37" y="37"/>
                    <a:pt x="37" y="37"/>
                  </a:cubicBezTo>
                  <a:cubicBezTo>
                    <a:pt x="33" y="40"/>
                    <a:pt x="29" y="40"/>
                    <a:pt x="25" y="37"/>
                  </a:cubicBezTo>
                  <a:cubicBezTo>
                    <a:pt x="0" y="11"/>
                    <a:pt x="0" y="11"/>
                    <a:pt x="0" y="11"/>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89" name="Freeform 834"/>
            <p:cNvSpPr>
              <a:spLocks/>
            </p:cNvSpPr>
            <p:nvPr/>
          </p:nvSpPr>
          <p:spPr bwMode="auto">
            <a:xfrm>
              <a:off x="1828800" y="5205413"/>
              <a:ext cx="115888" cy="120650"/>
            </a:xfrm>
            <a:custGeom>
              <a:avLst/>
              <a:gdLst/>
              <a:ahLst/>
              <a:cxnLst>
                <a:cxn ang="0">
                  <a:pos x="17" y="0"/>
                </a:cxn>
                <a:cxn ang="0">
                  <a:pos x="48" y="39"/>
                </a:cxn>
                <a:cxn ang="0">
                  <a:pos x="48" y="50"/>
                </a:cxn>
                <a:cxn ang="0">
                  <a:pos x="48" y="50"/>
                </a:cxn>
                <a:cxn ang="0">
                  <a:pos x="37" y="50"/>
                </a:cxn>
                <a:cxn ang="0">
                  <a:pos x="0" y="13"/>
                </a:cxn>
              </a:cxnLst>
              <a:rect l="0" t="0" r="r" b="b"/>
              <a:pathLst>
                <a:path w="51" h="53">
                  <a:moveTo>
                    <a:pt x="17" y="0"/>
                  </a:moveTo>
                  <a:cubicBezTo>
                    <a:pt x="48" y="39"/>
                    <a:pt x="48" y="39"/>
                    <a:pt x="48" y="39"/>
                  </a:cubicBezTo>
                  <a:cubicBezTo>
                    <a:pt x="51" y="42"/>
                    <a:pt x="51" y="47"/>
                    <a:pt x="48" y="50"/>
                  </a:cubicBezTo>
                  <a:cubicBezTo>
                    <a:pt x="48" y="50"/>
                    <a:pt x="48" y="50"/>
                    <a:pt x="48" y="50"/>
                  </a:cubicBezTo>
                  <a:cubicBezTo>
                    <a:pt x="45" y="53"/>
                    <a:pt x="40" y="53"/>
                    <a:pt x="37" y="50"/>
                  </a:cubicBezTo>
                  <a:cubicBezTo>
                    <a:pt x="0" y="13"/>
                    <a:pt x="0" y="13"/>
                    <a:pt x="0" y="13"/>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0" name="Freeform 835"/>
            <p:cNvSpPr>
              <a:spLocks/>
            </p:cNvSpPr>
            <p:nvPr/>
          </p:nvSpPr>
          <p:spPr bwMode="auto">
            <a:xfrm>
              <a:off x="1739900" y="5129213"/>
              <a:ext cx="290513" cy="100013"/>
            </a:xfrm>
            <a:custGeom>
              <a:avLst/>
              <a:gdLst/>
              <a:ahLst/>
              <a:cxnLst>
                <a:cxn ang="0">
                  <a:pos x="128" y="7"/>
                </a:cxn>
                <a:cxn ang="0">
                  <a:pos x="99" y="18"/>
                </a:cxn>
                <a:cxn ang="0">
                  <a:pos x="53" y="0"/>
                </a:cxn>
                <a:cxn ang="0">
                  <a:pos x="6" y="20"/>
                </a:cxn>
                <a:cxn ang="0">
                  <a:pos x="1" y="30"/>
                </a:cxn>
                <a:cxn ang="0">
                  <a:pos x="1" y="30"/>
                </a:cxn>
                <a:cxn ang="0">
                  <a:pos x="12" y="34"/>
                </a:cxn>
                <a:cxn ang="0">
                  <a:pos x="44" y="22"/>
                </a:cxn>
                <a:cxn ang="0">
                  <a:pos x="72" y="42"/>
                </a:cxn>
                <a:cxn ang="0">
                  <a:pos x="90" y="41"/>
                </a:cxn>
              </a:cxnLst>
              <a:rect l="0" t="0" r="r" b="b"/>
              <a:pathLst>
                <a:path w="128" h="44">
                  <a:moveTo>
                    <a:pt x="128" y="7"/>
                  </a:moveTo>
                  <a:cubicBezTo>
                    <a:pt x="128" y="7"/>
                    <a:pt x="108" y="19"/>
                    <a:pt x="99" y="18"/>
                  </a:cubicBezTo>
                  <a:cubicBezTo>
                    <a:pt x="86" y="17"/>
                    <a:pt x="66" y="1"/>
                    <a:pt x="53" y="0"/>
                  </a:cubicBezTo>
                  <a:cubicBezTo>
                    <a:pt x="45" y="0"/>
                    <a:pt x="6" y="20"/>
                    <a:pt x="6" y="20"/>
                  </a:cubicBezTo>
                  <a:cubicBezTo>
                    <a:pt x="2" y="21"/>
                    <a:pt x="0" y="26"/>
                    <a:pt x="1" y="30"/>
                  </a:cubicBezTo>
                  <a:cubicBezTo>
                    <a:pt x="1" y="30"/>
                    <a:pt x="1" y="30"/>
                    <a:pt x="1" y="30"/>
                  </a:cubicBezTo>
                  <a:cubicBezTo>
                    <a:pt x="3" y="34"/>
                    <a:pt x="8" y="36"/>
                    <a:pt x="12" y="34"/>
                  </a:cubicBezTo>
                  <a:cubicBezTo>
                    <a:pt x="44" y="22"/>
                    <a:pt x="44" y="22"/>
                    <a:pt x="44" y="22"/>
                  </a:cubicBezTo>
                  <a:cubicBezTo>
                    <a:pt x="44" y="22"/>
                    <a:pt x="59" y="39"/>
                    <a:pt x="72" y="42"/>
                  </a:cubicBezTo>
                  <a:cubicBezTo>
                    <a:pt x="83" y="44"/>
                    <a:pt x="90" y="41"/>
                    <a:pt x="90" y="41"/>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1" name="Freeform 836"/>
            <p:cNvSpPr>
              <a:spLocks/>
            </p:cNvSpPr>
            <p:nvPr/>
          </p:nvSpPr>
          <p:spPr bwMode="auto">
            <a:xfrm>
              <a:off x="1866900" y="5299076"/>
              <a:ext cx="31750" cy="31750"/>
            </a:xfrm>
            <a:custGeom>
              <a:avLst/>
              <a:gdLst/>
              <a:ahLst/>
              <a:cxnLst>
                <a:cxn ang="0">
                  <a:pos x="11" y="0"/>
                </a:cxn>
                <a:cxn ang="0">
                  <a:pos x="11" y="11"/>
                </a:cxn>
                <a:cxn ang="0">
                  <a:pos x="11" y="11"/>
                </a:cxn>
                <a:cxn ang="0">
                  <a:pos x="0" y="11"/>
                </a:cxn>
              </a:cxnLst>
              <a:rect l="0" t="0" r="r" b="b"/>
              <a:pathLst>
                <a:path w="14" h="14">
                  <a:moveTo>
                    <a:pt x="11" y="0"/>
                  </a:moveTo>
                  <a:cubicBezTo>
                    <a:pt x="14" y="3"/>
                    <a:pt x="14" y="8"/>
                    <a:pt x="11" y="11"/>
                  </a:cubicBezTo>
                  <a:cubicBezTo>
                    <a:pt x="11" y="11"/>
                    <a:pt x="11" y="11"/>
                    <a:pt x="11" y="11"/>
                  </a:cubicBezTo>
                  <a:cubicBezTo>
                    <a:pt x="8" y="14"/>
                    <a:pt x="3" y="14"/>
                    <a:pt x="0" y="11"/>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2" name="Freeform 837"/>
            <p:cNvSpPr>
              <a:spLocks/>
            </p:cNvSpPr>
            <p:nvPr/>
          </p:nvSpPr>
          <p:spPr bwMode="auto">
            <a:xfrm>
              <a:off x="1933575" y="5251451"/>
              <a:ext cx="96838" cy="31750"/>
            </a:xfrm>
            <a:custGeom>
              <a:avLst/>
              <a:gdLst/>
              <a:ahLst/>
              <a:cxnLst>
                <a:cxn ang="0">
                  <a:pos x="0" y="14"/>
                </a:cxn>
                <a:cxn ang="0">
                  <a:pos x="43" y="0"/>
                </a:cxn>
              </a:cxnLst>
              <a:rect l="0" t="0" r="r" b="b"/>
              <a:pathLst>
                <a:path w="43" h="14">
                  <a:moveTo>
                    <a:pt x="0" y="14"/>
                  </a:moveTo>
                  <a:cubicBezTo>
                    <a:pt x="0" y="14"/>
                    <a:pt x="33" y="12"/>
                    <a:pt x="43" y="0"/>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3" name="Freeform 838"/>
            <p:cNvSpPr>
              <a:spLocks/>
            </p:cNvSpPr>
            <p:nvPr/>
          </p:nvSpPr>
          <p:spPr bwMode="auto">
            <a:xfrm>
              <a:off x="1665288" y="5108576"/>
              <a:ext cx="157163" cy="31750"/>
            </a:xfrm>
            <a:custGeom>
              <a:avLst/>
              <a:gdLst/>
              <a:ahLst/>
              <a:cxnLst>
                <a:cxn ang="0">
                  <a:pos x="0" y="6"/>
                </a:cxn>
                <a:cxn ang="0">
                  <a:pos x="69" y="14"/>
                </a:cxn>
              </a:cxnLst>
              <a:rect l="0" t="0" r="r" b="b"/>
              <a:pathLst>
                <a:path w="69" h="14">
                  <a:moveTo>
                    <a:pt x="0" y="6"/>
                  </a:moveTo>
                  <a:cubicBezTo>
                    <a:pt x="26" y="0"/>
                    <a:pt x="69" y="14"/>
                    <a:pt x="69" y="14"/>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94" name="Freeform 728"/>
          <p:cNvSpPr>
            <a:spLocks/>
          </p:cNvSpPr>
          <p:nvPr/>
        </p:nvSpPr>
        <p:spPr bwMode="auto">
          <a:xfrm>
            <a:off x="8722512" y="3276134"/>
            <a:ext cx="256469" cy="306264"/>
          </a:xfrm>
          <a:custGeom>
            <a:avLst/>
            <a:gdLst/>
            <a:ahLst/>
            <a:cxnLst>
              <a:cxn ang="0">
                <a:pos x="15" y="115"/>
              </a:cxn>
              <a:cxn ang="0">
                <a:pos x="37" y="32"/>
              </a:cxn>
              <a:cxn ang="0">
                <a:pos x="132" y="2"/>
              </a:cxn>
              <a:cxn ang="0">
                <a:pos x="102" y="73"/>
              </a:cxn>
              <a:cxn ang="0">
                <a:pos x="37" y="115"/>
              </a:cxn>
              <a:cxn ang="0">
                <a:pos x="59" y="57"/>
              </a:cxn>
              <a:cxn ang="0">
                <a:pos x="107" y="21"/>
              </a:cxn>
            </a:cxnLst>
            <a:rect l="0" t="0" r="r" b="b"/>
            <a:pathLst>
              <a:path w="132" h="115">
                <a:moveTo>
                  <a:pt x="15" y="115"/>
                </a:moveTo>
                <a:cubicBezTo>
                  <a:pt x="15" y="115"/>
                  <a:pt x="0" y="64"/>
                  <a:pt x="37" y="32"/>
                </a:cubicBezTo>
                <a:cubicBezTo>
                  <a:pt x="74" y="0"/>
                  <a:pt x="132" y="2"/>
                  <a:pt x="132" y="2"/>
                </a:cubicBezTo>
                <a:cubicBezTo>
                  <a:pt x="132" y="2"/>
                  <a:pt x="125" y="48"/>
                  <a:pt x="102" y="73"/>
                </a:cubicBezTo>
                <a:cubicBezTo>
                  <a:pt x="69" y="109"/>
                  <a:pt x="37" y="115"/>
                  <a:pt x="37" y="115"/>
                </a:cubicBezTo>
                <a:cubicBezTo>
                  <a:pt x="37" y="115"/>
                  <a:pt x="36" y="84"/>
                  <a:pt x="59" y="57"/>
                </a:cubicBezTo>
                <a:cubicBezTo>
                  <a:pt x="84" y="28"/>
                  <a:pt x="107" y="21"/>
                  <a:pt x="107" y="21"/>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nvGrpSpPr>
          <p:cNvPr id="95" name="Groupe 688"/>
          <p:cNvGrpSpPr/>
          <p:nvPr/>
        </p:nvGrpSpPr>
        <p:grpSpPr>
          <a:xfrm>
            <a:off x="8689117" y="4803563"/>
            <a:ext cx="332397" cy="289937"/>
            <a:chOff x="2509838" y="4954587"/>
            <a:chExt cx="360363" cy="339725"/>
          </a:xfrm>
        </p:grpSpPr>
        <p:sp>
          <p:nvSpPr>
            <p:cNvPr id="96" name="Freeform 412"/>
            <p:cNvSpPr>
              <a:spLocks/>
            </p:cNvSpPr>
            <p:nvPr/>
          </p:nvSpPr>
          <p:spPr bwMode="auto">
            <a:xfrm>
              <a:off x="2509838" y="4954587"/>
              <a:ext cx="274638" cy="339725"/>
            </a:xfrm>
            <a:custGeom>
              <a:avLst/>
              <a:gdLst/>
              <a:ahLst/>
              <a:cxnLst>
                <a:cxn ang="0">
                  <a:pos x="142" y="86"/>
                </a:cxn>
                <a:cxn ang="0">
                  <a:pos x="121" y="86"/>
                </a:cxn>
                <a:cxn ang="0">
                  <a:pos x="112" y="81"/>
                </a:cxn>
                <a:cxn ang="0">
                  <a:pos x="86" y="40"/>
                </a:cxn>
                <a:cxn ang="0">
                  <a:pos x="86" y="12"/>
                </a:cxn>
                <a:cxn ang="0">
                  <a:pos x="74" y="8"/>
                </a:cxn>
                <a:cxn ang="0">
                  <a:pos x="66" y="72"/>
                </a:cxn>
                <a:cxn ang="0">
                  <a:pos x="59" y="77"/>
                </a:cxn>
                <a:cxn ang="0">
                  <a:pos x="15" y="77"/>
                </a:cxn>
                <a:cxn ang="0">
                  <a:pos x="3" y="89"/>
                </a:cxn>
                <a:cxn ang="0">
                  <a:pos x="16" y="102"/>
                </a:cxn>
                <a:cxn ang="0">
                  <a:pos x="0" y="117"/>
                </a:cxn>
                <a:cxn ang="0">
                  <a:pos x="16" y="130"/>
                </a:cxn>
                <a:cxn ang="0">
                  <a:pos x="5" y="142"/>
                </a:cxn>
                <a:cxn ang="0">
                  <a:pos x="21" y="154"/>
                </a:cxn>
                <a:cxn ang="0">
                  <a:pos x="12" y="163"/>
                </a:cxn>
                <a:cxn ang="0">
                  <a:pos x="24" y="175"/>
                </a:cxn>
                <a:cxn ang="0">
                  <a:pos x="105" y="175"/>
                </a:cxn>
                <a:cxn ang="0">
                  <a:pos x="116" y="164"/>
                </a:cxn>
              </a:cxnLst>
              <a:rect l="0" t="0" r="r" b="b"/>
              <a:pathLst>
                <a:path w="142" h="175">
                  <a:moveTo>
                    <a:pt x="142" y="86"/>
                  </a:moveTo>
                  <a:cubicBezTo>
                    <a:pt x="121" y="86"/>
                    <a:pt x="121" y="86"/>
                    <a:pt x="121" y="86"/>
                  </a:cubicBezTo>
                  <a:cubicBezTo>
                    <a:pt x="121" y="86"/>
                    <a:pt x="115" y="84"/>
                    <a:pt x="112" y="81"/>
                  </a:cubicBezTo>
                  <a:cubicBezTo>
                    <a:pt x="109" y="77"/>
                    <a:pt x="86" y="54"/>
                    <a:pt x="86" y="40"/>
                  </a:cubicBezTo>
                  <a:cubicBezTo>
                    <a:pt x="85" y="31"/>
                    <a:pt x="86" y="12"/>
                    <a:pt x="86" y="12"/>
                  </a:cubicBezTo>
                  <a:cubicBezTo>
                    <a:pt x="86" y="12"/>
                    <a:pt x="86" y="0"/>
                    <a:pt x="74" y="8"/>
                  </a:cubicBezTo>
                  <a:cubicBezTo>
                    <a:pt x="67" y="13"/>
                    <a:pt x="54" y="30"/>
                    <a:pt x="66" y="72"/>
                  </a:cubicBezTo>
                  <a:cubicBezTo>
                    <a:pt x="67" y="75"/>
                    <a:pt x="67" y="77"/>
                    <a:pt x="59" y="77"/>
                  </a:cubicBezTo>
                  <a:cubicBezTo>
                    <a:pt x="15" y="77"/>
                    <a:pt x="15" y="77"/>
                    <a:pt x="15" y="77"/>
                  </a:cubicBezTo>
                  <a:cubicBezTo>
                    <a:pt x="15" y="77"/>
                    <a:pt x="3" y="78"/>
                    <a:pt x="3" y="89"/>
                  </a:cubicBezTo>
                  <a:cubicBezTo>
                    <a:pt x="3" y="99"/>
                    <a:pt x="8" y="102"/>
                    <a:pt x="16" y="102"/>
                  </a:cubicBezTo>
                  <a:cubicBezTo>
                    <a:pt x="16" y="102"/>
                    <a:pt x="0" y="101"/>
                    <a:pt x="0" y="117"/>
                  </a:cubicBezTo>
                  <a:cubicBezTo>
                    <a:pt x="0" y="124"/>
                    <a:pt x="8" y="130"/>
                    <a:pt x="16" y="130"/>
                  </a:cubicBezTo>
                  <a:cubicBezTo>
                    <a:pt x="16" y="130"/>
                    <a:pt x="5" y="132"/>
                    <a:pt x="5" y="142"/>
                  </a:cubicBezTo>
                  <a:cubicBezTo>
                    <a:pt x="5" y="150"/>
                    <a:pt x="16" y="154"/>
                    <a:pt x="21" y="154"/>
                  </a:cubicBezTo>
                  <a:cubicBezTo>
                    <a:pt x="21" y="154"/>
                    <a:pt x="12" y="155"/>
                    <a:pt x="12" y="163"/>
                  </a:cubicBezTo>
                  <a:cubicBezTo>
                    <a:pt x="12" y="172"/>
                    <a:pt x="19" y="175"/>
                    <a:pt x="24" y="175"/>
                  </a:cubicBezTo>
                  <a:cubicBezTo>
                    <a:pt x="105" y="175"/>
                    <a:pt x="105" y="175"/>
                    <a:pt x="105" y="175"/>
                  </a:cubicBezTo>
                  <a:cubicBezTo>
                    <a:pt x="105" y="175"/>
                    <a:pt x="116" y="175"/>
                    <a:pt x="116" y="164"/>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933">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7" name="Freeform 413"/>
            <p:cNvSpPr>
              <a:spLocks/>
            </p:cNvSpPr>
            <p:nvPr/>
          </p:nvSpPr>
          <p:spPr bwMode="auto">
            <a:xfrm>
              <a:off x="2786063" y="5091112"/>
              <a:ext cx="84138" cy="203200"/>
            </a:xfrm>
            <a:custGeom>
              <a:avLst/>
              <a:gdLst/>
              <a:ahLst/>
              <a:cxnLst>
                <a:cxn ang="0">
                  <a:pos x="43" y="0"/>
                </a:cxn>
                <a:cxn ang="0">
                  <a:pos x="13" y="0"/>
                </a:cxn>
                <a:cxn ang="0">
                  <a:pos x="0" y="13"/>
                </a:cxn>
                <a:cxn ang="0">
                  <a:pos x="0" y="94"/>
                </a:cxn>
                <a:cxn ang="0">
                  <a:pos x="11" y="105"/>
                </a:cxn>
                <a:cxn ang="0">
                  <a:pos x="43" y="105"/>
                </a:cxn>
              </a:cxnLst>
              <a:rect l="0" t="0" r="r" b="b"/>
              <a:pathLst>
                <a:path w="43" h="105">
                  <a:moveTo>
                    <a:pt x="43" y="0"/>
                  </a:moveTo>
                  <a:cubicBezTo>
                    <a:pt x="13" y="0"/>
                    <a:pt x="13" y="0"/>
                    <a:pt x="13" y="0"/>
                  </a:cubicBezTo>
                  <a:cubicBezTo>
                    <a:pt x="13" y="0"/>
                    <a:pt x="0" y="0"/>
                    <a:pt x="0" y="13"/>
                  </a:cubicBezTo>
                  <a:cubicBezTo>
                    <a:pt x="0" y="94"/>
                    <a:pt x="0" y="94"/>
                    <a:pt x="0" y="94"/>
                  </a:cubicBezTo>
                  <a:cubicBezTo>
                    <a:pt x="0" y="94"/>
                    <a:pt x="5" y="105"/>
                    <a:pt x="11" y="105"/>
                  </a:cubicBezTo>
                  <a:cubicBezTo>
                    <a:pt x="43" y="105"/>
                    <a:pt x="43" y="105"/>
                    <a:pt x="43" y="105"/>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933">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98" name="Oval 414"/>
            <p:cNvSpPr>
              <a:spLocks noChangeArrowheads="1"/>
            </p:cNvSpPr>
            <p:nvPr/>
          </p:nvSpPr>
          <p:spPr bwMode="auto">
            <a:xfrm>
              <a:off x="2817813" y="5243512"/>
              <a:ext cx="28575" cy="31750"/>
            </a:xfrm>
            <a:prstGeom prst="ellipse">
              <a:avLst/>
            </a:pr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933">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99" name="Freeform 8"/>
          <p:cNvSpPr>
            <a:spLocks noChangeAspect="1"/>
          </p:cNvSpPr>
          <p:nvPr/>
        </p:nvSpPr>
        <p:spPr bwMode="auto">
          <a:xfrm>
            <a:off x="8660190" y="4066994"/>
            <a:ext cx="395409" cy="252105"/>
          </a:xfrm>
          <a:custGeom>
            <a:avLst/>
            <a:gdLst>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622 w 10000"/>
              <a:gd name="connsiteY13" fmla="*/ 8601 h 10000"/>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738 w 10000"/>
              <a:gd name="connsiteY13" fmla="*/ 8719 h 10000"/>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668 w 10000"/>
              <a:gd name="connsiteY13" fmla="*/ 8719 h 10000"/>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621 w 10000"/>
              <a:gd name="connsiteY13" fmla="*/ 8561 h 10000"/>
              <a:gd name="connsiteX0" fmla="*/ 4161 w 10000"/>
              <a:gd name="connsiteY0" fmla="*/ 7346 h 10000"/>
              <a:gd name="connsiteX1" fmla="*/ 2161 w 10000"/>
              <a:gd name="connsiteY1" fmla="*/ 8637 h 10000"/>
              <a:gd name="connsiteX2" fmla="*/ 413 w 10000"/>
              <a:gd name="connsiteY2" fmla="*/ 7026 h 10000"/>
              <a:gd name="connsiteX3" fmla="*/ 993 w 10000"/>
              <a:gd name="connsiteY3" fmla="*/ 3235 h 10000"/>
              <a:gd name="connsiteX4" fmla="*/ 3224 w 10000"/>
              <a:gd name="connsiteY4" fmla="*/ 2133 h 10000"/>
              <a:gd name="connsiteX5" fmla="*/ 4937 w 10000"/>
              <a:gd name="connsiteY5" fmla="*/ 0 h 10000"/>
              <a:gd name="connsiteX6" fmla="*/ 6420 w 10000"/>
              <a:gd name="connsiteY6" fmla="*/ 2050 h 10000"/>
              <a:gd name="connsiteX7" fmla="*/ 8531 w 10000"/>
              <a:gd name="connsiteY7" fmla="*/ 2950 h 10000"/>
              <a:gd name="connsiteX8" fmla="*/ 9448 w 10000"/>
              <a:gd name="connsiteY8" fmla="*/ 7097 h 10000"/>
              <a:gd name="connsiteX9" fmla="*/ 7748 w 10000"/>
              <a:gd name="connsiteY9" fmla="*/ 8637 h 10000"/>
              <a:gd name="connsiteX10" fmla="*/ 5706 w 10000"/>
              <a:gd name="connsiteY10" fmla="*/ 7370 h 10000"/>
              <a:gd name="connsiteX11" fmla="*/ 7392 w 10000"/>
              <a:gd name="connsiteY11" fmla="*/ 10000 h 10000"/>
              <a:gd name="connsiteX12" fmla="*/ 2469 w 10000"/>
              <a:gd name="connsiteY12" fmla="*/ 10000 h 10000"/>
              <a:gd name="connsiteX13" fmla="*/ 3691 w 10000"/>
              <a:gd name="connsiteY13" fmla="*/ 86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000">
                <a:moveTo>
                  <a:pt x="4161" y="7346"/>
                </a:moveTo>
                <a:cubicBezTo>
                  <a:pt x="3399" y="8211"/>
                  <a:pt x="3042" y="8626"/>
                  <a:pt x="2161" y="8637"/>
                </a:cubicBezTo>
                <a:cubicBezTo>
                  <a:pt x="1469" y="8555"/>
                  <a:pt x="783" y="8021"/>
                  <a:pt x="413" y="7026"/>
                </a:cubicBezTo>
                <a:cubicBezTo>
                  <a:pt x="0" y="5770"/>
                  <a:pt x="112" y="4111"/>
                  <a:pt x="993" y="3235"/>
                </a:cubicBezTo>
                <a:cubicBezTo>
                  <a:pt x="1594" y="2618"/>
                  <a:pt x="2182" y="2571"/>
                  <a:pt x="3224" y="2133"/>
                </a:cubicBezTo>
                <a:cubicBezTo>
                  <a:pt x="4049" y="1813"/>
                  <a:pt x="4378" y="1600"/>
                  <a:pt x="4937" y="0"/>
                </a:cubicBezTo>
                <a:cubicBezTo>
                  <a:pt x="5490" y="1517"/>
                  <a:pt x="5888" y="1872"/>
                  <a:pt x="6420" y="2050"/>
                </a:cubicBezTo>
                <a:cubicBezTo>
                  <a:pt x="6804" y="2180"/>
                  <a:pt x="7909" y="2464"/>
                  <a:pt x="8531" y="2950"/>
                </a:cubicBezTo>
                <a:cubicBezTo>
                  <a:pt x="10000" y="3993"/>
                  <a:pt x="9797" y="6055"/>
                  <a:pt x="9448" y="7097"/>
                </a:cubicBezTo>
                <a:cubicBezTo>
                  <a:pt x="9091" y="7986"/>
                  <a:pt x="8469" y="8483"/>
                  <a:pt x="7748" y="8637"/>
                </a:cubicBezTo>
                <a:cubicBezTo>
                  <a:pt x="6979" y="8697"/>
                  <a:pt x="6294" y="8140"/>
                  <a:pt x="5706" y="7370"/>
                </a:cubicBezTo>
                <a:cubicBezTo>
                  <a:pt x="5979" y="8519"/>
                  <a:pt x="6601" y="9313"/>
                  <a:pt x="7392" y="10000"/>
                </a:cubicBezTo>
                <a:lnTo>
                  <a:pt x="2469" y="10000"/>
                </a:lnTo>
                <a:cubicBezTo>
                  <a:pt x="3021" y="9609"/>
                  <a:pt x="3321" y="9304"/>
                  <a:pt x="3691" y="8640"/>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1867">
              <a:ln w="6350">
                <a:solidFill>
                  <a:srgbClr val="000000"/>
                </a:solidFill>
              </a:ln>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image44.png" descr="networkingwhite.png"/>
          <p:cNvPicPr>
            <a:picLocks noChangeAspect="1"/>
          </p:cNvPicPr>
          <p:nvPr/>
        </p:nvPicPr>
        <p:blipFill>
          <a:blip r:embed="rId11"/>
          <a:stretch>
            <a:fillRect/>
          </a:stretch>
        </p:blipFill>
        <p:spPr>
          <a:xfrm>
            <a:off x="2710112" y="4772453"/>
            <a:ext cx="365691" cy="365692"/>
          </a:xfrm>
          <a:prstGeom prst="rect">
            <a:avLst/>
          </a:prstGeom>
          <a:ln w="12700" cap="flat">
            <a:noFill/>
            <a:miter lim="400000"/>
          </a:ln>
          <a:effectLst/>
        </p:spPr>
      </p:pic>
      <p:sp>
        <p:nvSpPr>
          <p:cNvPr id="101" name="Shape 1080"/>
          <p:cNvSpPr txBox="1"/>
          <p:nvPr/>
        </p:nvSpPr>
        <p:spPr>
          <a:xfrm>
            <a:off x="2067790" y="5496005"/>
            <a:ext cx="8026219" cy="863700"/>
          </a:xfrm>
          <a:prstGeom prst="rect">
            <a:avLst/>
          </a:prstGeom>
          <a:noFill/>
          <a:ln>
            <a:noFill/>
          </a:ln>
        </p:spPr>
        <p:txBody>
          <a:bodyPr spcFirstLastPara="1" wrap="square" lIns="91425" tIns="91425" rIns="91425" bIns="91425" anchor="ctr" anchorCtr="0">
            <a:noAutofit/>
          </a:bodyPr>
          <a:lstStyle/>
          <a:p>
            <a:r>
              <a:rPr lang="en-US" sz="1800" b="1">
                <a:solidFill>
                  <a:schemeClr val="accent2">
                    <a:lumMod val="75000"/>
                  </a:schemeClr>
                </a:solidFill>
                <a:latin typeface="Arial"/>
                <a:cs typeface="Arial"/>
              </a:rPr>
              <a:t>Capgemini’s Employee Resource Groups (ERG) engage over 2,000 team members</a:t>
            </a:r>
          </a:p>
        </p:txBody>
      </p:sp>
      <p:pic>
        <p:nvPicPr>
          <p:cNvPr id="102" name="Picture 101">
            <a:extLst>
              <a:ext uri="{FF2B5EF4-FFF2-40B4-BE49-F238E27FC236}">
                <a16:creationId xmlns:a16="http://schemas.microsoft.com/office/drawing/2014/main" id="{72AAB100-E908-4E88-A331-94AD1D2A0ED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14317" y="2691716"/>
            <a:ext cx="1615669" cy="414393"/>
          </a:xfrm>
          <a:prstGeom prst="rect">
            <a:avLst/>
          </a:prstGeom>
        </p:spPr>
      </p:pic>
      <p:pic>
        <p:nvPicPr>
          <p:cNvPr id="103" name="Picture 5">
            <a:extLst>
              <a:ext uri="{FF2B5EF4-FFF2-40B4-BE49-F238E27FC236}">
                <a16:creationId xmlns:a16="http://schemas.microsoft.com/office/drawing/2014/main" id="{FA461AF3-1C51-47DC-87AF-1ACA7CE3302A}"/>
              </a:ext>
            </a:extLst>
          </p:cNvPr>
          <p:cNvPicPr>
            <a:picLocks noChangeAspect="1"/>
          </p:cNvPicPr>
          <p:nvPr/>
        </p:nvPicPr>
        <p:blipFill>
          <a:blip r:embed="rId13"/>
          <a:stretch>
            <a:fillRect/>
          </a:stretch>
        </p:blipFill>
        <p:spPr>
          <a:xfrm>
            <a:off x="7019175" y="2425645"/>
            <a:ext cx="1513628" cy="1030259"/>
          </a:xfrm>
          <a:prstGeom prst="rect">
            <a:avLst/>
          </a:prstGeom>
        </p:spPr>
      </p:pic>
      <p:pic>
        <p:nvPicPr>
          <p:cNvPr id="104" name="Picture 2">
            <a:extLst>
              <a:ext uri="{FF2B5EF4-FFF2-40B4-BE49-F238E27FC236}">
                <a16:creationId xmlns:a16="http://schemas.microsoft.com/office/drawing/2014/main" id="{83BCA6AA-04CA-4FE4-86AE-D7F0634D062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3244559" y="3599394"/>
            <a:ext cx="1393788" cy="443126"/>
          </a:xfrm>
          <a:prstGeom prst="rect">
            <a:avLst/>
          </a:prstGeom>
          <a:noFill/>
          <a:ln w="9525">
            <a:noFill/>
            <a:miter lim="800000"/>
            <a:headEnd/>
            <a:tailEnd/>
          </a:ln>
        </p:spPr>
      </p:pic>
      <p:sp>
        <p:nvSpPr>
          <p:cNvPr id="105" name="Title 1">
            <a:extLst>
              <a:ext uri="{FF2B5EF4-FFF2-40B4-BE49-F238E27FC236}">
                <a16:creationId xmlns:a16="http://schemas.microsoft.com/office/drawing/2014/main" id="{8643E224-56FD-4252-A42D-CEC974C00038}"/>
              </a:ext>
            </a:extLst>
          </p:cNvPr>
          <p:cNvSpPr txBox="1">
            <a:spLocks/>
          </p:cNvSpPr>
          <p:nvPr/>
        </p:nvSpPr>
        <p:spPr>
          <a:xfrm>
            <a:off x="299015" y="333527"/>
            <a:ext cx="9917664" cy="410315"/>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400" b="0">
                <a:solidFill>
                  <a:schemeClr val="accent2">
                    <a:lumMod val="75000"/>
                  </a:schemeClr>
                </a:solidFill>
                <a:latin typeface="Verdana"/>
                <a:ea typeface="Verdana"/>
              </a:rPr>
              <a:t>Engagement through Employee Resource Groups (ERGs)</a:t>
            </a:r>
            <a:endParaRPr lang="en-US" sz="2400" b="0">
              <a:solidFill>
                <a:schemeClr val="accent2">
                  <a:lumMod val="75000"/>
                </a:schemeClr>
              </a:solidFill>
              <a:latin typeface="Verdana"/>
              <a:ea typeface="Verdana"/>
            </a:endParaRPr>
          </a:p>
        </p:txBody>
      </p:sp>
      <p:sp>
        <p:nvSpPr>
          <p:cNvPr id="106" name="Rectangle 61">
            <a:extLst>
              <a:ext uri="{FF2B5EF4-FFF2-40B4-BE49-F238E27FC236}">
                <a16:creationId xmlns:a16="http://schemas.microsoft.com/office/drawing/2014/main" id="{88188976-1324-44BC-8ADD-9D39A89CCE12}"/>
              </a:ext>
            </a:extLst>
          </p:cNvPr>
          <p:cNvSpPr>
            <a:spLocks noChangeArrowheads="1"/>
          </p:cNvSpPr>
          <p:nvPr/>
        </p:nvSpPr>
        <p:spPr bwMode="auto">
          <a:xfrm>
            <a:off x="915951" y="1292947"/>
            <a:ext cx="10329899" cy="769441"/>
          </a:xfrm>
          <a:prstGeom prst="rect">
            <a:avLst/>
          </a:prstGeom>
          <a:noFill/>
          <a:ln w="9525">
            <a:noFill/>
            <a:miter lim="800000"/>
            <a:headEnd/>
            <a:tailEnd/>
          </a:ln>
        </p:spPr>
        <p:txBody>
          <a:bodyPr wrap="square" anchor="t">
            <a:spAutoFit/>
          </a:bodyPr>
          <a:lstStyle/>
          <a:p>
            <a:pPr algn="ctr" defTabSz="457200"/>
            <a:r>
              <a:rPr lang="en-US" sz="1400">
                <a:latin typeface="Arial Narrow" panose="020B0606020202030204" pitchFamily="34" charset="0"/>
              </a:rPr>
              <a:t>Capgemini NA endorses 11 Employee Resource Groups (ERGs) that support inclusion across North America.  An ERG is a network of colleagues with a common purpose.  ERGs support h</a:t>
            </a:r>
            <a:r>
              <a:rPr lang="en-US" sz="1400">
                <a:solidFill>
                  <a:srgbClr val="263147"/>
                </a:solidFill>
                <a:latin typeface="Arial Narrow" panose="020B0606020202030204" pitchFamily="34" charset="0"/>
              </a:rPr>
              <a:t>aving a work culture of mutual respect for differences, enabling people to collaboratively deliver innovative solutions.</a:t>
            </a:r>
          </a:p>
          <a:p>
            <a:pPr algn="just" defTabSz="457200"/>
            <a:endParaRPr lang="en-US" sz="1600">
              <a:solidFill>
                <a:srgbClr val="263147"/>
              </a:solidFill>
              <a:latin typeface="Arial Narrow" panose="020B0606020202030204" pitchFamily="34" charset="0"/>
            </a:endParaRPr>
          </a:p>
        </p:txBody>
      </p:sp>
    </p:spTree>
    <p:extLst>
      <p:ext uri="{BB962C8B-B14F-4D97-AF65-F5344CB8AC3E}">
        <p14:creationId xmlns:p14="http://schemas.microsoft.com/office/powerpoint/2010/main" val="3149534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42" name="think-cell Slide" r:id="rId4" imgW="270" imgH="270" progId="TCLayout.ActiveDocument.1">
                  <p:embed/>
                </p:oleObj>
              </mc:Choice>
              <mc:Fallback>
                <p:oleObj name="think-cell Slide" r:id="rId4" imgW="270" imgH="270" progId="TCLayout.ActiveDocument.1">
                  <p:embed/>
                  <p:pic>
                    <p:nvPicPr>
                      <p:cNvPr id="22" name="Object 2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423622" y="0"/>
            <a:ext cx="11125236" cy="1104900"/>
          </a:xfrm>
        </p:spPr>
        <p:txBody>
          <a:bodyPr/>
          <a:lstStyle/>
          <a:p>
            <a:r>
              <a:rPr lang="en-US"/>
              <a:t>Connect with us</a:t>
            </a:r>
          </a:p>
        </p:txBody>
      </p:sp>
      <p:sp>
        <p:nvSpPr>
          <p:cNvPr id="16" name="Oval 20">
            <a:extLst>
              <a:ext uri="{FF2B5EF4-FFF2-40B4-BE49-F238E27FC236}">
                <a16:creationId xmlns:a16="http://schemas.microsoft.com/office/drawing/2014/main" id="{58A23E97-E224-4452-B7E2-AAF591A26500}"/>
              </a:ext>
            </a:extLst>
          </p:cNvPr>
          <p:cNvSpPr/>
          <p:nvPr/>
        </p:nvSpPr>
        <p:spPr>
          <a:xfrm>
            <a:off x="4445491" y="1618586"/>
            <a:ext cx="3791558" cy="35824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pic>
        <p:nvPicPr>
          <p:cNvPr id="17" name="Picture 16">
            <a:extLst>
              <a:ext uri="{FF2B5EF4-FFF2-40B4-BE49-F238E27FC236}">
                <a16:creationId xmlns:a16="http://schemas.microsoft.com/office/drawing/2014/main" id="{B0DCCC6B-330D-4F40-B4AD-D8C4E0E7751E}"/>
              </a:ext>
            </a:extLst>
          </p:cNvPr>
          <p:cNvPicPr>
            <a:picLocks noChangeAspect="1"/>
          </p:cNvPicPr>
          <p:nvPr/>
        </p:nvPicPr>
        <p:blipFill rotWithShape="1">
          <a:blip r:embed="rId6">
            <a:extLst>
              <a:ext uri="{28A0092B-C50C-407E-A947-70E740481C1C}">
                <a14:useLocalDpi xmlns:a14="http://schemas.microsoft.com/office/drawing/2010/main" val="0"/>
              </a:ext>
            </a:extLst>
          </a:blip>
          <a:srcRect l="30839" t="22583" r="18042" b="8931"/>
          <a:stretch/>
        </p:blipFill>
        <p:spPr>
          <a:xfrm>
            <a:off x="4291875" y="685800"/>
            <a:ext cx="6543406" cy="4932368"/>
          </a:xfrm>
          <a:prstGeom prst="rect">
            <a:avLst/>
          </a:prstGeom>
        </p:spPr>
      </p:pic>
      <p:sp>
        <p:nvSpPr>
          <p:cNvPr id="18" name="Oval 20">
            <a:extLst>
              <a:ext uri="{FF2B5EF4-FFF2-40B4-BE49-F238E27FC236}">
                <a16:creationId xmlns:a16="http://schemas.microsoft.com/office/drawing/2014/main" id="{94E3F56A-3C37-4B66-86D5-3956B998CB5E}"/>
              </a:ext>
            </a:extLst>
          </p:cNvPr>
          <p:cNvSpPr/>
          <p:nvPr/>
        </p:nvSpPr>
        <p:spPr>
          <a:xfrm>
            <a:off x="4743051" y="1812687"/>
            <a:ext cx="347204" cy="32805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19" name="Oval 20">
            <a:extLst>
              <a:ext uri="{FF2B5EF4-FFF2-40B4-BE49-F238E27FC236}">
                <a16:creationId xmlns:a16="http://schemas.microsoft.com/office/drawing/2014/main" id="{104A67A3-D232-4BB2-80D5-CCF035962005}"/>
              </a:ext>
            </a:extLst>
          </p:cNvPr>
          <p:cNvSpPr/>
          <p:nvPr/>
        </p:nvSpPr>
        <p:spPr>
          <a:xfrm rot="9601356">
            <a:off x="5106648" y="1437457"/>
            <a:ext cx="163297" cy="15428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0" name="Oval 20">
            <a:extLst>
              <a:ext uri="{FF2B5EF4-FFF2-40B4-BE49-F238E27FC236}">
                <a16:creationId xmlns:a16="http://schemas.microsoft.com/office/drawing/2014/main" id="{0DB02A2A-B3FE-4F1B-AB88-3AFB491D81F9}"/>
              </a:ext>
            </a:extLst>
          </p:cNvPr>
          <p:cNvSpPr/>
          <p:nvPr/>
        </p:nvSpPr>
        <p:spPr>
          <a:xfrm rot="7331679">
            <a:off x="4872316" y="1235330"/>
            <a:ext cx="108436" cy="1024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pt-PT" sz="1900" b="0" i="0" u="none" strike="noStrike" kern="1200" cap="none" spc="0" normalizeH="0" baseline="0" noProof="0">
              <a:ln>
                <a:noFill/>
              </a:ln>
              <a:solidFill>
                <a:srgbClr val="FFFFFF"/>
              </a:solidFill>
              <a:effectLst/>
              <a:uLnTx/>
              <a:uFillTx/>
              <a:latin typeface="Verdana"/>
              <a:ea typeface="+mn-ea"/>
              <a:cs typeface="+mn-cs"/>
            </a:endParaRPr>
          </a:p>
        </p:txBody>
      </p:sp>
      <p:sp>
        <p:nvSpPr>
          <p:cNvPr id="21" name="CaixaDeTexto 3">
            <a:extLst>
              <a:ext uri="{FF2B5EF4-FFF2-40B4-BE49-F238E27FC236}">
                <a16:creationId xmlns:a16="http://schemas.microsoft.com/office/drawing/2014/main" id="{615066B4-E7FE-420D-96AF-C74E439CA774}"/>
              </a:ext>
            </a:extLst>
          </p:cNvPr>
          <p:cNvSpPr txBox="1"/>
          <p:nvPr/>
        </p:nvSpPr>
        <p:spPr>
          <a:xfrm>
            <a:off x="1119843" y="2131316"/>
            <a:ext cx="2470152" cy="353943"/>
          </a:xfrm>
          <a:prstGeom prst="rect">
            <a:avLst/>
          </a:prstGeom>
          <a:noFill/>
        </p:spPr>
        <p:txBody>
          <a:bodyPr wrap="square" rtlCol="0">
            <a:spAutoFit/>
          </a:bodyPr>
          <a:lstStyle/>
          <a:p>
            <a:pPr marL="0" marR="0" lvl="0" indent="0" algn="r"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Visit </a:t>
            </a:r>
            <a:r>
              <a:rPr kumimoji="0" lang="en-US" sz="2000" b="0" i="0" u="none" strike="noStrike" kern="1200" cap="none" spc="0" normalizeH="0" baseline="0" noProof="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our website</a:t>
            </a:r>
          </a:p>
        </p:txBody>
      </p:sp>
      <p:cxnSp>
        <p:nvCxnSpPr>
          <p:cNvPr id="23" name="Conector reto 49">
            <a:extLst>
              <a:ext uri="{FF2B5EF4-FFF2-40B4-BE49-F238E27FC236}">
                <a16:creationId xmlns:a16="http://schemas.microsoft.com/office/drawing/2014/main" id="{DDBE8AFA-40CA-4EAD-9B17-09E44E147061}"/>
              </a:ext>
            </a:extLst>
          </p:cNvPr>
          <p:cNvCxnSpPr>
            <a:cxnSpLocks/>
          </p:cNvCxnSpPr>
          <p:nvPr/>
        </p:nvCxnSpPr>
        <p:spPr>
          <a:xfrm>
            <a:off x="3710363" y="2207260"/>
            <a:ext cx="0" cy="41910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24" name="ZoneTexte 6">
            <a:extLst>
              <a:ext uri="{FF2B5EF4-FFF2-40B4-BE49-F238E27FC236}">
                <a16:creationId xmlns:a16="http://schemas.microsoft.com/office/drawing/2014/main" id="{F5207511-A477-4B8E-8A7D-65B1F0AEE49D}"/>
              </a:ext>
            </a:extLst>
          </p:cNvPr>
          <p:cNvSpPr txBox="1"/>
          <p:nvPr/>
        </p:nvSpPr>
        <p:spPr>
          <a:xfrm>
            <a:off x="1894242" y="2386066"/>
            <a:ext cx="1695753" cy="307777"/>
          </a:xfrm>
          <a:prstGeom prst="rect">
            <a:avLst/>
          </a:prstGeom>
          <a:noFill/>
        </p:spPr>
        <p:txBody>
          <a:bodyPr wrap="square" rtlCol="0">
            <a:spAutoFit/>
          </a:body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chemeClr val="accent1"/>
                </a:solidFill>
                <a:effectLst/>
                <a:uLnTx/>
                <a:uFillTx/>
                <a:latin typeface="Verdana" panose="020B0604030504040204" pitchFamily="34" charset="0"/>
                <a:ea typeface="Verdana" panose="020B0604030504040204" pitchFamily="34" charset="0"/>
                <a:cs typeface="Verdana" panose="020B0604030504040204" pitchFamily="34" charset="0"/>
                <a:hlinkClick r:id="rId7"/>
              </a:rPr>
              <a:t>capgemini.com</a:t>
            </a:r>
            <a:endParaRPr kumimoji="0" lang="fr-FR" sz="1400" b="0" i="0" u="none" strike="noStrike" kern="1200" cap="none" spc="0" normalizeH="0" baseline="0" noProof="0" dirty="0">
              <a:ln>
                <a:noFill/>
              </a:ln>
              <a:solidFill>
                <a:schemeClr val="accent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CaixaDeTexto 3">
            <a:extLst>
              <a:ext uri="{FF2B5EF4-FFF2-40B4-BE49-F238E27FC236}">
                <a16:creationId xmlns:a16="http://schemas.microsoft.com/office/drawing/2014/main" id="{190395B3-1EDE-48C8-8145-7667509E91D6}"/>
              </a:ext>
            </a:extLst>
          </p:cNvPr>
          <p:cNvSpPr txBox="1"/>
          <p:nvPr/>
        </p:nvSpPr>
        <p:spPr>
          <a:xfrm>
            <a:off x="558801" y="3644111"/>
            <a:ext cx="3031194" cy="615553"/>
          </a:xfrm>
          <a:prstGeom prst="rect">
            <a:avLst/>
          </a:prstGeom>
          <a:noFill/>
        </p:spPr>
        <p:txBody>
          <a:bodyPr wrap="square" rtlCol="0">
            <a:spAutoFit/>
          </a:bodyPr>
          <a:lstStyle/>
          <a:p>
            <a:pPr marL="0" marR="0" lvl="0" indent="0" algn="r"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Discuss</a:t>
            </a:r>
            <a:r>
              <a:rPr kumimoji="0" lang="en-US" sz="2000" b="1"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000" b="0" i="0" u="none" strike="noStrike" kern="1200" cap="none" spc="0" normalizeH="0" baseline="0" noProof="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innovations with our specialists </a:t>
            </a:r>
          </a:p>
        </p:txBody>
      </p:sp>
      <p:cxnSp>
        <p:nvCxnSpPr>
          <p:cNvPr id="26" name="Conector reto 49">
            <a:extLst>
              <a:ext uri="{FF2B5EF4-FFF2-40B4-BE49-F238E27FC236}">
                <a16:creationId xmlns:a16="http://schemas.microsoft.com/office/drawing/2014/main" id="{DECB6024-4A69-40E0-8C0E-EBB549273FC4}"/>
              </a:ext>
            </a:extLst>
          </p:cNvPr>
          <p:cNvCxnSpPr>
            <a:cxnSpLocks/>
          </p:cNvCxnSpPr>
          <p:nvPr/>
        </p:nvCxnSpPr>
        <p:spPr>
          <a:xfrm>
            <a:off x="3710363" y="3731260"/>
            <a:ext cx="0" cy="69342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27" name="ZoneTexte 35">
            <a:extLst>
              <a:ext uri="{FF2B5EF4-FFF2-40B4-BE49-F238E27FC236}">
                <a16:creationId xmlns:a16="http://schemas.microsoft.com/office/drawing/2014/main" id="{8D1D5F3D-56AA-4A73-9FE6-BCFEA79549F9}"/>
              </a:ext>
            </a:extLst>
          </p:cNvPr>
          <p:cNvSpPr txBox="1"/>
          <p:nvPr/>
        </p:nvSpPr>
        <p:spPr>
          <a:xfrm>
            <a:off x="411724" y="4170030"/>
            <a:ext cx="3178271" cy="307777"/>
          </a:xfrm>
          <a:prstGeom prst="rect">
            <a:avLst/>
          </a:prstGeom>
          <a:noFill/>
        </p:spPr>
        <p:txBody>
          <a:bodyPr wrap="square" rtlCol="0">
            <a:spAutoFit/>
          </a:bodyPr>
          <a:lstStyle>
            <a:defPPr>
              <a:defRPr lang="de-DE"/>
            </a:defPPr>
            <a:lvl1pPr algn="r">
              <a:defRPr sz="180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r" defTabSz="957756"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hlinkClick r:id="rId8"/>
              </a:rPr>
              <a:t>capgemini.com/experts</a:t>
            </a:r>
            <a:endParaRPr kumimoji="0" lang="fr-FR" sz="1400" b="0"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8" name="CaixaDeTexto 3">
            <a:extLst>
              <a:ext uri="{FF2B5EF4-FFF2-40B4-BE49-F238E27FC236}">
                <a16:creationId xmlns:a16="http://schemas.microsoft.com/office/drawing/2014/main" id="{348F292C-DB19-415C-96ED-AB098E81B7B7}"/>
              </a:ext>
            </a:extLst>
          </p:cNvPr>
          <p:cNvSpPr txBox="1"/>
          <p:nvPr/>
        </p:nvSpPr>
        <p:spPr>
          <a:xfrm>
            <a:off x="3829277" y="5643402"/>
            <a:ext cx="5066846" cy="615553"/>
          </a:xfrm>
          <a:prstGeom prst="rect">
            <a:avLst/>
          </a:prstGeom>
          <a:noFill/>
        </p:spPr>
        <p:txBody>
          <a:bodyPr wrap="square" rtlCol="0">
            <a:spAutoFit/>
          </a:bodyPr>
          <a:lstStyle/>
          <a:p>
            <a:pPr marL="0" marR="0" lvl="0" indent="0" algn="ctr"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Learn</a:t>
            </a:r>
            <a:r>
              <a:rPr kumimoji="0" lang="en-US" sz="2000" b="1"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000" b="0" i="0" u="none" strike="noStrike" kern="1200" cap="none" spc="0" normalizeH="0" baseline="0" noProof="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about tomorrow’s</a:t>
            </a:r>
            <a:br>
              <a:rPr kumimoji="0" lang="en-US" sz="2000" b="0" i="0" u="none" strike="noStrike" kern="1200" cap="none" spc="0" normalizeH="0" baseline="0" noProof="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US" sz="2000" b="0" i="0" u="none" strike="noStrike" kern="1200" cap="none" spc="0" normalizeH="0" baseline="0" noProof="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tech trends and innovation</a:t>
            </a:r>
          </a:p>
        </p:txBody>
      </p:sp>
      <p:sp>
        <p:nvSpPr>
          <p:cNvPr id="29" name="ZoneTexte 39">
            <a:extLst>
              <a:ext uri="{FF2B5EF4-FFF2-40B4-BE49-F238E27FC236}">
                <a16:creationId xmlns:a16="http://schemas.microsoft.com/office/drawing/2014/main" id="{952FA3D4-64D7-4E80-92A6-F24A271CB373}"/>
              </a:ext>
            </a:extLst>
          </p:cNvPr>
          <p:cNvSpPr txBox="1"/>
          <p:nvPr/>
        </p:nvSpPr>
        <p:spPr>
          <a:xfrm>
            <a:off x="4848997" y="6179983"/>
            <a:ext cx="3027406" cy="307777"/>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9"/>
              </a:rPr>
              <a:t>capgemini.com/</a:t>
            </a:r>
            <a:r>
              <a:rPr kumimoji="0" lang="fr-FR" sz="14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hlinkClick r:id="rId9"/>
              </a:rPr>
              <a:t>beyond</a:t>
            </a: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9"/>
              </a:rPr>
              <a:t>-the-buzz</a:t>
            </a:r>
            <a:endPar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0" name="Conector reto 49">
            <a:extLst>
              <a:ext uri="{FF2B5EF4-FFF2-40B4-BE49-F238E27FC236}">
                <a16:creationId xmlns:a16="http://schemas.microsoft.com/office/drawing/2014/main" id="{D36D77DE-E1DC-4892-BD60-CAB9F0C8B514}"/>
              </a:ext>
            </a:extLst>
          </p:cNvPr>
          <p:cNvCxnSpPr>
            <a:cxnSpLocks/>
          </p:cNvCxnSpPr>
          <p:nvPr/>
        </p:nvCxnSpPr>
        <p:spPr>
          <a:xfrm flipH="1">
            <a:off x="4815840" y="5504200"/>
            <a:ext cx="3041525" cy="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31" name="CaixaDeTexto 3">
            <a:extLst>
              <a:ext uri="{FF2B5EF4-FFF2-40B4-BE49-F238E27FC236}">
                <a16:creationId xmlns:a16="http://schemas.microsoft.com/office/drawing/2014/main" id="{6ACD7478-20FC-4742-9CEA-8779E381FF3D}"/>
              </a:ext>
            </a:extLst>
          </p:cNvPr>
          <p:cNvSpPr txBox="1"/>
          <p:nvPr/>
        </p:nvSpPr>
        <p:spPr>
          <a:xfrm>
            <a:off x="9092545" y="3644111"/>
            <a:ext cx="2451755" cy="877163"/>
          </a:xfrm>
          <a:prstGeom prst="rect">
            <a:avLst/>
          </a:prstGeom>
          <a:noFill/>
        </p:spPr>
        <p:txBody>
          <a:bodyPr wrap="square" rtlCol="0">
            <a:spAutoFit/>
          </a:bodyPr>
          <a:lstStyle/>
          <a:p>
            <a:pPr marL="0" marR="0" lvl="0" indent="0" algn="l"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Follow</a:t>
            </a:r>
            <a:r>
              <a:rPr kumimoji="0" lang="en-US" sz="2000" b="1"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000" b="0" i="0" u="none" strike="noStrike" kern="1200" cap="none" spc="0" normalizeH="0" baseline="0" noProof="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the best of business and technology news</a:t>
            </a:r>
          </a:p>
        </p:txBody>
      </p:sp>
      <p:cxnSp>
        <p:nvCxnSpPr>
          <p:cNvPr id="32" name="Conector reto 49">
            <a:extLst>
              <a:ext uri="{FF2B5EF4-FFF2-40B4-BE49-F238E27FC236}">
                <a16:creationId xmlns:a16="http://schemas.microsoft.com/office/drawing/2014/main" id="{5FB1743A-D174-45A7-9296-66EBEA6660BD}"/>
              </a:ext>
            </a:extLst>
          </p:cNvPr>
          <p:cNvCxnSpPr>
            <a:cxnSpLocks/>
          </p:cNvCxnSpPr>
          <p:nvPr/>
        </p:nvCxnSpPr>
        <p:spPr>
          <a:xfrm>
            <a:off x="8905231" y="3716020"/>
            <a:ext cx="0" cy="95758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33" name="ZoneTexte 37">
            <a:extLst>
              <a:ext uri="{FF2B5EF4-FFF2-40B4-BE49-F238E27FC236}">
                <a16:creationId xmlns:a16="http://schemas.microsoft.com/office/drawing/2014/main" id="{DB734F59-D0E1-4DF4-84FD-D4092446FA98}"/>
              </a:ext>
            </a:extLst>
          </p:cNvPr>
          <p:cNvSpPr txBox="1"/>
          <p:nvPr/>
        </p:nvSpPr>
        <p:spPr>
          <a:xfrm>
            <a:off x="9092545" y="4431999"/>
            <a:ext cx="1846339" cy="307777"/>
          </a:xfrm>
          <a:prstGeom prst="rect">
            <a:avLst/>
          </a:prstGeom>
          <a:noFill/>
        </p:spPr>
        <p:txBody>
          <a:bodyPr wrap="square" rtlCol="0">
            <a:spAutoFit/>
          </a:bodyPr>
          <a:lstStyle>
            <a:defPPr>
              <a:defRPr lang="de-DE"/>
            </a:defPPr>
            <a:lvl1pPr algn="r">
              <a:defRPr sz="140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hlinkClick r:id="rId10"/>
              </a:rPr>
              <a:t>content-loop.com</a:t>
            </a:r>
            <a:endParaRPr kumimoji="0" lang="fr-FR" sz="1400" b="0"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4" name="Conector reto 49">
            <a:extLst>
              <a:ext uri="{FF2B5EF4-FFF2-40B4-BE49-F238E27FC236}">
                <a16:creationId xmlns:a16="http://schemas.microsoft.com/office/drawing/2014/main" id="{F79EACC5-70CE-4403-B5B8-0283BB78A52B}"/>
              </a:ext>
            </a:extLst>
          </p:cNvPr>
          <p:cNvCxnSpPr>
            <a:cxnSpLocks/>
          </p:cNvCxnSpPr>
          <p:nvPr/>
        </p:nvCxnSpPr>
        <p:spPr>
          <a:xfrm>
            <a:off x="8905231" y="1995469"/>
            <a:ext cx="0" cy="946150"/>
          </a:xfrm>
          <a:prstGeom prst="line">
            <a:avLst/>
          </a:prstGeom>
          <a:solidFill>
            <a:schemeClr val="tx1"/>
          </a:solidFill>
          <a:ln w="42799" cap="flat">
            <a:solidFill>
              <a:srgbClr val="FF304C"/>
            </a:solidFill>
            <a:round/>
          </a:ln>
        </p:spPr>
        <p:style>
          <a:lnRef idx="1">
            <a:schemeClr val="accent1"/>
          </a:lnRef>
          <a:fillRef idx="0">
            <a:schemeClr val="accent1"/>
          </a:fillRef>
          <a:effectRef idx="0">
            <a:schemeClr val="accent1"/>
          </a:effectRef>
          <a:fontRef idx="minor">
            <a:schemeClr val="tx1"/>
          </a:fontRef>
        </p:style>
      </p:cxnSp>
      <p:sp>
        <p:nvSpPr>
          <p:cNvPr id="35" name="CaixaDeTexto 3">
            <a:extLst>
              <a:ext uri="{FF2B5EF4-FFF2-40B4-BE49-F238E27FC236}">
                <a16:creationId xmlns:a16="http://schemas.microsoft.com/office/drawing/2014/main" id="{424326B5-802F-42B7-9590-C1179C8804E7}"/>
              </a:ext>
            </a:extLst>
          </p:cNvPr>
          <p:cNvSpPr txBox="1"/>
          <p:nvPr/>
        </p:nvSpPr>
        <p:spPr>
          <a:xfrm>
            <a:off x="9092545" y="2044840"/>
            <a:ext cx="2451755" cy="615553"/>
          </a:xfrm>
          <a:prstGeom prst="rect">
            <a:avLst/>
          </a:prstGeom>
          <a:noFill/>
        </p:spPr>
        <p:txBody>
          <a:bodyPr wrap="square" rtlCol="0">
            <a:spAutoFit/>
          </a:bodyPr>
          <a:lstStyle/>
          <a:p>
            <a:pPr marL="0" marR="0" lvl="0" indent="0" algn="l" defTabSz="957756" rtl="0" eaLnBrk="1" fontAlgn="auto" latinLnBrk="0" hangingPunct="1">
              <a:lnSpc>
                <a:spcPct val="85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Keep</a:t>
            </a:r>
            <a:r>
              <a:rPr kumimoji="0" lang="en-US" sz="2000" b="1" i="0" u="none" strike="noStrike" kern="1200" cap="none" spc="0" normalizeH="0" baseline="0" noProof="0">
                <a:ln>
                  <a:noFill/>
                </a:ln>
                <a:solidFill>
                  <a:srgbClr val="12ABDB"/>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n-US" sz="2000" b="0" i="0" u="none" strike="noStrike" kern="1200" cap="none" spc="0" normalizeH="0" baseline="0" noProof="0">
                <a:ln>
                  <a:noFill/>
                </a:ln>
                <a:solidFill>
                  <a:schemeClr val="tx1">
                    <a:lumMod val="75000"/>
                    <a:lumOff val="25000"/>
                  </a:schemeClr>
                </a:solidFill>
                <a:effectLst/>
                <a:uLnTx/>
                <a:uFillTx/>
                <a:latin typeface="Verdana" panose="020B0604030504040204" pitchFamily="34" charset="0"/>
                <a:ea typeface="Verdana" panose="020B0604030504040204" pitchFamily="34" charset="0"/>
                <a:cs typeface="Verdana" panose="020B0604030504040204" pitchFamily="34" charset="0"/>
              </a:rPr>
              <a:t>up to date on social media</a:t>
            </a:r>
          </a:p>
        </p:txBody>
      </p:sp>
      <p:pic>
        <p:nvPicPr>
          <p:cNvPr id="36" name="Picture 35">
            <a:extLst>
              <a:ext uri="{FF2B5EF4-FFF2-40B4-BE49-F238E27FC236}">
                <a16:creationId xmlns:a16="http://schemas.microsoft.com/office/drawing/2014/main" id="{4CB55419-210B-4FB7-A41B-DF9CC2D961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8967" y="2641343"/>
            <a:ext cx="2483995" cy="384428"/>
          </a:xfrm>
          <a:prstGeom prst="rect">
            <a:avLst/>
          </a:prstGeom>
        </p:spPr>
      </p:pic>
    </p:spTree>
    <p:extLst>
      <p:ext uri="{BB962C8B-B14F-4D97-AF65-F5344CB8AC3E}">
        <p14:creationId xmlns:p14="http://schemas.microsoft.com/office/powerpoint/2010/main" val="56419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1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63" presetClass="path" presetSubtype="0" decel="100000" fill="hold" grpId="1" nodeType="withEffect">
                                  <p:stCondLst>
                                    <p:cond delay="400"/>
                                  </p:stCondLst>
                                  <p:childTnLst>
                                    <p:animMotion origin="layout" path="M 0.01797 0.04282 L -3.125E-6 4.07407E-6 " pathEditMode="relative" rAng="0" ptsTypes="AA">
                                      <p:cBhvr>
                                        <p:cTn id="15" dur="750" fill="hold"/>
                                        <p:tgtEl>
                                          <p:spTgt spid="18"/>
                                        </p:tgtEl>
                                        <p:attrNameLst>
                                          <p:attrName>ppt_x</p:attrName>
                                          <p:attrName>ppt_y</p:attrName>
                                        </p:attrNameLst>
                                      </p:cBhvr>
                                      <p:rCtr x="-898" y="-2153"/>
                                    </p:animMotion>
                                  </p:childTnLst>
                                </p:cTn>
                              </p:par>
                              <p:par>
                                <p:cTn id="16" presetID="10" presetClass="entr" presetSubtype="0" fill="hold" grpId="0" nodeType="withEffect">
                                  <p:stCondLst>
                                    <p:cond delay="45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63" presetClass="path" presetSubtype="0" decel="100000" fill="hold" grpId="1" nodeType="withEffect">
                                  <p:stCondLst>
                                    <p:cond delay="450"/>
                                  </p:stCondLst>
                                  <p:childTnLst>
                                    <p:animMotion origin="layout" path="M 0.01628 0.01528 L -8.33333E-7 -3.33333E-6 " pathEditMode="relative" rAng="0" ptsTypes="AA">
                                      <p:cBhvr>
                                        <p:cTn id="20" dur="750" fill="hold"/>
                                        <p:tgtEl>
                                          <p:spTgt spid="19"/>
                                        </p:tgtEl>
                                        <p:attrNameLst>
                                          <p:attrName>ppt_x</p:attrName>
                                          <p:attrName>ppt_y</p:attrName>
                                        </p:attrNameLst>
                                      </p:cBhvr>
                                      <p:rCtr x="-820" y="-764"/>
                                    </p:animMotion>
                                  </p:childTnLst>
                                </p:cTn>
                              </p:par>
                              <p:par>
                                <p:cTn id="21" presetID="10" presetClass="entr" presetSubtype="0" fill="hold" grpId="0" nodeType="with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63" presetClass="path" presetSubtype="0" decel="100000" fill="hold" grpId="1" nodeType="withEffect">
                                  <p:stCondLst>
                                    <p:cond delay="500"/>
                                  </p:stCondLst>
                                  <p:childTnLst>
                                    <p:animMotion origin="layout" path="M 0.01888 0.04815 L 3.125E-6 1.48148E-6 " pathEditMode="relative" rAng="0" ptsTypes="AA">
                                      <p:cBhvr>
                                        <p:cTn id="25" dur="750" fill="hold"/>
                                        <p:tgtEl>
                                          <p:spTgt spid="20"/>
                                        </p:tgtEl>
                                        <p:attrNameLst>
                                          <p:attrName>ppt_x</p:attrName>
                                          <p:attrName>ppt_y</p:attrName>
                                        </p:attrNameLst>
                                      </p:cBhvr>
                                      <p:rCtr x="-951" y="-2407"/>
                                    </p:animMotion>
                                  </p:childTnLst>
                                </p:cTn>
                              </p:par>
                            </p:childTnLst>
                          </p:cTn>
                        </p:par>
                        <p:par>
                          <p:cTn id="26" fill="hold">
                            <p:stCondLst>
                              <p:cond delay="1250"/>
                            </p:stCondLst>
                            <p:childTnLst>
                              <p:par>
                                <p:cTn id="27" presetID="16" presetClass="entr" presetSubtype="4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outHorizontal)">
                                      <p:cBhvr>
                                        <p:cTn id="29" dur="500"/>
                                        <p:tgtEl>
                                          <p:spTgt spid="23"/>
                                        </p:tgtEl>
                                      </p:cBhvr>
                                    </p:animEffect>
                                  </p:childTnLst>
                                </p:cTn>
                              </p:par>
                              <p:par>
                                <p:cTn id="30" presetID="16" presetClass="entr" presetSubtype="42"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outHorizontal)">
                                      <p:cBhvr>
                                        <p:cTn id="32" dur="500"/>
                                        <p:tgtEl>
                                          <p:spTgt spid="26"/>
                                        </p:tgtEl>
                                      </p:cBhvr>
                                    </p:animEffect>
                                  </p:childTnLst>
                                </p:cTn>
                              </p:par>
                              <p:par>
                                <p:cTn id="33" presetID="16" presetClass="entr" presetSubtype="42"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arn(outHorizontal)">
                                      <p:cBhvr>
                                        <p:cTn id="35" dur="500"/>
                                        <p:tgtEl>
                                          <p:spTgt spid="32"/>
                                        </p:tgtEl>
                                      </p:cBhvr>
                                    </p:animEffect>
                                  </p:childTnLst>
                                </p:cTn>
                              </p:par>
                              <p:par>
                                <p:cTn id="36" presetID="16" presetClass="entr" presetSubtype="42"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arn(outHorizontal)">
                                      <p:cBhvr>
                                        <p:cTn id="38" dur="500"/>
                                        <p:tgtEl>
                                          <p:spTgt spid="34"/>
                                        </p:tgtEl>
                                      </p:cBhvr>
                                    </p:animEffect>
                                  </p:childTnLst>
                                </p:cTn>
                              </p:par>
                              <p:par>
                                <p:cTn id="39" presetID="16" presetClass="entr" presetSubtype="37"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par>
                          <p:cTn id="42" fill="hold">
                            <p:stCondLst>
                              <p:cond delay="1750"/>
                            </p:stCondLst>
                            <p:childTnLst>
                              <p:par>
                                <p:cTn id="43" presetID="10" presetClass="entr" presetSubtype="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8" grpId="1" animBg="1"/>
      <p:bldP spid="19" grpId="0" animBg="1"/>
      <p:bldP spid="19" grpId="1" animBg="1"/>
      <p:bldP spid="20" grpId="0" animBg="1"/>
      <p:bldP spid="20" grpId="1" animBg="1"/>
      <p:bldP spid="21" grpId="0"/>
      <p:bldP spid="24" grpId="0"/>
      <p:bldP spid="25" grpId="0"/>
      <p:bldP spid="27" grpId="0"/>
      <p:bldP spid="28" grpId="0"/>
      <p:bldP spid="29" grpId="0"/>
      <p:bldP spid="31" grpId="0"/>
      <p:bldP spid="33"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3935" y="1375674"/>
            <a:ext cx="4017510" cy="922542"/>
          </a:xfrm>
        </p:spPr>
        <p:txBody>
          <a:bodyPr>
            <a:normAutofit fontScale="90000"/>
          </a:bodyPr>
          <a:lstStyle/>
          <a:p>
            <a:r>
              <a:rPr lang="en-US" sz="3200" dirty="0"/>
              <a:t>Up Next!</a:t>
            </a:r>
            <a:br>
              <a:rPr lang="en-US" sz="3200" dirty="0">
                <a:ea typeface="Verdana"/>
              </a:rPr>
            </a:br>
            <a:br>
              <a:rPr lang="en-US" sz="3200" dirty="0"/>
            </a:br>
            <a:r>
              <a:rPr lang="en-US" sz="3200" dirty="0">
                <a:solidFill>
                  <a:schemeClr val="bg1"/>
                </a:solidFill>
              </a:rPr>
              <a:t>What we will do together: </a:t>
            </a:r>
            <a:r>
              <a:rPr lang="en-US" sz="3200" dirty="0"/>
              <a:t>Welcome to the FS SBU family!</a:t>
            </a:r>
          </a:p>
        </p:txBody>
      </p:sp>
      <p:pic>
        <p:nvPicPr>
          <p:cNvPr id="9" name="Picture 8">
            <a:extLst>
              <a:ext uri="{FF2B5EF4-FFF2-40B4-BE49-F238E27FC236}">
                <a16:creationId xmlns:a16="http://schemas.microsoft.com/office/drawing/2014/main" id="{9BAD4AFC-E65B-4477-8D56-3DBBB534F5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5589639" cy="6858000"/>
          </a:xfrm>
          <a:prstGeom prst="rect">
            <a:avLst/>
          </a:prstGeom>
        </p:spPr>
      </p:pic>
      <p:sp>
        <p:nvSpPr>
          <p:cNvPr id="8" name="Rectangle 7">
            <a:extLst>
              <a:ext uri="{FF2B5EF4-FFF2-40B4-BE49-F238E27FC236}">
                <a16:creationId xmlns:a16="http://schemas.microsoft.com/office/drawing/2014/main" id="{43CFB3BD-BFFD-433B-8167-7215B08F95DB}"/>
              </a:ext>
            </a:extLst>
          </p:cNvPr>
          <p:cNvSpPr/>
          <p:nvPr/>
        </p:nvSpPr>
        <p:spPr bwMode="auto">
          <a:xfrm>
            <a:off x="0" y="0"/>
            <a:ext cx="5589637" cy="6858000"/>
          </a:xfrm>
          <a:prstGeom prst="rect">
            <a:avLst/>
          </a:prstGeom>
          <a:gradFill flip="none" rotWithShape="1">
            <a:gsLst>
              <a:gs pos="0">
                <a:schemeClr val="tx1">
                  <a:lumMod val="90000"/>
                  <a:lumOff val="10000"/>
                  <a:alpha val="46000"/>
                </a:schemeClr>
              </a:gs>
              <a:gs pos="100000">
                <a:schemeClr val="bg1">
                  <a:alpha val="3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mn-lt"/>
              <a:cs typeface="Arial" charset="0"/>
            </a:endParaRPr>
          </a:p>
        </p:txBody>
      </p:sp>
    </p:spTree>
    <p:extLst>
      <p:ext uri="{BB962C8B-B14F-4D97-AF65-F5344CB8AC3E}">
        <p14:creationId xmlns:p14="http://schemas.microsoft.com/office/powerpoint/2010/main" val="880384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910422" y="-244614"/>
            <a:ext cx="9385485" cy="7102613"/>
          </a:xfrm>
          <a:prstGeom prst="rect">
            <a:avLst/>
          </a:prstGeom>
        </p:spPr>
      </p:pic>
      <p:sp>
        <p:nvSpPr>
          <p:cNvPr id="19458" name="Title 1"/>
          <p:cNvSpPr>
            <a:spLocks noGrp="1"/>
          </p:cNvSpPr>
          <p:nvPr>
            <p:ph type="title" idx="4294967295"/>
          </p:nvPr>
        </p:nvSpPr>
        <p:spPr>
          <a:xfrm>
            <a:off x="265546" y="3830493"/>
            <a:ext cx="2371725" cy="635000"/>
          </a:xfrm>
          <a:noFill/>
        </p:spPr>
        <p:txBody>
          <a:bodyPr anchor="t">
            <a:noAutofit/>
          </a:bodyPr>
          <a:lstStyle/>
          <a:p>
            <a:pPr defTabSz="914342">
              <a:lnSpc>
                <a:spcPct val="100000"/>
              </a:lnSpc>
              <a:spcAft>
                <a:spcPts val="600"/>
              </a:spcAft>
              <a:defRPr/>
            </a:pPr>
            <a:r>
              <a:rPr lang="en-US" altLang="en-US" sz="3200">
                <a:solidFill>
                  <a:schemeClr val="tx1"/>
                </a:solidFill>
              </a:rPr>
              <a:t>Very glad to meet you, welcome to Capgemini!</a:t>
            </a:r>
            <a:endParaRPr lang="en-IN" altLang="en-US" sz="3200">
              <a:solidFill>
                <a:schemeClr val="tx1"/>
              </a:solidFill>
              <a:ea typeface="Verdana"/>
              <a:cs typeface="Verdana"/>
            </a:endParaRPr>
          </a:p>
        </p:txBody>
      </p:sp>
      <p:grpSp>
        <p:nvGrpSpPr>
          <p:cNvPr id="16" name="Group 15">
            <a:extLst>
              <a:ext uri="{FF2B5EF4-FFF2-40B4-BE49-F238E27FC236}">
                <a16:creationId xmlns:a16="http://schemas.microsoft.com/office/drawing/2014/main" id="{4C5A91B4-0CD8-4B04-AE6B-0162EFE3A518}"/>
              </a:ext>
            </a:extLst>
          </p:cNvPr>
          <p:cNvGrpSpPr/>
          <p:nvPr/>
        </p:nvGrpSpPr>
        <p:grpSpPr>
          <a:xfrm>
            <a:off x="1741812" y="1223093"/>
            <a:ext cx="2193122" cy="2389024"/>
            <a:chOff x="3854630" y="530366"/>
            <a:chExt cx="2066122" cy="2158115"/>
          </a:xfrm>
        </p:grpSpPr>
        <p:sp>
          <p:nvSpPr>
            <p:cNvPr id="12" name="Oval 20">
              <a:extLst>
                <a:ext uri="{FF2B5EF4-FFF2-40B4-BE49-F238E27FC236}">
                  <a16:creationId xmlns:a16="http://schemas.microsoft.com/office/drawing/2014/main" id="{AAAFB052-0E52-45C5-A112-0E6C7D11ADCE}"/>
                </a:ext>
              </a:extLst>
            </p:cNvPr>
            <p:cNvSpPr/>
            <p:nvPr/>
          </p:nvSpPr>
          <p:spPr>
            <a:xfrm>
              <a:off x="3854630" y="530366"/>
              <a:ext cx="2066122" cy="215811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3" name="Rectangle 2">
              <a:extLst>
                <a:ext uri="{FF2B5EF4-FFF2-40B4-BE49-F238E27FC236}">
                  <a16:creationId xmlns:a16="http://schemas.microsoft.com/office/drawing/2014/main" id="{4547CBD2-181F-4018-9457-CF29B9BA6468}"/>
                </a:ext>
              </a:extLst>
            </p:cNvPr>
            <p:cNvSpPr/>
            <p:nvPr/>
          </p:nvSpPr>
          <p:spPr>
            <a:xfrm>
              <a:off x="3988038" y="1103734"/>
              <a:ext cx="1799305" cy="1200329"/>
            </a:xfrm>
            <a:prstGeom prst="rect">
              <a:avLst/>
            </a:prstGeom>
          </p:spPr>
          <p:txBody>
            <a:bodyPr wrap="square">
              <a:spAutoFit/>
            </a:bodyPr>
            <a:lstStyle/>
            <a:p>
              <a:pPr defTabSz="711200">
                <a:lnSpc>
                  <a:spcPct val="90000"/>
                </a:lnSpc>
                <a:spcAft>
                  <a:spcPct val="35000"/>
                </a:spcAft>
                <a:defRPr/>
              </a:pPr>
              <a:r>
                <a:rPr lang="en-US" sz="2000">
                  <a:solidFill>
                    <a:prstClr val="white"/>
                  </a:solidFill>
                </a:rPr>
                <a:t>Tell us about your professional experience</a:t>
              </a:r>
              <a:endParaRPr lang="en-US" sz="2000" b="0">
                <a:solidFill>
                  <a:prstClr val="white"/>
                </a:solidFill>
              </a:endParaRPr>
            </a:p>
          </p:txBody>
        </p:sp>
      </p:grpSp>
      <p:grpSp>
        <p:nvGrpSpPr>
          <p:cNvPr id="5" name="Group 5">
            <a:extLst>
              <a:ext uri="{FF2B5EF4-FFF2-40B4-BE49-F238E27FC236}">
                <a16:creationId xmlns:a16="http://schemas.microsoft.com/office/drawing/2014/main" id="{2E9B0A78-8F16-4EE9-AB2D-F43B6E99A586}"/>
              </a:ext>
            </a:extLst>
          </p:cNvPr>
          <p:cNvGrpSpPr/>
          <p:nvPr/>
        </p:nvGrpSpPr>
        <p:grpSpPr>
          <a:xfrm>
            <a:off x="8436392" y="-1149125"/>
            <a:ext cx="4284024" cy="3331781"/>
            <a:chOff x="4967593" y="-854950"/>
            <a:chExt cx="4284024" cy="3331781"/>
          </a:xfrm>
        </p:grpSpPr>
        <p:pic>
          <p:nvPicPr>
            <p:cNvPr id="14" name="Graphic 13">
              <a:extLst>
                <a:ext uri="{FF2B5EF4-FFF2-40B4-BE49-F238E27FC236}">
                  <a16:creationId xmlns:a16="http://schemas.microsoft.com/office/drawing/2014/main" id="{86F9900A-3BDC-4D49-885A-B80A222060F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4" name="Rectangle 7">
              <a:extLst>
                <a:ext uri="{FF2B5EF4-FFF2-40B4-BE49-F238E27FC236}">
                  <a16:creationId xmlns:a16="http://schemas.microsoft.com/office/drawing/2014/main" id="{1E6E354F-0262-4719-9C40-0B6D1089B95A}"/>
                </a:ext>
              </a:extLst>
            </p:cNvPr>
            <p:cNvSpPr/>
            <p:nvPr/>
          </p:nvSpPr>
          <p:spPr>
            <a:xfrm>
              <a:off x="5605210" y="277737"/>
              <a:ext cx="3538789" cy="424732"/>
            </a:xfrm>
            <a:prstGeom prst="rect">
              <a:avLst/>
            </a:prstGeom>
          </p:spPr>
          <p:txBody>
            <a:bodyPr wrap="none">
              <a:spAutoFit/>
            </a:bodyPr>
            <a:lstStyle/>
            <a:p>
              <a:pPr defTabSz="711200">
                <a:lnSpc>
                  <a:spcPct val="90000"/>
                </a:lnSpc>
                <a:spcAft>
                  <a:spcPct val="35000"/>
                </a:spcAft>
                <a:defRPr/>
              </a:pPr>
              <a:r>
                <a:rPr lang="en-US" b="0">
                  <a:solidFill>
                    <a:prstClr val="white"/>
                  </a:solidFill>
                </a:rPr>
                <a:t>A little more about you…</a:t>
              </a:r>
            </a:p>
          </p:txBody>
        </p:sp>
      </p:grpSp>
      <p:grpSp>
        <p:nvGrpSpPr>
          <p:cNvPr id="15" name="Group 14">
            <a:extLst>
              <a:ext uri="{FF2B5EF4-FFF2-40B4-BE49-F238E27FC236}">
                <a16:creationId xmlns:a16="http://schemas.microsoft.com/office/drawing/2014/main" id="{A2302D30-3FF7-4FA1-8463-B10F4443A5FF}"/>
              </a:ext>
            </a:extLst>
          </p:cNvPr>
          <p:cNvGrpSpPr/>
          <p:nvPr/>
        </p:nvGrpSpPr>
        <p:grpSpPr>
          <a:xfrm>
            <a:off x="2478642" y="-485086"/>
            <a:ext cx="2066122" cy="2158115"/>
            <a:chOff x="2778824" y="2378187"/>
            <a:chExt cx="2066122" cy="2158115"/>
          </a:xfrm>
        </p:grpSpPr>
        <p:sp>
          <p:nvSpPr>
            <p:cNvPr id="13" name="Oval 20">
              <a:extLst>
                <a:ext uri="{FF2B5EF4-FFF2-40B4-BE49-F238E27FC236}">
                  <a16:creationId xmlns:a16="http://schemas.microsoft.com/office/drawing/2014/main" id="{92094E5E-144F-45D0-8428-4EF4D6C4E757}"/>
                </a:ext>
              </a:extLst>
            </p:cNvPr>
            <p:cNvSpPr/>
            <p:nvPr/>
          </p:nvSpPr>
          <p:spPr>
            <a:xfrm>
              <a:off x="2778824" y="2378187"/>
              <a:ext cx="2066122" cy="215811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a:p>
          </p:txBody>
        </p:sp>
        <p:sp>
          <p:nvSpPr>
            <p:cNvPr id="2" name="Rectangle 1">
              <a:extLst>
                <a:ext uri="{FF2B5EF4-FFF2-40B4-BE49-F238E27FC236}">
                  <a16:creationId xmlns:a16="http://schemas.microsoft.com/office/drawing/2014/main" id="{DFD95303-4073-407B-BF51-2B4BF5D73303}"/>
                </a:ext>
              </a:extLst>
            </p:cNvPr>
            <p:cNvSpPr/>
            <p:nvPr/>
          </p:nvSpPr>
          <p:spPr>
            <a:xfrm>
              <a:off x="2786095" y="2912479"/>
              <a:ext cx="1947809" cy="1089529"/>
            </a:xfrm>
            <a:prstGeom prst="rect">
              <a:avLst/>
            </a:prstGeom>
          </p:spPr>
          <p:txBody>
            <a:bodyPr wrap="square">
              <a:spAutoFit/>
            </a:bodyPr>
            <a:lstStyle/>
            <a:p>
              <a:pPr defTabSz="889000">
                <a:lnSpc>
                  <a:spcPct val="90000"/>
                </a:lnSpc>
                <a:spcAft>
                  <a:spcPct val="35000"/>
                </a:spcAft>
                <a:defRPr/>
              </a:pPr>
              <a:r>
                <a:rPr lang="en-US" b="0">
                  <a:solidFill>
                    <a:prstClr val="white"/>
                  </a:solidFill>
                </a:rPr>
                <a:t>Please </a:t>
              </a:r>
              <a:r>
                <a:rPr lang="en-US">
                  <a:solidFill>
                    <a:prstClr val="white"/>
                  </a:solidFill>
                </a:rPr>
                <a:t>introduce yourself</a:t>
              </a:r>
            </a:p>
          </p:txBody>
        </p:sp>
      </p:grpSp>
    </p:spTree>
    <p:extLst>
      <p:ext uri="{BB962C8B-B14F-4D97-AF65-F5344CB8AC3E}">
        <p14:creationId xmlns:p14="http://schemas.microsoft.com/office/powerpoint/2010/main" val="3221726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down)">
                                      <p:cBhvr>
                                        <p:cTn id="7" dur="580">
                                          <p:stCondLst>
                                            <p:cond delay="0"/>
                                          </p:stCondLst>
                                        </p:cTn>
                                        <p:tgtEl>
                                          <p:spTgt spid="19458"/>
                                        </p:tgtEl>
                                      </p:cBhvr>
                                    </p:animEffect>
                                    <p:anim calcmode="lin" valueType="num">
                                      <p:cBhvr>
                                        <p:cTn id="8" dur="1822" tmFilter="0,0; 0.14,0.36; 0.43,0.73; 0.71,0.91; 1.0,1.0">
                                          <p:stCondLst>
                                            <p:cond delay="0"/>
                                          </p:stCondLst>
                                        </p:cTn>
                                        <p:tgtEl>
                                          <p:spTgt spid="1945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45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45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45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458"/>
                                        </p:tgtEl>
                                        <p:attrNameLst>
                                          <p:attrName>ppt_y</p:attrName>
                                        </p:attrNameLst>
                                      </p:cBhvr>
                                      <p:tavLst>
                                        <p:tav tm="0" fmla="#ppt_y-sin(pi*$)/81">
                                          <p:val>
                                            <p:fltVal val="0"/>
                                          </p:val>
                                        </p:tav>
                                        <p:tav tm="100000">
                                          <p:val>
                                            <p:fltVal val="1"/>
                                          </p:val>
                                        </p:tav>
                                      </p:tavLst>
                                    </p:anim>
                                    <p:animScale>
                                      <p:cBhvr>
                                        <p:cTn id="13" dur="26">
                                          <p:stCondLst>
                                            <p:cond delay="650"/>
                                          </p:stCondLst>
                                        </p:cTn>
                                        <p:tgtEl>
                                          <p:spTgt spid="19458"/>
                                        </p:tgtEl>
                                      </p:cBhvr>
                                      <p:to x="100000" y="60000"/>
                                    </p:animScale>
                                    <p:animScale>
                                      <p:cBhvr>
                                        <p:cTn id="14" dur="166" decel="50000">
                                          <p:stCondLst>
                                            <p:cond delay="676"/>
                                          </p:stCondLst>
                                        </p:cTn>
                                        <p:tgtEl>
                                          <p:spTgt spid="19458"/>
                                        </p:tgtEl>
                                      </p:cBhvr>
                                      <p:to x="100000" y="100000"/>
                                    </p:animScale>
                                    <p:animScale>
                                      <p:cBhvr>
                                        <p:cTn id="15" dur="26">
                                          <p:stCondLst>
                                            <p:cond delay="1312"/>
                                          </p:stCondLst>
                                        </p:cTn>
                                        <p:tgtEl>
                                          <p:spTgt spid="19458"/>
                                        </p:tgtEl>
                                      </p:cBhvr>
                                      <p:to x="100000" y="80000"/>
                                    </p:animScale>
                                    <p:animScale>
                                      <p:cBhvr>
                                        <p:cTn id="16" dur="166" decel="50000">
                                          <p:stCondLst>
                                            <p:cond delay="1338"/>
                                          </p:stCondLst>
                                        </p:cTn>
                                        <p:tgtEl>
                                          <p:spTgt spid="19458"/>
                                        </p:tgtEl>
                                      </p:cBhvr>
                                      <p:to x="100000" y="100000"/>
                                    </p:animScale>
                                    <p:animScale>
                                      <p:cBhvr>
                                        <p:cTn id="17" dur="26">
                                          <p:stCondLst>
                                            <p:cond delay="1642"/>
                                          </p:stCondLst>
                                        </p:cTn>
                                        <p:tgtEl>
                                          <p:spTgt spid="19458"/>
                                        </p:tgtEl>
                                      </p:cBhvr>
                                      <p:to x="100000" y="90000"/>
                                    </p:animScale>
                                    <p:animScale>
                                      <p:cBhvr>
                                        <p:cTn id="18" dur="166" decel="50000">
                                          <p:stCondLst>
                                            <p:cond delay="1668"/>
                                          </p:stCondLst>
                                        </p:cTn>
                                        <p:tgtEl>
                                          <p:spTgt spid="19458"/>
                                        </p:tgtEl>
                                      </p:cBhvr>
                                      <p:to x="100000" y="100000"/>
                                    </p:animScale>
                                    <p:animScale>
                                      <p:cBhvr>
                                        <p:cTn id="19" dur="26">
                                          <p:stCondLst>
                                            <p:cond delay="1808"/>
                                          </p:stCondLst>
                                        </p:cTn>
                                        <p:tgtEl>
                                          <p:spTgt spid="19458"/>
                                        </p:tgtEl>
                                      </p:cBhvr>
                                      <p:to x="100000" y="95000"/>
                                    </p:animScale>
                                    <p:animScale>
                                      <p:cBhvr>
                                        <p:cTn id="20" dur="166" decel="50000">
                                          <p:stCondLst>
                                            <p:cond delay="1834"/>
                                          </p:stCondLst>
                                        </p:cTn>
                                        <p:tgtEl>
                                          <p:spTgt spid="19458"/>
                                        </p:tgtEl>
                                      </p:cBhvr>
                                      <p:to x="100000" y="100000"/>
                                    </p:animScale>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982333" y="1905567"/>
            <a:ext cx="7832152" cy="4234378"/>
          </a:xfrm>
          <a:prstGeom prst="roundRect">
            <a:avLst>
              <a:gd name="adj" fmla="val 4978"/>
            </a:avLst>
          </a:prstGeom>
          <a:solidFill>
            <a:schemeClr val="bg1">
              <a:alpha val="73000"/>
            </a:schemeClr>
          </a:solidFill>
          <a:ln>
            <a:noFill/>
          </a:ln>
        </p:spPr>
        <p:txBody>
          <a:bodyPr tIns="182880" anchor="t"/>
          <a:lstStyle/>
          <a:p>
            <a:pPr marL="342900" indent="-342900" algn="l" defTabSz="957263" eaLnBrk="1" hangingPunct="1">
              <a:lnSpc>
                <a:spcPct val="100000"/>
              </a:lnSpc>
              <a:spcBef>
                <a:spcPts val="600"/>
              </a:spcBef>
              <a:spcAft>
                <a:spcPts val="0"/>
              </a:spcAft>
              <a:buClr>
                <a:srgbClr val="E47E1A"/>
              </a:buClr>
              <a:buSzPct val="120000"/>
              <a:buFont typeface="Wingdings" pitchFamily="2" charset="2"/>
              <a:buChar char="ü"/>
              <a:defRPr/>
            </a:pPr>
            <a:r>
              <a:rPr lang="en-US" sz="2000" b="0">
                <a:latin typeface="Verdana"/>
                <a:ea typeface="Verdana"/>
                <a:cs typeface="Verdana"/>
              </a:rPr>
              <a:t>To help you settle down in Capgemini, feel comfortable, make friends. Understand the business, culture and values of the company</a:t>
            </a:r>
            <a:endParaRPr lang="en-US" sz="2000">
              <a:latin typeface="Verdana"/>
              <a:ea typeface="Verdana"/>
              <a:cs typeface="Verdana"/>
            </a:endParaRPr>
          </a:p>
          <a:p>
            <a:pPr marL="342900" indent="-342900" algn="l" defTabSz="957263" eaLnBrk="1" hangingPunct="1">
              <a:lnSpc>
                <a:spcPct val="100000"/>
              </a:lnSpc>
              <a:spcBef>
                <a:spcPts val="600"/>
              </a:spcBef>
              <a:spcAft>
                <a:spcPts val="0"/>
              </a:spcAft>
              <a:buClr>
                <a:srgbClr val="E47E1A"/>
              </a:buClr>
              <a:buSzPct val="120000"/>
              <a:buFont typeface="Wingdings" pitchFamily="2" charset="2"/>
              <a:buChar char="ü"/>
              <a:defRPr/>
            </a:pPr>
            <a:r>
              <a:rPr lang="en-US" sz="2000" b="0">
                <a:latin typeface="Verdana"/>
                <a:ea typeface="Verdana"/>
                <a:cs typeface="Verdana"/>
              </a:rPr>
              <a:t>Be engagement ready</a:t>
            </a:r>
          </a:p>
          <a:p>
            <a:pPr marL="342900" indent="-342900" algn="l" defTabSz="957263" eaLnBrk="1" hangingPunct="1">
              <a:lnSpc>
                <a:spcPct val="100000"/>
              </a:lnSpc>
              <a:spcBef>
                <a:spcPts val="600"/>
              </a:spcBef>
              <a:spcAft>
                <a:spcPts val="0"/>
              </a:spcAft>
              <a:buClr>
                <a:srgbClr val="E47E1A"/>
              </a:buClr>
              <a:buSzPct val="120000"/>
              <a:buFont typeface="Wingdings" pitchFamily="2" charset="2"/>
              <a:buChar char="ü"/>
              <a:defRPr/>
            </a:pPr>
            <a:r>
              <a:rPr lang="en-US" sz="2000" b="0">
                <a:latin typeface="Verdana"/>
                <a:ea typeface="Verdana"/>
                <a:cs typeface="Verdana"/>
              </a:rPr>
              <a:t>Understand how we support you to excel and grow at Capgemini</a:t>
            </a:r>
          </a:p>
          <a:p>
            <a:pPr marL="342900" indent="-342900" algn="l" defTabSz="957263" eaLnBrk="1" hangingPunct="1">
              <a:lnSpc>
                <a:spcPct val="100000"/>
              </a:lnSpc>
              <a:spcBef>
                <a:spcPts val="600"/>
              </a:spcBef>
              <a:spcAft>
                <a:spcPts val="0"/>
              </a:spcAft>
              <a:buClr>
                <a:srgbClr val="E47E1A"/>
              </a:buClr>
              <a:buSzPct val="120000"/>
              <a:buFont typeface="Wingdings" pitchFamily="2" charset="2"/>
              <a:buChar char="ü"/>
              <a:defRPr/>
            </a:pPr>
            <a:r>
              <a:rPr lang="en-US" sz="2000" b="0">
                <a:latin typeface="Verdana"/>
                <a:ea typeface="Verdana"/>
                <a:cs typeface="Verdana"/>
              </a:rPr>
              <a:t>Have enough information and insight to build a network of contacts across the business line</a:t>
            </a:r>
          </a:p>
          <a:p>
            <a:pPr marL="342900" indent="-342900" algn="l" defTabSz="957263" eaLnBrk="1" hangingPunct="1">
              <a:lnSpc>
                <a:spcPct val="100000"/>
              </a:lnSpc>
              <a:spcBef>
                <a:spcPts val="600"/>
              </a:spcBef>
              <a:spcAft>
                <a:spcPts val="0"/>
              </a:spcAft>
              <a:buClr>
                <a:srgbClr val="E47E1A"/>
              </a:buClr>
              <a:buSzPct val="120000"/>
              <a:buFont typeface="Wingdings" pitchFamily="2" charset="2"/>
              <a:buChar char="ü"/>
              <a:defRPr/>
            </a:pPr>
            <a:r>
              <a:rPr lang="en-US" sz="2000" b="0">
                <a:latin typeface="Verdana"/>
                <a:ea typeface="Verdana"/>
                <a:cs typeface="Verdana"/>
              </a:rPr>
              <a:t>Be aware that you 'know who to contact' should you need help</a:t>
            </a:r>
          </a:p>
          <a:p>
            <a:pPr marL="342900" indent="-342900" algn="l" defTabSz="957263" eaLnBrk="1" hangingPunct="1">
              <a:lnSpc>
                <a:spcPct val="100000"/>
              </a:lnSpc>
              <a:spcBef>
                <a:spcPts val="600"/>
              </a:spcBef>
              <a:spcAft>
                <a:spcPts val="0"/>
              </a:spcAft>
              <a:buClr>
                <a:srgbClr val="E47E1A"/>
              </a:buClr>
              <a:buSzPct val="120000"/>
              <a:buFont typeface="Wingdings" pitchFamily="2" charset="2"/>
              <a:buChar char="ü"/>
              <a:defRPr/>
            </a:pPr>
            <a:r>
              <a:rPr lang="en-US" sz="2000" b="0">
                <a:latin typeface="Verdana"/>
                <a:ea typeface="Verdana"/>
                <a:cs typeface="Verdana"/>
              </a:rPr>
              <a:t>Look forward to a great experience in Capgemini</a:t>
            </a:r>
          </a:p>
        </p:txBody>
      </p:sp>
      <p:sp>
        <p:nvSpPr>
          <p:cNvPr id="5" name="Freeform: Shape 4">
            <a:extLst>
              <a:ext uri="{FF2B5EF4-FFF2-40B4-BE49-F238E27FC236}">
                <a16:creationId xmlns:a16="http://schemas.microsoft.com/office/drawing/2014/main" id="{82175BDA-0801-4FB9-B15D-3A7E0296C783}"/>
              </a:ext>
            </a:extLst>
          </p:cNvPr>
          <p:cNvSpPr/>
          <p:nvPr/>
        </p:nvSpPr>
        <p:spPr>
          <a:xfrm flipV="1">
            <a:off x="0" y="0"/>
            <a:ext cx="9021541" cy="1460090"/>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Rectangle 1">
            <a:extLst>
              <a:ext uri="{FF2B5EF4-FFF2-40B4-BE49-F238E27FC236}">
                <a16:creationId xmlns:a16="http://schemas.microsoft.com/office/drawing/2014/main" id="{CCE462A8-C7DA-4124-B270-5DFC56C2DE93}"/>
              </a:ext>
            </a:extLst>
          </p:cNvPr>
          <p:cNvSpPr/>
          <p:nvPr/>
        </p:nvSpPr>
        <p:spPr>
          <a:xfrm>
            <a:off x="474235" y="263003"/>
            <a:ext cx="4240610" cy="492443"/>
          </a:xfrm>
          <a:prstGeom prst="rect">
            <a:avLst/>
          </a:prstGeom>
        </p:spPr>
        <p:txBody>
          <a:bodyPr wrap="square" anchor="t">
            <a:spAutoFit/>
          </a:bodyPr>
          <a:lstStyle/>
          <a:p>
            <a:pPr algn="l">
              <a:lnSpc>
                <a:spcPct val="100000"/>
              </a:lnSpc>
              <a:defRPr/>
            </a:pPr>
            <a:r>
              <a:rPr lang="en-US" altLang="en-US" sz="2600" b="0">
                <a:solidFill>
                  <a:prstClr val="white"/>
                </a:solidFill>
                <a:latin typeface="Verdana"/>
                <a:ea typeface="Verdana"/>
                <a:cs typeface="Verdana"/>
              </a:rPr>
              <a:t>On-Boarding Objectives</a:t>
            </a:r>
            <a:endParaRPr lang="en-US" sz="2600" b="0">
              <a:solidFill>
                <a:prstClr val="white"/>
              </a:solidFill>
              <a:latin typeface="Verdana"/>
              <a:ea typeface="Verdana"/>
              <a:cs typeface="Verdana"/>
            </a:endParaRPr>
          </a:p>
        </p:txBody>
      </p:sp>
      <p:pic>
        <p:nvPicPr>
          <p:cNvPr id="13" name="Picture 13" descr="A close up of a logo&#10;&#10;Description generated with very high confidence">
            <a:extLst>
              <a:ext uri="{FF2B5EF4-FFF2-40B4-BE49-F238E27FC236}">
                <a16:creationId xmlns:a16="http://schemas.microsoft.com/office/drawing/2014/main" id="{9674C4F2-E19A-47FE-82C4-82876A62B094}"/>
              </a:ext>
            </a:extLst>
          </p:cNvPr>
          <p:cNvPicPr>
            <a:picLocks noChangeAspect="1"/>
          </p:cNvPicPr>
          <p:nvPr/>
        </p:nvPicPr>
        <p:blipFill>
          <a:blip r:embed="rId3"/>
          <a:stretch>
            <a:fillRect/>
          </a:stretch>
        </p:blipFill>
        <p:spPr>
          <a:xfrm>
            <a:off x="2446915" y="1965181"/>
            <a:ext cx="47625" cy="4105275"/>
          </a:xfrm>
          <a:prstGeom prst="rect">
            <a:avLst/>
          </a:prstGeom>
        </p:spPr>
      </p:pic>
      <p:pic>
        <p:nvPicPr>
          <p:cNvPr id="15" name="Picture 15">
            <a:extLst>
              <a:ext uri="{FF2B5EF4-FFF2-40B4-BE49-F238E27FC236}">
                <a16:creationId xmlns:a16="http://schemas.microsoft.com/office/drawing/2014/main" id="{389FE369-5192-4F3B-93DB-507380872058}"/>
              </a:ext>
            </a:extLst>
          </p:cNvPr>
          <p:cNvPicPr>
            <a:picLocks noChangeAspect="1"/>
          </p:cNvPicPr>
          <p:nvPr/>
        </p:nvPicPr>
        <p:blipFill>
          <a:blip r:embed="rId4"/>
          <a:stretch>
            <a:fillRect/>
          </a:stretch>
        </p:blipFill>
        <p:spPr>
          <a:xfrm>
            <a:off x="748290" y="2134466"/>
            <a:ext cx="904875" cy="857250"/>
          </a:xfrm>
          <a:prstGeom prst="rect">
            <a:avLst/>
          </a:prstGeom>
        </p:spPr>
      </p:pic>
      <p:pic>
        <p:nvPicPr>
          <p:cNvPr id="17" name="Picture 17">
            <a:extLst>
              <a:ext uri="{FF2B5EF4-FFF2-40B4-BE49-F238E27FC236}">
                <a16:creationId xmlns:a16="http://schemas.microsoft.com/office/drawing/2014/main" id="{68B4AF14-4065-4897-804E-50CF87CDE351}"/>
              </a:ext>
            </a:extLst>
          </p:cNvPr>
          <p:cNvPicPr>
            <a:picLocks noChangeAspect="1"/>
          </p:cNvPicPr>
          <p:nvPr/>
        </p:nvPicPr>
        <p:blipFill>
          <a:blip r:embed="rId5"/>
          <a:stretch>
            <a:fillRect/>
          </a:stretch>
        </p:blipFill>
        <p:spPr>
          <a:xfrm>
            <a:off x="748434" y="3598142"/>
            <a:ext cx="904586" cy="862445"/>
          </a:xfrm>
          <a:prstGeom prst="rect">
            <a:avLst/>
          </a:prstGeom>
        </p:spPr>
      </p:pic>
      <p:pic>
        <p:nvPicPr>
          <p:cNvPr id="19" name="Picture 19" descr="A picture containing wheel&#10;&#10;Description generated with high confidence">
            <a:extLst>
              <a:ext uri="{FF2B5EF4-FFF2-40B4-BE49-F238E27FC236}">
                <a16:creationId xmlns:a16="http://schemas.microsoft.com/office/drawing/2014/main" id="{E1CBEB40-F0E5-4AC5-AB20-266780F76122}"/>
              </a:ext>
            </a:extLst>
          </p:cNvPr>
          <p:cNvPicPr>
            <a:picLocks noChangeAspect="1"/>
          </p:cNvPicPr>
          <p:nvPr/>
        </p:nvPicPr>
        <p:blipFill>
          <a:blip r:embed="rId6"/>
          <a:stretch>
            <a:fillRect/>
          </a:stretch>
        </p:blipFill>
        <p:spPr>
          <a:xfrm>
            <a:off x="748434" y="5057631"/>
            <a:ext cx="904586" cy="852920"/>
          </a:xfrm>
          <a:prstGeom prst="rect">
            <a:avLst/>
          </a:prstGeom>
        </p:spPr>
      </p:pic>
    </p:spTree>
    <p:extLst>
      <p:ext uri="{BB962C8B-B14F-4D97-AF65-F5344CB8AC3E}">
        <p14:creationId xmlns:p14="http://schemas.microsoft.com/office/powerpoint/2010/main" val="1272344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6472" y="4249324"/>
            <a:ext cx="6042607" cy="1406455"/>
          </a:xfrm>
          <a:prstGeom prst="roundRect">
            <a:avLst>
              <a:gd name="adj" fmla="val 4978"/>
            </a:avLst>
          </a:prstGeom>
          <a:solidFill>
            <a:schemeClr val="bg1">
              <a:alpha val="73000"/>
            </a:schemeClr>
          </a:solidFill>
          <a:ln>
            <a:noFill/>
          </a:ln>
        </p:spPr>
        <p:txBody>
          <a:bodyPr tIns="182880" anchor="t"/>
          <a:lstStyle/>
          <a:p>
            <a:pPr marL="285750" indent="-285750" algn="l" defTabSz="957263" eaLnBrk="1" hangingPunct="1">
              <a:lnSpc>
                <a:spcPct val="100000"/>
              </a:lnSpc>
              <a:spcBef>
                <a:spcPts val="600"/>
              </a:spcBef>
              <a:spcAft>
                <a:spcPts val="0"/>
              </a:spcAft>
              <a:buClr>
                <a:schemeClr val="accent1"/>
              </a:buClr>
              <a:buSzPct val="120000"/>
              <a:buFont typeface="Wingdings" pitchFamily="2" charset="2"/>
              <a:buChar char="§"/>
              <a:defRPr/>
            </a:pPr>
            <a:r>
              <a:rPr lang="en-US" sz="1800" b="0">
                <a:latin typeface="Verdana"/>
                <a:ea typeface="Verdana"/>
                <a:cs typeface="Verdana"/>
              </a:rPr>
              <a:t>I would really like to know how…</a:t>
            </a:r>
          </a:p>
          <a:p>
            <a:pPr marL="285750" indent="-285750" algn="l" defTabSz="957263" eaLnBrk="1" hangingPunct="1">
              <a:lnSpc>
                <a:spcPct val="100000"/>
              </a:lnSpc>
              <a:spcBef>
                <a:spcPts val="600"/>
              </a:spcBef>
              <a:spcAft>
                <a:spcPts val="0"/>
              </a:spcAft>
              <a:buClr>
                <a:schemeClr val="accent1"/>
              </a:buClr>
              <a:buSzPct val="120000"/>
              <a:buFont typeface="Wingdings" pitchFamily="2" charset="2"/>
              <a:buChar char="§"/>
              <a:defRPr/>
            </a:pPr>
            <a:r>
              <a:rPr lang="en-US" sz="1800" b="0">
                <a:latin typeface="Verdana"/>
                <a:ea typeface="Verdana"/>
                <a:cs typeface="Verdana"/>
              </a:rPr>
              <a:t>Can you tell us more about…</a:t>
            </a:r>
          </a:p>
          <a:p>
            <a:pPr marL="285750" indent="-285750" algn="l" defTabSz="957263" eaLnBrk="1" hangingPunct="1">
              <a:lnSpc>
                <a:spcPct val="100000"/>
              </a:lnSpc>
              <a:spcBef>
                <a:spcPts val="600"/>
              </a:spcBef>
              <a:spcAft>
                <a:spcPts val="0"/>
              </a:spcAft>
              <a:buClr>
                <a:schemeClr val="accent1"/>
              </a:buClr>
              <a:buSzPct val="120000"/>
              <a:buFont typeface="Wingdings" pitchFamily="2" charset="2"/>
              <a:buChar char="§"/>
              <a:defRPr/>
            </a:pPr>
            <a:r>
              <a:rPr lang="en-US" sz="1800" b="0">
                <a:latin typeface="Verdana"/>
                <a:ea typeface="Verdana"/>
                <a:cs typeface="Verdana"/>
              </a:rPr>
              <a:t>Will you be covering…</a:t>
            </a:r>
          </a:p>
        </p:txBody>
      </p:sp>
      <p:sp>
        <p:nvSpPr>
          <p:cNvPr id="7" name="Freeform 6">
            <a:extLst>
              <a:ext uri="{FF2B5EF4-FFF2-40B4-BE49-F238E27FC236}">
                <a16:creationId xmlns:a16="http://schemas.microsoft.com/office/drawing/2014/main" id="{726FF890-9C18-4188-8C83-0A2BAF9FDA6D}"/>
              </a:ext>
            </a:extLst>
          </p:cNvPr>
          <p:cNvSpPr>
            <a:spLocks/>
          </p:cNvSpPr>
          <p:nvPr/>
        </p:nvSpPr>
        <p:spPr bwMode="auto">
          <a:xfrm rot="-4800000">
            <a:off x="8371147" y="1539867"/>
            <a:ext cx="5014452" cy="4955165"/>
          </a:xfrm>
          <a:custGeom>
            <a:avLst/>
            <a:gdLst/>
            <a:ahLst/>
            <a:cxnLst>
              <a:cxn ang="0">
                <a:pos x="0" y="1904"/>
              </a:cxn>
              <a:cxn ang="0">
                <a:pos x="8" y="1894"/>
              </a:cxn>
              <a:cxn ang="0">
                <a:pos x="20" y="1886"/>
              </a:cxn>
              <a:cxn ang="0">
                <a:pos x="146" y="1832"/>
              </a:cxn>
              <a:cxn ang="0">
                <a:pos x="344" y="1720"/>
              </a:cxn>
              <a:cxn ang="0">
                <a:pos x="484" y="1628"/>
              </a:cxn>
              <a:cxn ang="0">
                <a:pos x="754" y="1430"/>
              </a:cxn>
              <a:cxn ang="0">
                <a:pos x="1094" y="1162"/>
              </a:cxn>
              <a:cxn ang="0">
                <a:pos x="1418" y="906"/>
              </a:cxn>
              <a:cxn ang="0">
                <a:pos x="1766" y="648"/>
              </a:cxn>
              <a:cxn ang="0">
                <a:pos x="2006" y="486"/>
              </a:cxn>
              <a:cxn ang="0">
                <a:pos x="2254" y="338"/>
              </a:cxn>
              <a:cxn ang="0">
                <a:pos x="2390" y="268"/>
              </a:cxn>
              <a:cxn ang="0">
                <a:pos x="2598" y="172"/>
              </a:cxn>
              <a:cxn ang="0">
                <a:pos x="2816" y="92"/>
              </a:cxn>
              <a:cxn ang="0">
                <a:pos x="2996" y="42"/>
              </a:cxn>
              <a:cxn ang="0">
                <a:pos x="3134" y="16"/>
              </a:cxn>
              <a:cxn ang="0">
                <a:pos x="3220" y="6"/>
              </a:cxn>
              <a:cxn ang="0">
                <a:pos x="3336" y="2"/>
              </a:cxn>
              <a:cxn ang="0">
                <a:pos x="3390" y="0"/>
              </a:cxn>
              <a:cxn ang="0">
                <a:pos x="3522" y="0"/>
              </a:cxn>
              <a:cxn ang="0">
                <a:pos x="3590" y="4"/>
              </a:cxn>
              <a:cxn ang="0">
                <a:pos x="3688" y="8"/>
              </a:cxn>
              <a:cxn ang="0">
                <a:pos x="3832" y="34"/>
              </a:cxn>
              <a:cxn ang="0">
                <a:pos x="3974" y="72"/>
              </a:cxn>
              <a:cxn ang="0">
                <a:pos x="4160" y="140"/>
              </a:cxn>
              <a:cxn ang="0">
                <a:pos x="4336" y="228"/>
              </a:cxn>
              <a:cxn ang="0">
                <a:pos x="4448" y="300"/>
              </a:cxn>
              <a:cxn ang="0">
                <a:pos x="4568" y="390"/>
              </a:cxn>
              <a:cxn ang="0">
                <a:pos x="4588" y="414"/>
              </a:cxn>
              <a:cxn ang="0">
                <a:pos x="4592" y="2788"/>
              </a:cxn>
              <a:cxn ang="0">
                <a:pos x="4582" y="2808"/>
              </a:cxn>
              <a:cxn ang="0">
                <a:pos x="4514" y="2862"/>
              </a:cxn>
              <a:cxn ang="0">
                <a:pos x="4354" y="2970"/>
              </a:cxn>
              <a:cxn ang="0">
                <a:pos x="4186" y="3062"/>
              </a:cxn>
              <a:cxn ang="0">
                <a:pos x="4054" y="3122"/>
              </a:cxn>
              <a:cxn ang="0">
                <a:pos x="3828" y="3206"/>
              </a:cxn>
              <a:cxn ang="0">
                <a:pos x="3598" y="3276"/>
              </a:cxn>
              <a:cxn ang="0">
                <a:pos x="3370" y="3334"/>
              </a:cxn>
              <a:cxn ang="0">
                <a:pos x="2920" y="3432"/>
              </a:cxn>
              <a:cxn ang="0">
                <a:pos x="2498" y="3528"/>
              </a:cxn>
              <a:cxn ang="0">
                <a:pos x="2360" y="3566"/>
              </a:cxn>
              <a:cxn ang="0">
                <a:pos x="2144" y="3642"/>
              </a:cxn>
              <a:cxn ang="0">
                <a:pos x="1988" y="3716"/>
              </a:cxn>
              <a:cxn ang="0">
                <a:pos x="1878" y="3782"/>
              </a:cxn>
              <a:cxn ang="0">
                <a:pos x="1858" y="3792"/>
              </a:cxn>
              <a:cxn ang="0">
                <a:pos x="1834" y="3796"/>
              </a:cxn>
              <a:cxn ang="0">
                <a:pos x="432" y="3796"/>
              </a:cxn>
              <a:cxn ang="0">
                <a:pos x="408" y="3774"/>
              </a:cxn>
              <a:cxn ang="0">
                <a:pos x="354" y="3652"/>
              </a:cxn>
              <a:cxn ang="0">
                <a:pos x="258" y="3396"/>
              </a:cxn>
              <a:cxn ang="0">
                <a:pos x="140" y="2988"/>
              </a:cxn>
              <a:cxn ang="0">
                <a:pos x="86" y="2734"/>
              </a:cxn>
              <a:cxn ang="0">
                <a:pos x="44" y="2478"/>
              </a:cxn>
              <a:cxn ang="0">
                <a:pos x="8" y="2154"/>
              </a:cxn>
              <a:cxn ang="0">
                <a:pos x="4" y="2020"/>
              </a:cxn>
              <a:cxn ang="0">
                <a:pos x="2" y="1948"/>
              </a:cxn>
            </a:cxnLst>
            <a:rect l="0" t="0" r="r" b="b"/>
            <a:pathLst>
              <a:path w="4592" h="3796">
                <a:moveTo>
                  <a:pt x="0" y="1924"/>
                </a:moveTo>
                <a:lnTo>
                  <a:pt x="0" y="1924"/>
                </a:lnTo>
                <a:lnTo>
                  <a:pt x="0" y="1904"/>
                </a:lnTo>
                <a:lnTo>
                  <a:pt x="0" y="1904"/>
                </a:lnTo>
                <a:lnTo>
                  <a:pt x="4" y="1898"/>
                </a:lnTo>
                <a:lnTo>
                  <a:pt x="8" y="1894"/>
                </a:lnTo>
                <a:lnTo>
                  <a:pt x="14" y="1890"/>
                </a:lnTo>
                <a:lnTo>
                  <a:pt x="20" y="1886"/>
                </a:lnTo>
                <a:lnTo>
                  <a:pt x="20" y="1886"/>
                </a:lnTo>
                <a:lnTo>
                  <a:pt x="62" y="1870"/>
                </a:lnTo>
                <a:lnTo>
                  <a:pt x="104" y="1850"/>
                </a:lnTo>
                <a:lnTo>
                  <a:pt x="146" y="1832"/>
                </a:lnTo>
                <a:lnTo>
                  <a:pt x="186" y="1810"/>
                </a:lnTo>
                <a:lnTo>
                  <a:pt x="266" y="1766"/>
                </a:lnTo>
                <a:lnTo>
                  <a:pt x="344" y="1720"/>
                </a:lnTo>
                <a:lnTo>
                  <a:pt x="344" y="1720"/>
                </a:lnTo>
                <a:lnTo>
                  <a:pt x="414" y="1674"/>
                </a:lnTo>
                <a:lnTo>
                  <a:pt x="484" y="1628"/>
                </a:lnTo>
                <a:lnTo>
                  <a:pt x="552" y="1580"/>
                </a:lnTo>
                <a:lnTo>
                  <a:pt x="620" y="1530"/>
                </a:lnTo>
                <a:lnTo>
                  <a:pt x="754" y="1430"/>
                </a:lnTo>
                <a:lnTo>
                  <a:pt x="886" y="1328"/>
                </a:lnTo>
                <a:lnTo>
                  <a:pt x="886" y="1328"/>
                </a:lnTo>
                <a:lnTo>
                  <a:pt x="1094" y="1162"/>
                </a:lnTo>
                <a:lnTo>
                  <a:pt x="1304" y="996"/>
                </a:lnTo>
                <a:lnTo>
                  <a:pt x="1304" y="996"/>
                </a:lnTo>
                <a:lnTo>
                  <a:pt x="1418" y="906"/>
                </a:lnTo>
                <a:lnTo>
                  <a:pt x="1532" y="818"/>
                </a:lnTo>
                <a:lnTo>
                  <a:pt x="1648" y="732"/>
                </a:lnTo>
                <a:lnTo>
                  <a:pt x="1766" y="648"/>
                </a:lnTo>
                <a:lnTo>
                  <a:pt x="1766" y="648"/>
                </a:lnTo>
                <a:lnTo>
                  <a:pt x="1886" y="566"/>
                </a:lnTo>
                <a:lnTo>
                  <a:pt x="2006" y="486"/>
                </a:lnTo>
                <a:lnTo>
                  <a:pt x="2128" y="410"/>
                </a:lnTo>
                <a:lnTo>
                  <a:pt x="2190" y="374"/>
                </a:lnTo>
                <a:lnTo>
                  <a:pt x="2254" y="338"/>
                </a:lnTo>
                <a:lnTo>
                  <a:pt x="2254" y="338"/>
                </a:lnTo>
                <a:lnTo>
                  <a:pt x="2322" y="302"/>
                </a:lnTo>
                <a:lnTo>
                  <a:pt x="2390" y="268"/>
                </a:lnTo>
                <a:lnTo>
                  <a:pt x="2458" y="234"/>
                </a:lnTo>
                <a:lnTo>
                  <a:pt x="2528" y="202"/>
                </a:lnTo>
                <a:lnTo>
                  <a:pt x="2598" y="172"/>
                </a:lnTo>
                <a:lnTo>
                  <a:pt x="2670" y="142"/>
                </a:lnTo>
                <a:lnTo>
                  <a:pt x="2742" y="116"/>
                </a:lnTo>
                <a:lnTo>
                  <a:pt x="2816" y="92"/>
                </a:lnTo>
                <a:lnTo>
                  <a:pt x="2816" y="92"/>
                </a:lnTo>
                <a:lnTo>
                  <a:pt x="2906" y="64"/>
                </a:lnTo>
                <a:lnTo>
                  <a:pt x="2996" y="42"/>
                </a:lnTo>
                <a:lnTo>
                  <a:pt x="3042" y="32"/>
                </a:lnTo>
                <a:lnTo>
                  <a:pt x="3088" y="22"/>
                </a:lnTo>
                <a:lnTo>
                  <a:pt x="3134" y="16"/>
                </a:lnTo>
                <a:lnTo>
                  <a:pt x="3182" y="10"/>
                </a:lnTo>
                <a:lnTo>
                  <a:pt x="3182" y="10"/>
                </a:lnTo>
                <a:lnTo>
                  <a:pt x="3220" y="6"/>
                </a:lnTo>
                <a:lnTo>
                  <a:pt x="3258" y="4"/>
                </a:lnTo>
                <a:lnTo>
                  <a:pt x="3336" y="2"/>
                </a:lnTo>
                <a:lnTo>
                  <a:pt x="3336" y="2"/>
                </a:lnTo>
                <a:lnTo>
                  <a:pt x="3364" y="2"/>
                </a:lnTo>
                <a:lnTo>
                  <a:pt x="3378" y="2"/>
                </a:lnTo>
                <a:lnTo>
                  <a:pt x="3390" y="0"/>
                </a:lnTo>
                <a:lnTo>
                  <a:pt x="3390" y="0"/>
                </a:lnTo>
                <a:lnTo>
                  <a:pt x="3522" y="0"/>
                </a:lnTo>
                <a:lnTo>
                  <a:pt x="3522" y="0"/>
                </a:lnTo>
                <a:lnTo>
                  <a:pt x="3538" y="2"/>
                </a:lnTo>
                <a:lnTo>
                  <a:pt x="3556" y="4"/>
                </a:lnTo>
                <a:lnTo>
                  <a:pt x="3590" y="4"/>
                </a:lnTo>
                <a:lnTo>
                  <a:pt x="3590" y="4"/>
                </a:lnTo>
                <a:lnTo>
                  <a:pt x="3640" y="4"/>
                </a:lnTo>
                <a:lnTo>
                  <a:pt x="3688" y="8"/>
                </a:lnTo>
                <a:lnTo>
                  <a:pt x="3736" y="16"/>
                </a:lnTo>
                <a:lnTo>
                  <a:pt x="3784" y="24"/>
                </a:lnTo>
                <a:lnTo>
                  <a:pt x="3832" y="34"/>
                </a:lnTo>
                <a:lnTo>
                  <a:pt x="3880" y="46"/>
                </a:lnTo>
                <a:lnTo>
                  <a:pt x="3974" y="72"/>
                </a:lnTo>
                <a:lnTo>
                  <a:pt x="3974" y="72"/>
                </a:lnTo>
                <a:lnTo>
                  <a:pt x="4038" y="92"/>
                </a:lnTo>
                <a:lnTo>
                  <a:pt x="4100" y="114"/>
                </a:lnTo>
                <a:lnTo>
                  <a:pt x="4160" y="140"/>
                </a:lnTo>
                <a:lnTo>
                  <a:pt x="4220" y="168"/>
                </a:lnTo>
                <a:lnTo>
                  <a:pt x="4278" y="196"/>
                </a:lnTo>
                <a:lnTo>
                  <a:pt x="4336" y="228"/>
                </a:lnTo>
                <a:lnTo>
                  <a:pt x="4392" y="264"/>
                </a:lnTo>
                <a:lnTo>
                  <a:pt x="4448" y="300"/>
                </a:lnTo>
                <a:lnTo>
                  <a:pt x="4448" y="300"/>
                </a:lnTo>
                <a:lnTo>
                  <a:pt x="4508" y="344"/>
                </a:lnTo>
                <a:lnTo>
                  <a:pt x="4568" y="390"/>
                </a:lnTo>
                <a:lnTo>
                  <a:pt x="4568" y="390"/>
                </a:lnTo>
                <a:lnTo>
                  <a:pt x="4576" y="396"/>
                </a:lnTo>
                <a:lnTo>
                  <a:pt x="4582" y="404"/>
                </a:lnTo>
                <a:lnTo>
                  <a:pt x="4588" y="414"/>
                </a:lnTo>
                <a:lnTo>
                  <a:pt x="4592" y="422"/>
                </a:lnTo>
                <a:lnTo>
                  <a:pt x="4592" y="422"/>
                </a:lnTo>
                <a:lnTo>
                  <a:pt x="4592" y="2788"/>
                </a:lnTo>
                <a:lnTo>
                  <a:pt x="4592" y="2788"/>
                </a:lnTo>
                <a:lnTo>
                  <a:pt x="4588" y="2798"/>
                </a:lnTo>
                <a:lnTo>
                  <a:pt x="4582" y="2808"/>
                </a:lnTo>
                <a:lnTo>
                  <a:pt x="4564" y="2824"/>
                </a:lnTo>
                <a:lnTo>
                  <a:pt x="4564" y="2824"/>
                </a:lnTo>
                <a:lnTo>
                  <a:pt x="4514" y="2862"/>
                </a:lnTo>
                <a:lnTo>
                  <a:pt x="4462" y="2900"/>
                </a:lnTo>
                <a:lnTo>
                  <a:pt x="4408" y="2936"/>
                </a:lnTo>
                <a:lnTo>
                  <a:pt x="4354" y="2970"/>
                </a:lnTo>
                <a:lnTo>
                  <a:pt x="4300" y="3002"/>
                </a:lnTo>
                <a:lnTo>
                  <a:pt x="4244" y="3032"/>
                </a:lnTo>
                <a:lnTo>
                  <a:pt x="4186" y="3062"/>
                </a:lnTo>
                <a:lnTo>
                  <a:pt x="4128" y="3090"/>
                </a:lnTo>
                <a:lnTo>
                  <a:pt x="4128" y="3090"/>
                </a:lnTo>
                <a:lnTo>
                  <a:pt x="4054" y="3122"/>
                </a:lnTo>
                <a:lnTo>
                  <a:pt x="3980" y="3152"/>
                </a:lnTo>
                <a:lnTo>
                  <a:pt x="3904" y="3180"/>
                </a:lnTo>
                <a:lnTo>
                  <a:pt x="3828" y="3206"/>
                </a:lnTo>
                <a:lnTo>
                  <a:pt x="3752" y="3232"/>
                </a:lnTo>
                <a:lnTo>
                  <a:pt x="3676" y="3254"/>
                </a:lnTo>
                <a:lnTo>
                  <a:pt x="3598" y="3276"/>
                </a:lnTo>
                <a:lnTo>
                  <a:pt x="3520" y="3296"/>
                </a:lnTo>
                <a:lnTo>
                  <a:pt x="3520" y="3296"/>
                </a:lnTo>
                <a:lnTo>
                  <a:pt x="3370" y="3334"/>
                </a:lnTo>
                <a:lnTo>
                  <a:pt x="3220" y="3368"/>
                </a:lnTo>
                <a:lnTo>
                  <a:pt x="2920" y="3432"/>
                </a:lnTo>
                <a:lnTo>
                  <a:pt x="2920" y="3432"/>
                </a:lnTo>
                <a:lnTo>
                  <a:pt x="2778" y="3462"/>
                </a:lnTo>
                <a:lnTo>
                  <a:pt x="2638" y="3492"/>
                </a:lnTo>
                <a:lnTo>
                  <a:pt x="2498" y="3528"/>
                </a:lnTo>
                <a:lnTo>
                  <a:pt x="2430" y="3546"/>
                </a:lnTo>
                <a:lnTo>
                  <a:pt x="2360" y="3566"/>
                </a:lnTo>
                <a:lnTo>
                  <a:pt x="2360" y="3566"/>
                </a:lnTo>
                <a:lnTo>
                  <a:pt x="2250" y="3602"/>
                </a:lnTo>
                <a:lnTo>
                  <a:pt x="2196" y="3622"/>
                </a:lnTo>
                <a:lnTo>
                  <a:pt x="2144" y="3642"/>
                </a:lnTo>
                <a:lnTo>
                  <a:pt x="2092" y="3666"/>
                </a:lnTo>
                <a:lnTo>
                  <a:pt x="2040" y="3690"/>
                </a:lnTo>
                <a:lnTo>
                  <a:pt x="1988" y="3716"/>
                </a:lnTo>
                <a:lnTo>
                  <a:pt x="1938" y="3744"/>
                </a:lnTo>
                <a:lnTo>
                  <a:pt x="1938" y="3744"/>
                </a:lnTo>
                <a:lnTo>
                  <a:pt x="1878" y="3782"/>
                </a:lnTo>
                <a:lnTo>
                  <a:pt x="1878" y="3782"/>
                </a:lnTo>
                <a:lnTo>
                  <a:pt x="1868" y="3788"/>
                </a:lnTo>
                <a:lnTo>
                  <a:pt x="1858" y="3792"/>
                </a:lnTo>
                <a:lnTo>
                  <a:pt x="1846" y="3796"/>
                </a:lnTo>
                <a:lnTo>
                  <a:pt x="1834" y="3796"/>
                </a:lnTo>
                <a:lnTo>
                  <a:pt x="1834" y="3796"/>
                </a:lnTo>
                <a:lnTo>
                  <a:pt x="444" y="3796"/>
                </a:lnTo>
                <a:lnTo>
                  <a:pt x="444" y="3796"/>
                </a:lnTo>
                <a:lnTo>
                  <a:pt x="432" y="3796"/>
                </a:lnTo>
                <a:lnTo>
                  <a:pt x="422" y="3792"/>
                </a:lnTo>
                <a:lnTo>
                  <a:pt x="414" y="3784"/>
                </a:lnTo>
                <a:lnTo>
                  <a:pt x="408" y="3774"/>
                </a:lnTo>
                <a:lnTo>
                  <a:pt x="408" y="3774"/>
                </a:lnTo>
                <a:lnTo>
                  <a:pt x="380" y="3714"/>
                </a:lnTo>
                <a:lnTo>
                  <a:pt x="354" y="3652"/>
                </a:lnTo>
                <a:lnTo>
                  <a:pt x="306" y="3528"/>
                </a:lnTo>
                <a:lnTo>
                  <a:pt x="306" y="3528"/>
                </a:lnTo>
                <a:lnTo>
                  <a:pt x="258" y="3396"/>
                </a:lnTo>
                <a:lnTo>
                  <a:pt x="214" y="3260"/>
                </a:lnTo>
                <a:lnTo>
                  <a:pt x="174" y="3124"/>
                </a:lnTo>
                <a:lnTo>
                  <a:pt x="140" y="2988"/>
                </a:lnTo>
                <a:lnTo>
                  <a:pt x="140" y="2988"/>
                </a:lnTo>
                <a:lnTo>
                  <a:pt x="112" y="2860"/>
                </a:lnTo>
                <a:lnTo>
                  <a:pt x="86" y="2734"/>
                </a:lnTo>
                <a:lnTo>
                  <a:pt x="64" y="2606"/>
                </a:lnTo>
                <a:lnTo>
                  <a:pt x="44" y="2478"/>
                </a:lnTo>
                <a:lnTo>
                  <a:pt x="44" y="2478"/>
                </a:lnTo>
                <a:lnTo>
                  <a:pt x="24" y="2316"/>
                </a:lnTo>
                <a:lnTo>
                  <a:pt x="14" y="2236"/>
                </a:lnTo>
                <a:lnTo>
                  <a:pt x="8" y="2154"/>
                </a:lnTo>
                <a:lnTo>
                  <a:pt x="8" y="2154"/>
                </a:lnTo>
                <a:lnTo>
                  <a:pt x="6" y="2086"/>
                </a:lnTo>
                <a:lnTo>
                  <a:pt x="4" y="2020"/>
                </a:lnTo>
                <a:lnTo>
                  <a:pt x="4" y="2020"/>
                </a:lnTo>
                <a:lnTo>
                  <a:pt x="2" y="1972"/>
                </a:lnTo>
                <a:lnTo>
                  <a:pt x="2" y="1948"/>
                </a:lnTo>
                <a:lnTo>
                  <a:pt x="0" y="1924"/>
                </a:lnTo>
                <a:lnTo>
                  <a:pt x="0" y="1924"/>
                </a:lnTo>
                <a:close/>
              </a:path>
            </a:pathLst>
          </a:custGeom>
          <a:solidFill>
            <a:srgbClr val="93E41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Rectangle 1">
            <a:extLst>
              <a:ext uri="{FF2B5EF4-FFF2-40B4-BE49-F238E27FC236}">
                <a16:creationId xmlns:a16="http://schemas.microsoft.com/office/drawing/2014/main" id="{03BE6EBE-E4EF-42E8-A4B3-28090386C189}"/>
              </a:ext>
            </a:extLst>
          </p:cNvPr>
          <p:cNvSpPr/>
          <p:nvPr/>
        </p:nvSpPr>
        <p:spPr>
          <a:xfrm>
            <a:off x="9187734" y="2642987"/>
            <a:ext cx="2893439" cy="830997"/>
          </a:xfrm>
          <a:prstGeom prst="rect">
            <a:avLst/>
          </a:prstGeom>
        </p:spPr>
        <p:txBody>
          <a:bodyPr wrap="square" anchor="t">
            <a:spAutoFit/>
          </a:bodyPr>
          <a:lstStyle/>
          <a:p>
            <a:pPr>
              <a:lnSpc>
                <a:spcPct val="100000"/>
              </a:lnSpc>
              <a:defRPr/>
            </a:pPr>
            <a:r>
              <a:rPr lang="en-US" altLang="en-US" dirty="0">
                <a:solidFill>
                  <a:schemeClr val="bg1"/>
                </a:solidFill>
                <a:latin typeface="Verdana"/>
                <a:ea typeface="Verdana"/>
                <a:cs typeface="Verdana"/>
              </a:rPr>
              <a:t>Anything we missed? </a:t>
            </a:r>
          </a:p>
        </p:txBody>
      </p:sp>
      <p:pic>
        <p:nvPicPr>
          <p:cNvPr id="8" name="Picture 7">
            <a:extLst>
              <a:ext uri="{FF2B5EF4-FFF2-40B4-BE49-F238E27FC236}">
                <a16:creationId xmlns:a16="http://schemas.microsoft.com/office/drawing/2014/main" id="{4B091632-E375-4760-8527-E9ACCEE2FF5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4486859" y="-84027"/>
            <a:ext cx="5071532" cy="6858000"/>
          </a:xfrm>
          <a:prstGeom prst="rect">
            <a:avLst/>
          </a:prstGeom>
        </p:spPr>
      </p:pic>
      <p:sp>
        <p:nvSpPr>
          <p:cNvPr id="10" name="TextBox 9">
            <a:extLst>
              <a:ext uri="{FF2B5EF4-FFF2-40B4-BE49-F238E27FC236}">
                <a16:creationId xmlns:a16="http://schemas.microsoft.com/office/drawing/2014/main" id="{ADA9E6F6-44D4-416E-9B48-B05E4844EDEF}"/>
              </a:ext>
            </a:extLst>
          </p:cNvPr>
          <p:cNvSpPr txBox="1"/>
          <p:nvPr/>
        </p:nvSpPr>
        <p:spPr>
          <a:xfrm>
            <a:off x="1641764" y="2184400"/>
            <a:ext cx="2281382" cy="45858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1"/>
                </a:solidFill>
                <a:latin typeface="Arial"/>
                <a:cs typeface="Arial"/>
              </a:rPr>
              <a:t>Questions ?</a:t>
            </a:r>
            <a:endParaRPr lang="en-US" sz="2800">
              <a:solidFill>
                <a:schemeClr val="bg1"/>
              </a:solidFill>
              <a:cs typeface="Arial"/>
            </a:endParaRPr>
          </a:p>
        </p:txBody>
      </p:sp>
    </p:spTree>
    <p:extLst>
      <p:ext uri="{BB962C8B-B14F-4D97-AF65-F5344CB8AC3E}">
        <p14:creationId xmlns:p14="http://schemas.microsoft.com/office/powerpoint/2010/main" val="191330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nodeType="withEffect">
                                  <p:stCondLst>
                                    <p:cond delay="100"/>
                                  </p:stCondLst>
                                  <p:childTnLst>
                                    <p:animMotion origin="layout" path="M -0.14869 0.08658 L -3.33333E-6 -4.81481E-6 " pathEditMode="relative" rAng="0" ptsTypes="AA">
                                      <p:cBhvr>
                                        <p:cTn id="9" dur="750" fill="hold"/>
                                        <p:tgtEl>
                                          <p:spTgt spid="8"/>
                                        </p:tgtEl>
                                        <p:attrNameLst>
                                          <p:attrName>ppt_x</p:attrName>
                                          <p:attrName>ppt_y</p:attrName>
                                        </p:attrNameLst>
                                      </p:cBhvr>
                                      <p:rCtr x="7435"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089546" y="410307"/>
            <a:ext cx="3889383" cy="781050"/>
          </a:xfrm>
        </p:spPr>
        <p:txBody>
          <a:bodyPr>
            <a:normAutofit/>
          </a:bodyPr>
          <a:lstStyle/>
          <a:p>
            <a:r>
              <a:rPr lang="en-US" sz="2400" b="1"/>
              <a:t>Agenda: Day 1</a:t>
            </a:r>
          </a:p>
        </p:txBody>
      </p:sp>
      <p:pic>
        <p:nvPicPr>
          <p:cNvPr id="115" name="Graphic 114">
            <a:extLst>
              <a:ext uri="{FF2B5EF4-FFF2-40B4-BE49-F238E27FC236}">
                <a16:creationId xmlns:a16="http://schemas.microsoft.com/office/drawing/2014/main" id="{2A35D563-9088-450C-A983-A8DB0C8EAD6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000"/>
          <a:stretch>
            <a:fillRect/>
          </a:stretch>
        </p:blipFill>
        <p:spPr>
          <a:xfrm>
            <a:off x="-35129" y="2005579"/>
            <a:ext cx="5801748" cy="4852421"/>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pic>
        <p:nvPicPr>
          <p:cNvPr id="116" name="Picture Placeholder 12">
            <a:extLst>
              <a:ext uri="{FF2B5EF4-FFF2-40B4-BE49-F238E27FC236}">
                <a16:creationId xmlns:a16="http://schemas.microsoft.com/office/drawing/2014/main" id="{E23FCE70-B9FA-47D7-A46C-10182431F6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7949" y="255110"/>
            <a:ext cx="8640723" cy="6602890"/>
          </a:xfrm>
          <a:prstGeom prst="rect">
            <a:avLst/>
          </a:prstGeom>
        </p:spPr>
      </p:pic>
      <p:sp>
        <p:nvSpPr>
          <p:cNvPr id="127" name="TextBox 126">
            <a:extLst>
              <a:ext uri="{FF2B5EF4-FFF2-40B4-BE49-F238E27FC236}">
                <a16:creationId xmlns:a16="http://schemas.microsoft.com/office/drawing/2014/main" id="{5FDEA564-573C-4333-8514-0E6E517F4C19}"/>
              </a:ext>
            </a:extLst>
          </p:cNvPr>
          <p:cNvSpPr txBox="1"/>
          <p:nvPr/>
        </p:nvSpPr>
        <p:spPr>
          <a:xfrm>
            <a:off x="7145059" y="2390056"/>
            <a:ext cx="4217854" cy="392415"/>
          </a:xfrm>
          <a:prstGeom prst="rect">
            <a:avLst/>
          </a:prstGeom>
          <a:noFill/>
        </p:spPr>
        <p:txBody>
          <a:bodyPr wrap="square" lIns="0" tIns="0" rIns="0" bIns="0" rtlCol="0">
            <a:spAutoFit/>
          </a:bodyPr>
          <a:lstStyle/>
          <a:p>
            <a:pPr algn="l"/>
            <a:r>
              <a:rPr lang="en-US" sz="1500" b="0" dirty="0">
                <a:solidFill>
                  <a:srgbClr val="0070C0"/>
                </a:solidFill>
                <a:latin typeface="+mn-lt"/>
              </a:rPr>
              <a:t>What we stand for: </a:t>
            </a:r>
            <a:r>
              <a:rPr lang="en-US" sz="1500" b="0" dirty="0" err="1">
                <a:solidFill>
                  <a:srgbClr val="0070C0"/>
                </a:solidFill>
                <a:latin typeface="+mn-lt"/>
              </a:rPr>
              <a:t>Capgemini</a:t>
            </a:r>
            <a:r>
              <a:rPr lang="en-US" sz="1500" b="0" dirty="0">
                <a:solidFill>
                  <a:srgbClr val="0070C0"/>
                </a:solidFill>
                <a:latin typeface="+mn-lt"/>
              </a:rPr>
              <a:t> Values Workshop</a:t>
            </a:r>
          </a:p>
        </p:txBody>
      </p:sp>
      <p:sp>
        <p:nvSpPr>
          <p:cNvPr id="129" name="TextBox 128">
            <a:extLst>
              <a:ext uri="{FF2B5EF4-FFF2-40B4-BE49-F238E27FC236}">
                <a16:creationId xmlns:a16="http://schemas.microsoft.com/office/drawing/2014/main" id="{A8DA2844-412D-4A4B-A2AD-529837330744}"/>
              </a:ext>
            </a:extLst>
          </p:cNvPr>
          <p:cNvSpPr txBox="1"/>
          <p:nvPr/>
        </p:nvSpPr>
        <p:spPr>
          <a:xfrm>
            <a:off x="7165650" y="1646566"/>
            <a:ext cx="4217854" cy="392415"/>
          </a:xfrm>
          <a:prstGeom prst="rect">
            <a:avLst/>
          </a:prstGeom>
          <a:noFill/>
        </p:spPr>
        <p:txBody>
          <a:bodyPr wrap="square" lIns="0" tIns="0" rIns="0" bIns="0" rtlCol="0">
            <a:spAutoFit/>
          </a:bodyPr>
          <a:lstStyle/>
          <a:p>
            <a:pPr algn="l"/>
            <a:r>
              <a:rPr lang="en-US" sz="1500" b="0" dirty="0">
                <a:solidFill>
                  <a:srgbClr val="0070C0"/>
                </a:solidFill>
                <a:latin typeface="+mn-lt"/>
              </a:rPr>
              <a:t>What we will do together:</a:t>
            </a:r>
          </a:p>
          <a:p>
            <a:pPr algn="l"/>
            <a:r>
              <a:rPr lang="en-US" sz="1500" b="0" dirty="0">
                <a:solidFill>
                  <a:srgbClr val="0070C0"/>
                </a:solidFill>
                <a:latin typeface="+mn-lt"/>
              </a:rPr>
              <a:t>Welcome to the FS SBU family</a:t>
            </a:r>
          </a:p>
        </p:txBody>
      </p:sp>
      <p:sp>
        <p:nvSpPr>
          <p:cNvPr id="131" name="TextBox 130">
            <a:extLst>
              <a:ext uri="{FF2B5EF4-FFF2-40B4-BE49-F238E27FC236}">
                <a16:creationId xmlns:a16="http://schemas.microsoft.com/office/drawing/2014/main" id="{8D02A6D7-DECF-4F32-8CE9-9CE01AF47B23}"/>
              </a:ext>
            </a:extLst>
          </p:cNvPr>
          <p:cNvSpPr txBox="1"/>
          <p:nvPr/>
        </p:nvSpPr>
        <p:spPr>
          <a:xfrm>
            <a:off x="7191738" y="4722131"/>
            <a:ext cx="2032828" cy="196208"/>
          </a:xfrm>
          <a:prstGeom prst="rect">
            <a:avLst/>
          </a:prstGeom>
          <a:noFill/>
        </p:spPr>
        <p:txBody>
          <a:bodyPr wrap="square" lIns="0" tIns="0" rIns="0" bIns="0" rtlCol="0">
            <a:spAutoFit/>
          </a:bodyPr>
          <a:lstStyle/>
          <a:p>
            <a:pPr algn="l"/>
            <a:r>
              <a:rPr lang="en-US" sz="1500" b="0" dirty="0">
                <a:solidFill>
                  <a:srgbClr val="0070C0"/>
                </a:solidFill>
                <a:latin typeface="+mn-lt"/>
                <a:ea typeface="Verdana" panose="020B0604030504040204" pitchFamily="34" charset="0"/>
                <a:cs typeface="Verdana" panose="020B0604030504040204" pitchFamily="34" charset="0"/>
              </a:rPr>
              <a:t>Benefits for you</a:t>
            </a:r>
          </a:p>
        </p:txBody>
      </p:sp>
      <p:sp>
        <p:nvSpPr>
          <p:cNvPr id="132" name="TextBox 131">
            <a:extLst>
              <a:ext uri="{FF2B5EF4-FFF2-40B4-BE49-F238E27FC236}">
                <a16:creationId xmlns:a16="http://schemas.microsoft.com/office/drawing/2014/main" id="{730EE991-76F2-41E5-867A-9D76F2BF8512}"/>
              </a:ext>
            </a:extLst>
          </p:cNvPr>
          <p:cNvSpPr txBox="1"/>
          <p:nvPr/>
        </p:nvSpPr>
        <p:spPr>
          <a:xfrm>
            <a:off x="7162551" y="5490082"/>
            <a:ext cx="3753474" cy="196208"/>
          </a:xfrm>
          <a:prstGeom prst="rect">
            <a:avLst/>
          </a:prstGeom>
          <a:noFill/>
        </p:spPr>
        <p:txBody>
          <a:bodyPr wrap="square" lIns="0" tIns="0" rIns="0" bIns="0" rtlCol="0">
            <a:spAutoFit/>
          </a:bodyPr>
          <a:lstStyle/>
          <a:p>
            <a:pPr algn="l"/>
            <a:r>
              <a:rPr lang="en-US" sz="1500" b="0" dirty="0">
                <a:solidFill>
                  <a:srgbClr val="0070C0"/>
                </a:solidFill>
                <a:latin typeface="+mn-lt"/>
              </a:rPr>
              <a:t>Your Growth &amp; Career at </a:t>
            </a:r>
            <a:r>
              <a:rPr lang="en-US" sz="1500" b="0" dirty="0" err="1">
                <a:solidFill>
                  <a:srgbClr val="0070C0"/>
                </a:solidFill>
                <a:latin typeface="+mn-lt"/>
              </a:rPr>
              <a:t>Capgemini</a:t>
            </a:r>
            <a:endParaRPr lang="en-US" sz="1500" b="0" dirty="0">
              <a:solidFill>
                <a:srgbClr val="0070C0"/>
              </a:solidFill>
              <a:latin typeface="+mn-lt"/>
            </a:endParaRPr>
          </a:p>
        </p:txBody>
      </p:sp>
      <p:sp>
        <p:nvSpPr>
          <p:cNvPr id="267" name="Oval 20">
            <a:extLst>
              <a:ext uri="{FF2B5EF4-FFF2-40B4-BE49-F238E27FC236}">
                <a16:creationId xmlns:a16="http://schemas.microsoft.com/office/drawing/2014/main" id="{2F71E9E4-FB67-4FF7-B3CF-C970AE849CFE}"/>
              </a:ext>
            </a:extLst>
          </p:cNvPr>
          <p:cNvSpPr/>
          <p:nvPr/>
        </p:nvSpPr>
        <p:spPr>
          <a:xfrm>
            <a:off x="6425383" y="800832"/>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70" name="Oval 20">
            <a:extLst>
              <a:ext uri="{FF2B5EF4-FFF2-40B4-BE49-F238E27FC236}">
                <a16:creationId xmlns:a16="http://schemas.microsoft.com/office/drawing/2014/main" id="{CAA7C64E-7ED8-49DF-A3D5-A218CD462E53}"/>
              </a:ext>
            </a:extLst>
          </p:cNvPr>
          <p:cNvSpPr/>
          <p:nvPr/>
        </p:nvSpPr>
        <p:spPr>
          <a:xfrm>
            <a:off x="6425384" y="1530105"/>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solidFill>
                <a:schemeClr val="bg1"/>
              </a:solidFill>
            </a:endParaRPr>
          </a:p>
        </p:txBody>
      </p:sp>
      <p:sp>
        <p:nvSpPr>
          <p:cNvPr id="306" name="Oval 20">
            <a:extLst>
              <a:ext uri="{FF2B5EF4-FFF2-40B4-BE49-F238E27FC236}">
                <a16:creationId xmlns:a16="http://schemas.microsoft.com/office/drawing/2014/main" id="{638D7D6D-E318-46E7-B9FE-603F4B869749}"/>
              </a:ext>
            </a:extLst>
          </p:cNvPr>
          <p:cNvSpPr/>
          <p:nvPr/>
        </p:nvSpPr>
        <p:spPr>
          <a:xfrm>
            <a:off x="6425384" y="2224741"/>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solidFill>
                <a:schemeClr val="bg1"/>
              </a:solidFill>
            </a:endParaRPr>
          </a:p>
        </p:txBody>
      </p:sp>
      <p:sp>
        <p:nvSpPr>
          <p:cNvPr id="309" name="Oval 20">
            <a:extLst>
              <a:ext uri="{FF2B5EF4-FFF2-40B4-BE49-F238E27FC236}">
                <a16:creationId xmlns:a16="http://schemas.microsoft.com/office/drawing/2014/main" id="{6B2545E2-247E-4A65-8B9C-3AD2A80AB90B}"/>
              </a:ext>
            </a:extLst>
          </p:cNvPr>
          <p:cNvSpPr/>
          <p:nvPr/>
        </p:nvSpPr>
        <p:spPr>
          <a:xfrm>
            <a:off x="6425384" y="3000196"/>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solidFill>
                <a:schemeClr val="bg1"/>
              </a:solidFill>
            </a:endParaRPr>
          </a:p>
        </p:txBody>
      </p:sp>
      <p:sp>
        <p:nvSpPr>
          <p:cNvPr id="312" name="Oval 20">
            <a:extLst>
              <a:ext uri="{FF2B5EF4-FFF2-40B4-BE49-F238E27FC236}">
                <a16:creationId xmlns:a16="http://schemas.microsoft.com/office/drawing/2014/main" id="{07806426-19CC-4BDC-96A4-D6D192D28839}"/>
              </a:ext>
            </a:extLst>
          </p:cNvPr>
          <p:cNvSpPr/>
          <p:nvPr/>
        </p:nvSpPr>
        <p:spPr>
          <a:xfrm>
            <a:off x="6425384" y="3764104"/>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315" name="Oval 20">
            <a:extLst>
              <a:ext uri="{FF2B5EF4-FFF2-40B4-BE49-F238E27FC236}">
                <a16:creationId xmlns:a16="http://schemas.microsoft.com/office/drawing/2014/main" id="{B859E2E1-3822-492B-9AAC-2E2BC021A4E7}"/>
              </a:ext>
            </a:extLst>
          </p:cNvPr>
          <p:cNvSpPr/>
          <p:nvPr/>
        </p:nvSpPr>
        <p:spPr>
          <a:xfrm>
            <a:off x="6425085" y="4513761"/>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318" name="Oval 20">
            <a:extLst>
              <a:ext uri="{FF2B5EF4-FFF2-40B4-BE49-F238E27FC236}">
                <a16:creationId xmlns:a16="http://schemas.microsoft.com/office/drawing/2014/main" id="{B96C9EBE-773D-4F85-8907-C087D8FC8C80}"/>
              </a:ext>
            </a:extLst>
          </p:cNvPr>
          <p:cNvSpPr/>
          <p:nvPr/>
        </p:nvSpPr>
        <p:spPr>
          <a:xfrm>
            <a:off x="6423009" y="5269023"/>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3" name="Rectangle 12">
            <a:extLst>
              <a:ext uri="{FF2B5EF4-FFF2-40B4-BE49-F238E27FC236}">
                <a16:creationId xmlns:a16="http://schemas.microsoft.com/office/drawing/2014/main" id="{801E7FBE-945F-41B3-BBF1-423CDCBACA8C}"/>
              </a:ext>
            </a:extLst>
          </p:cNvPr>
          <p:cNvSpPr/>
          <p:nvPr/>
        </p:nvSpPr>
        <p:spPr>
          <a:xfrm>
            <a:off x="7065628" y="946964"/>
            <a:ext cx="4317876" cy="288541"/>
          </a:xfrm>
          <a:prstGeom prst="rect">
            <a:avLst/>
          </a:prstGeom>
        </p:spPr>
        <p:txBody>
          <a:bodyPr wrap="square" anchor="t">
            <a:spAutoFit/>
          </a:bodyPr>
          <a:lstStyle/>
          <a:p>
            <a:pPr algn="l"/>
            <a:r>
              <a:rPr lang="en-US" sz="1500" b="0" dirty="0">
                <a:solidFill>
                  <a:srgbClr val="0070C0"/>
                </a:solidFill>
                <a:latin typeface="+mn-lt"/>
              </a:rPr>
              <a:t>Who we are: </a:t>
            </a:r>
            <a:r>
              <a:rPr lang="en-US" sz="1500" b="0" dirty="0" err="1">
                <a:solidFill>
                  <a:srgbClr val="0070C0"/>
                </a:solidFill>
                <a:latin typeface="+mn-lt"/>
              </a:rPr>
              <a:t>Capgemini</a:t>
            </a:r>
            <a:r>
              <a:rPr lang="en-US" sz="1500" b="0" dirty="0">
                <a:solidFill>
                  <a:srgbClr val="0070C0"/>
                </a:solidFill>
                <a:latin typeface="+mn-lt"/>
              </a:rPr>
              <a:t> Group Overview</a:t>
            </a:r>
          </a:p>
        </p:txBody>
      </p:sp>
      <p:sp>
        <p:nvSpPr>
          <p:cNvPr id="325" name="TextBox 324">
            <a:extLst>
              <a:ext uri="{FF2B5EF4-FFF2-40B4-BE49-F238E27FC236}">
                <a16:creationId xmlns:a16="http://schemas.microsoft.com/office/drawing/2014/main" id="{0D60F303-4697-4455-8DF0-1F58BD74C334}"/>
              </a:ext>
            </a:extLst>
          </p:cNvPr>
          <p:cNvSpPr txBox="1"/>
          <p:nvPr/>
        </p:nvSpPr>
        <p:spPr>
          <a:xfrm>
            <a:off x="7165650" y="3880538"/>
            <a:ext cx="4217854" cy="392415"/>
          </a:xfrm>
          <a:prstGeom prst="rect">
            <a:avLst/>
          </a:prstGeom>
          <a:noFill/>
        </p:spPr>
        <p:txBody>
          <a:bodyPr wrap="square" lIns="0" tIns="0" rIns="0" bIns="0" rtlCol="0">
            <a:spAutoFit/>
          </a:bodyPr>
          <a:lstStyle/>
          <a:p>
            <a:pPr algn="l"/>
            <a:r>
              <a:rPr lang="en-US" sz="1500" b="0" dirty="0">
                <a:solidFill>
                  <a:srgbClr val="0070C0"/>
                </a:solidFill>
                <a:latin typeface="+mn-lt"/>
                <a:ea typeface="Verdana" panose="020B0604030504040204" pitchFamily="34" charset="0"/>
                <a:cs typeface="Verdana" panose="020B0604030504040204" pitchFamily="34" charset="0"/>
              </a:rPr>
              <a:t>Systems, Processes &amp; Tools: how to find your way around</a:t>
            </a:r>
          </a:p>
        </p:txBody>
      </p:sp>
      <p:sp>
        <p:nvSpPr>
          <p:cNvPr id="326" name="TextBox 325">
            <a:extLst>
              <a:ext uri="{FF2B5EF4-FFF2-40B4-BE49-F238E27FC236}">
                <a16:creationId xmlns:a16="http://schemas.microsoft.com/office/drawing/2014/main" id="{1E061098-6FF1-481E-8FCC-1DFDEC6FE6E2}"/>
              </a:ext>
            </a:extLst>
          </p:cNvPr>
          <p:cNvSpPr txBox="1"/>
          <p:nvPr/>
        </p:nvSpPr>
        <p:spPr>
          <a:xfrm>
            <a:off x="7221144" y="3177829"/>
            <a:ext cx="1887417" cy="196208"/>
          </a:xfrm>
          <a:prstGeom prst="rect">
            <a:avLst/>
          </a:prstGeom>
          <a:noFill/>
        </p:spPr>
        <p:txBody>
          <a:bodyPr wrap="square" lIns="0" tIns="0" rIns="0" bIns="0" rtlCol="0">
            <a:spAutoFit/>
          </a:bodyPr>
          <a:lstStyle/>
          <a:p>
            <a:pPr algn="l"/>
            <a:r>
              <a:rPr lang="en-US" sz="1500" b="0" dirty="0">
                <a:solidFill>
                  <a:srgbClr val="0070C0"/>
                </a:solidFill>
                <a:latin typeface="+mn-lt"/>
              </a:rPr>
              <a:t>Lunch</a:t>
            </a:r>
          </a:p>
        </p:txBody>
      </p:sp>
    </p:spTree>
    <p:extLst>
      <p:ext uri="{BB962C8B-B14F-4D97-AF65-F5344CB8AC3E}">
        <p14:creationId xmlns:p14="http://schemas.microsoft.com/office/powerpoint/2010/main" val="4175967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089546" y="410307"/>
            <a:ext cx="3889383" cy="781050"/>
          </a:xfrm>
        </p:spPr>
        <p:txBody>
          <a:bodyPr>
            <a:normAutofit/>
          </a:bodyPr>
          <a:lstStyle/>
          <a:p>
            <a:r>
              <a:rPr lang="en-US" sz="2400" b="1"/>
              <a:t>Agenda: Day 2</a:t>
            </a:r>
          </a:p>
        </p:txBody>
      </p:sp>
      <p:sp>
        <p:nvSpPr>
          <p:cNvPr id="306" name="Oval 20">
            <a:extLst>
              <a:ext uri="{FF2B5EF4-FFF2-40B4-BE49-F238E27FC236}">
                <a16:creationId xmlns:a16="http://schemas.microsoft.com/office/drawing/2014/main" id="{638D7D6D-E318-46E7-B9FE-603F4B869749}"/>
              </a:ext>
            </a:extLst>
          </p:cNvPr>
          <p:cNvSpPr/>
          <p:nvPr/>
        </p:nvSpPr>
        <p:spPr>
          <a:xfrm>
            <a:off x="7047067" y="2542298"/>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solidFill>
                <a:schemeClr val="bg1"/>
              </a:solidFill>
            </a:endParaRPr>
          </a:p>
        </p:txBody>
      </p:sp>
      <p:sp>
        <p:nvSpPr>
          <p:cNvPr id="309" name="Oval 20">
            <a:extLst>
              <a:ext uri="{FF2B5EF4-FFF2-40B4-BE49-F238E27FC236}">
                <a16:creationId xmlns:a16="http://schemas.microsoft.com/office/drawing/2014/main" id="{6B2545E2-247E-4A65-8B9C-3AD2A80AB90B}"/>
              </a:ext>
            </a:extLst>
          </p:cNvPr>
          <p:cNvSpPr/>
          <p:nvPr/>
        </p:nvSpPr>
        <p:spPr>
          <a:xfrm>
            <a:off x="7047067" y="3363935"/>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solidFill>
                <a:schemeClr val="bg1"/>
              </a:solidFill>
            </a:endParaRPr>
          </a:p>
        </p:txBody>
      </p:sp>
      <p:sp>
        <p:nvSpPr>
          <p:cNvPr id="312" name="Oval 20">
            <a:extLst>
              <a:ext uri="{FF2B5EF4-FFF2-40B4-BE49-F238E27FC236}">
                <a16:creationId xmlns:a16="http://schemas.microsoft.com/office/drawing/2014/main" id="{07806426-19CC-4BDC-96A4-D6D192D28839}"/>
              </a:ext>
            </a:extLst>
          </p:cNvPr>
          <p:cNvSpPr/>
          <p:nvPr/>
        </p:nvSpPr>
        <p:spPr>
          <a:xfrm>
            <a:off x="7047067" y="4185571"/>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1" name="TextBox 20">
            <a:extLst>
              <a:ext uri="{FF2B5EF4-FFF2-40B4-BE49-F238E27FC236}">
                <a16:creationId xmlns:a16="http://schemas.microsoft.com/office/drawing/2014/main" id="{D14C6E3A-6932-4C1F-96B7-9617AB0ECAFB}"/>
              </a:ext>
            </a:extLst>
          </p:cNvPr>
          <p:cNvSpPr txBox="1"/>
          <p:nvPr/>
        </p:nvSpPr>
        <p:spPr>
          <a:xfrm>
            <a:off x="7883999" y="2567983"/>
            <a:ext cx="4098691" cy="392415"/>
          </a:xfrm>
          <a:prstGeom prst="rect">
            <a:avLst/>
          </a:prstGeom>
          <a:noFill/>
        </p:spPr>
        <p:txBody>
          <a:bodyPr wrap="square" lIns="0" tIns="0" rIns="0" bIns="0" rtlCol="0">
            <a:spAutoFit/>
          </a:bodyPr>
          <a:lstStyle/>
          <a:p>
            <a:pPr algn="l"/>
            <a:r>
              <a:rPr lang="en-US" sz="1500" b="0" dirty="0">
                <a:solidFill>
                  <a:srgbClr val="0070C0"/>
                </a:solidFill>
                <a:latin typeface="Verdana" panose="020B0604030504040204" pitchFamily="34" charset="0"/>
                <a:ea typeface="Verdana" panose="020B0604030504040204" pitchFamily="34" charset="0"/>
                <a:cs typeface="Verdana" panose="020B0604030504040204" pitchFamily="34" charset="0"/>
              </a:rPr>
              <a:t>How we deliver: Lifecycle of work in </a:t>
            </a:r>
            <a:r>
              <a:rPr lang="en-US" sz="1500" b="0" dirty="0" err="1">
                <a:solidFill>
                  <a:srgbClr val="0070C0"/>
                </a:solidFill>
                <a:latin typeface="Verdana" panose="020B0604030504040204" pitchFamily="34" charset="0"/>
                <a:ea typeface="Verdana" panose="020B0604030504040204" pitchFamily="34" charset="0"/>
                <a:cs typeface="Verdana" panose="020B0604030504040204" pitchFamily="34" charset="0"/>
              </a:rPr>
              <a:t>Capgemini</a:t>
            </a:r>
            <a:r>
              <a:rPr lang="en-US" sz="1500" b="0" dirty="0">
                <a:solidFill>
                  <a:srgbClr val="0070C0"/>
                </a:solidFill>
                <a:latin typeface="Verdana" panose="020B0604030504040204" pitchFamily="34" charset="0"/>
                <a:ea typeface="Verdana" panose="020B0604030504040204" pitchFamily="34" charset="0"/>
                <a:cs typeface="Verdana" panose="020B0604030504040204" pitchFamily="34" charset="0"/>
              </a:rPr>
              <a:t> FS</a:t>
            </a:r>
          </a:p>
        </p:txBody>
      </p:sp>
      <p:sp>
        <p:nvSpPr>
          <p:cNvPr id="22" name="TextBox 21">
            <a:extLst>
              <a:ext uri="{FF2B5EF4-FFF2-40B4-BE49-F238E27FC236}">
                <a16:creationId xmlns:a16="http://schemas.microsoft.com/office/drawing/2014/main" id="{2DEA219C-C351-4F99-878D-7C4D2246982B}"/>
              </a:ext>
            </a:extLst>
          </p:cNvPr>
          <p:cNvSpPr txBox="1"/>
          <p:nvPr/>
        </p:nvSpPr>
        <p:spPr>
          <a:xfrm>
            <a:off x="7917156" y="3457120"/>
            <a:ext cx="2430024" cy="392415"/>
          </a:xfrm>
          <a:prstGeom prst="rect">
            <a:avLst/>
          </a:prstGeom>
          <a:noFill/>
        </p:spPr>
        <p:txBody>
          <a:bodyPr wrap="square" lIns="0" tIns="0" rIns="0" bIns="0" rtlCol="0">
            <a:spAutoFit/>
          </a:bodyPr>
          <a:lstStyle/>
          <a:p>
            <a:pPr algn="l"/>
            <a:r>
              <a:rPr lang="en-US" sz="1500" b="0" dirty="0">
                <a:solidFill>
                  <a:srgbClr val="0070C0"/>
                </a:solidFill>
              </a:rPr>
              <a:t>Break out time for new hires to troubleshoot tools, </a:t>
            </a:r>
            <a:r>
              <a:rPr lang="en-US" sz="1500" b="0" dirty="0" err="1">
                <a:solidFill>
                  <a:srgbClr val="0070C0"/>
                </a:solidFill>
              </a:rPr>
              <a:t>etc</a:t>
            </a:r>
            <a:endParaRPr lang="en-US" sz="1500" b="0" dirty="0">
              <a:solidFill>
                <a:srgbClr val="0070C0"/>
              </a:solidFill>
            </a:endParaRPr>
          </a:p>
        </p:txBody>
      </p:sp>
      <p:sp>
        <p:nvSpPr>
          <p:cNvPr id="23" name="TextBox 22">
            <a:extLst>
              <a:ext uri="{FF2B5EF4-FFF2-40B4-BE49-F238E27FC236}">
                <a16:creationId xmlns:a16="http://schemas.microsoft.com/office/drawing/2014/main" id="{87E9A22D-F9B6-4EAA-92DD-DB4024BF10EC}"/>
              </a:ext>
            </a:extLst>
          </p:cNvPr>
          <p:cNvSpPr txBox="1"/>
          <p:nvPr/>
        </p:nvSpPr>
        <p:spPr>
          <a:xfrm>
            <a:off x="7917156" y="4408332"/>
            <a:ext cx="2003703" cy="196208"/>
          </a:xfrm>
          <a:prstGeom prst="rect">
            <a:avLst/>
          </a:prstGeom>
          <a:noFill/>
        </p:spPr>
        <p:txBody>
          <a:bodyPr wrap="square" lIns="0" tIns="0" rIns="0" bIns="0" rtlCol="0">
            <a:spAutoFit/>
          </a:bodyPr>
          <a:lstStyle/>
          <a:p>
            <a:pPr algn="l"/>
            <a:r>
              <a:rPr lang="en-US" sz="1500" b="0" dirty="0">
                <a:solidFill>
                  <a:srgbClr val="0070C0"/>
                </a:solidFill>
                <a:latin typeface="Verdana" panose="020B0604030504040204" pitchFamily="34" charset="0"/>
                <a:ea typeface="Verdana" panose="020B0604030504040204" pitchFamily="34" charset="0"/>
                <a:cs typeface="Verdana" panose="020B0604030504040204" pitchFamily="34" charset="0"/>
              </a:rPr>
              <a:t>Lunch</a:t>
            </a:r>
          </a:p>
        </p:txBody>
      </p:sp>
      <p:sp>
        <p:nvSpPr>
          <p:cNvPr id="25" name="TextBox 24">
            <a:extLst>
              <a:ext uri="{FF2B5EF4-FFF2-40B4-BE49-F238E27FC236}">
                <a16:creationId xmlns:a16="http://schemas.microsoft.com/office/drawing/2014/main" id="{853A5C78-BEA8-4603-AD0C-7DB6213F764D}"/>
              </a:ext>
            </a:extLst>
          </p:cNvPr>
          <p:cNvSpPr txBox="1"/>
          <p:nvPr/>
        </p:nvSpPr>
        <p:spPr>
          <a:xfrm>
            <a:off x="7973712" y="5297469"/>
            <a:ext cx="2003703" cy="196208"/>
          </a:xfrm>
          <a:prstGeom prst="rect">
            <a:avLst/>
          </a:prstGeom>
          <a:noFill/>
        </p:spPr>
        <p:txBody>
          <a:bodyPr wrap="square" lIns="0" tIns="0" rIns="0" bIns="0" rtlCol="0">
            <a:spAutoFit/>
          </a:bodyPr>
          <a:lstStyle/>
          <a:p>
            <a:pPr algn="l"/>
            <a:r>
              <a:rPr lang="en-US" sz="1500" b="0" dirty="0">
                <a:solidFill>
                  <a:srgbClr val="0070C0"/>
                </a:solidFill>
                <a:latin typeface="Verdana" panose="020B0604030504040204" pitchFamily="34" charset="0"/>
                <a:ea typeface="Verdana" panose="020B0604030504040204" pitchFamily="34" charset="0"/>
                <a:cs typeface="Verdana" panose="020B0604030504040204" pitchFamily="34" charset="0"/>
              </a:rPr>
              <a:t>90-day Plan</a:t>
            </a:r>
          </a:p>
        </p:txBody>
      </p:sp>
      <p:pic>
        <p:nvPicPr>
          <p:cNvPr id="28" name="Graphic 27">
            <a:extLst>
              <a:ext uri="{FF2B5EF4-FFF2-40B4-BE49-F238E27FC236}">
                <a16:creationId xmlns:a16="http://schemas.microsoft.com/office/drawing/2014/main" id="{0507F88B-1E28-46D0-BC59-DB1148D357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25000"/>
          <a:stretch>
            <a:fillRect/>
          </a:stretch>
        </p:blipFill>
        <p:spPr>
          <a:xfrm>
            <a:off x="-35129" y="2005579"/>
            <a:ext cx="5801748" cy="4852421"/>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pic>
        <p:nvPicPr>
          <p:cNvPr id="29" name="Picture Placeholder 12">
            <a:extLst>
              <a:ext uri="{FF2B5EF4-FFF2-40B4-BE49-F238E27FC236}">
                <a16:creationId xmlns:a16="http://schemas.microsoft.com/office/drawing/2014/main" id="{4C719F41-E8AF-402C-A6DC-E83ACC323B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87504" y="208927"/>
            <a:ext cx="7662416" cy="6649073"/>
          </a:xfrm>
          <a:prstGeom prst="rect">
            <a:avLst/>
          </a:prstGeom>
        </p:spPr>
      </p:pic>
      <p:sp>
        <p:nvSpPr>
          <p:cNvPr id="15" name="Oval 20">
            <a:extLst>
              <a:ext uri="{FF2B5EF4-FFF2-40B4-BE49-F238E27FC236}">
                <a16:creationId xmlns:a16="http://schemas.microsoft.com/office/drawing/2014/main" id="{E3B94372-912A-4051-B4D7-8436B632CDA2}"/>
              </a:ext>
            </a:extLst>
          </p:cNvPr>
          <p:cNvSpPr/>
          <p:nvPr/>
        </p:nvSpPr>
        <p:spPr>
          <a:xfrm>
            <a:off x="7047066" y="5114787"/>
            <a:ext cx="594360" cy="56157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Tree>
    <p:extLst>
      <p:ext uri="{BB962C8B-B14F-4D97-AF65-F5344CB8AC3E}">
        <p14:creationId xmlns:p14="http://schemas.microsoft.com/office/powerpoint/2010/main" val="4114365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Image 235" descr="Une image contenant personne, mur, homme, complet&#10;&#10;Description générée avec un niveau de confiance très élevé">
            <a:extLst>
              <a:ext uri="{FF2B5EF4-FFF2-40B4-BE49-F238E27FC236}">
                <a16:creationId xmlns:a16="http://schemas.microsoft.com/office/drawing/2014/main" id="{71EC93B4-7BF9-4CB4-A54A-D33BF43B2A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72030" y="5166075"/>
            <a:ext cx="684000" cy="792000"/>
          </a:xfrm>
          <a:prstGeom prst="rect">
            <a:avLst/>
          </a:prstGeom>
        </p:spPr>
      </p:pic>
      <p:pic>
        <p:nvPicPr>
          <p:cNvPr id="21" name="Image 20" descr="Une image contenant homme, personne, complet, cravate&#10;&#10;Description générée avec un niveau de confiance très élevé">
            <a:extLst>
              <a:ext uri="{FF2B5EF4-FFF2-40B4-BE49-F238E27FC236}">
                <a16:creationId xmlns:a16="http://schemas.microsoft.com/office/drawing/2014/main" id="{9DE11932-E7FF-4997-A7A8-75837B41BF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07031" y="5166075"/>
            <a:ext cx="684000" cy="792000"/>
          </a:xfrm>
          <a:prstGeom prst="rect">
            <a:avLst/>
          </a:prstGeom>
        </p:spPr>
      </p:pic>
      <p:pic>
        <p:nvPicPr>
          <p:cNvPr id="12" name="Image 11">
            <a:extLst>
              <a:ext uri="{FF2B5EF4-FFF2-40B4-BE49-F238E27FC236}">
                <a16:creationId xmlns:a16="http://schemas.microsoft.com/office/drawing/2014/main" id="{9E56522B-B4F2-094D-939D-04CE4D0CD06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19536" y="5166075"/>
            <a:ext cx="684000" cy="792000"/>
          </a:xfrm>
          <a:prstGeom prst="rect">
            <a:avLst/>
          </a:prstGeom>
        </p:spPr>
      </p:pic>
      <p:pic>
        <p:nvPicPr>
          <p:cNvPr id="8" name="Image 7">
            <a:extLst>
              <a:ext uri="{FF2B5EF4-FFF2-40B4-BE49-F238E27FC236}">
                <a16:creationId xmlns:a16="http://schemas.microsoft.com/office/drawing/2014/main" id="{3336AED0-F767-7F48-9C19-E87BEA85C9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36371" y="5166075"/>
            <a:ext cx="626167" cy="791526"/>
          </a:xfrm>
          <a:prstGeom prst="rect">
            <a:avLst/>
          </a:prstGeom>
        </p:spPr>
      </p:pic>
      <p:pic>
        <p:nvPicPr>
          <p:cNvPr id="196" name="Picture 2">
            <a:extLst>
              <a:ext uri="{FF2B5EF4-FFF2-40B4-BE49-F238E27FC236}">
                <a16:creationId xmlns:a16="http://schemas.microsoft.com/office/drawing/2014/main" id="{7EA2DF85-A88B-4DE5-9F9C-A257C6EFFE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8283312" y="5166075"/>
            <a:ext cx="694401" cy="790821"/>
          </a:xfrm>
          <a:prstGeom prst="rect">
            <a:avLst/>
          </a:prstGeom>
        </p:spPr>
      </p:pic>
      <p:pic>
        <p:nvPicPr>
          <p:cNvPr id="23" name="Image 22" descr="Une image contenant personne, cravate, homme, bâtiment&#10;&#10;Description générée avec un niveau de confiance très élevé">
            <a:extLst>
              <a:ext uri="{FF2B5EF4-FFF2-40B4-BE49-F238E27FC236}">
                <a16:creationId xmlns:a16="http://schemas.microsoft.com/office/drawing/2014/main" id="{64E4B48C-B5F1-46BC-92F9-6F3E2885DC4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85383" y="5166075"/>
            <a:ext cx="684000" cy="792000"/>
          </a:xfrm>
          <a:prstGeom prst="rect">
            <a:avLst/>
          </a:prstGeom>
        </p:spPr>
      </p:pic>
      <p:pic>
        <p:nvPicPr>
          <p:cNvPr id="27" name="Image 26" descr="Une image contenant personne, mur, intérieur, souriant&#10;&#10;Description générée avec un niveau de confiance très élevé">
            <a:extLst>
              <a:ext uri="{FF2B5EF4-FFF2-40B4-BE49-F238E27FC236}">
                <a16:creationId xmlns:a16="http://schemas.microsoft.com/office/drawing/2014/main" id="{D1DF6E67-6FC8-4F38-B588-98BCA3D67B0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53605" y="5166075"/>
            <a:ext cx="684000" cy="792000"/>
          </a:xfrm>
          <a:prstGeom prst="rect">
            <a:avLst/>
          </a:prstGeom>
        </p:spPr>
      </p:pic>
      <p:pic>
        <p:nvPicPr>
          <p:cNvPr id="31" name="Image 30" descr="Une image contenant mur, personne, femme, intérieur&#10;&#10;Description générée avec un niveau de confiance très élevé">
            <a:extLst>
              <a:ext uri="{FF2B5EF4-FFF2-40B4-BE49-F238E27FC236}">
                <a16:creationId xmlns:a16="http://schemas.microsoft.com/office/drawing/2014/main" id="{26A9AD09-9B2B-4A9A-8BCA-B762B02EDD2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852959" y="5166075"/>
            <a:ext cx="684000" cy="792000"/>
          </a:xfrm>
          <a:prstGeom prst="rect">
            <a:avLst/>
          </a:prstGeom>
        </p:spPr>
      </p:pic>
      <p:pic>
        <p:nvPicPr>
          <p:cNvPr id="17" name="Image 16" descr="Une image contenant homme, personne, complet, cravate&#10;&#10;Description générée avec un niveau de confiance très élevé">
            <a:extLst>
              <a:ext uri="{FF2B5EF4-FFF2-40B4-BE49-F238E27FC236}">
                <a16:creationId xmlns:a16="http://schemas.microsoft.com/office/drawing/2014/main" id="{8BB9C978-1311-4126-BDF4-757FE54AA42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234398" y="3396166"/>
            <a:ext cx="684000" cy="792000"/>
          </a:xfrm>
          <a:prstGeom prst="rect">
            <a:avLst/>
          </a:prstGeom>
        </p:spPr>
      </p:pic>
      <p:pic>
        <p:nvPicPr>
          <p:cNvPr id="247" name="Image 246" descr="Une image contenant personne, homme, complet, habits&#10;&#10;Description générée avec un niveau de confiance très élevé">
            <a:extLst>
              <a:ext uri="{FF2B5EF4-FFF2-40B4-BE49-F238E27FC236}">
                <a16:creationId xmlns:a16="http://schemas.microsoft.com/office/drawing/2014/main" id="{265BA7FE-E833-4A94-BB89-D5929A2DACD7}"/>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660288" y="1559504"/>
            <a:ext cx="684000" cy="792000"/>
          </a:xfrm>
          <a:prstGeom prst="rect">
            <a:avLst/>
          </a:prstGeom>
        </p:spPr>
      </p:pic>
      <p:pic>
        <p:nvPicPr>
          <p:cNvPr id="245" name="Image 244" descr="Une image contenant complet, personne, homme, cravate&#10;&#10;Description générée avec un niveau de confiance très élevé">
            <a:extLst>
              <a:ext uri="{FF2B5EF4-FFF2-40B4-BE49-F238E27FC236}">
                <a16:creationId xmlns:a16="http://schemas.microsoft.com/office/drawing/2014/main" id="{C8CEB71B-D041-49E9-A56A-6B28A372AF95}"/>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906640" y="1559504"/>
            <a:ext cx="684000" cy="792000"/>
          </a:xfrm>
          <a:prstGeom prst="rect">
            <a:avLst/>
          </a:prstGeom>
        </p:spPr>
      </p:pic>
      <p:pic>
        <p:nvPicPr>
          <p:cNvPr id="242" name="Image 241" descr="Une image contenant personne, homme, complet, cravate&#10;&#10;Description générée avec un niveau de confiance très élevé">
            <a:extLst>
              <a:ext uri="{FF2B5EF4-FFF2-40B4-BE49-F238E27FC236}">
                <a16:creationId xmlns:a16="http://schemas.microsoft.com/office/drawing/2014/main" id="{D3FB3C5C-BABC-487C-8F0D-90F8F68F4EC4}"/>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t="-1"/>
          <a:stretch/>
        </p:blipFill>
        <p:spPr>
          <a:xfrm>
            <a:off x="1539698" y="1559504"/>
            <a:ext cx="684000" cy="792000"/>
          </a:xfrm>
          <a:prstGeom prst="rect">
            <a:avLst/>
          </a:prstGeom>
        </p:spPr>
      </p:pic>
      <p:pic>
        <p:nvPicPr>
          <p:cNvPr id="19" name="Image 18" descr="Une image contenant personne, homme, mur, cravate&#10;&#10;Description générée avec un niveau de confiance très élevé">
            <a:extLst>
              <a:ext uri="{FF2B5EF4-FFF2-40B4-BE49-F238E27FC236}">
                <a16:creationId xmlns:a16="http://schemas.microsoft.com/office/drawing/2014/main" id="{EB1B1182-1533-4A8D-A16C-773822C13B45}"/>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282919" y="1559504"/>
            <a:ext cx="684000" cy="792000"/>
          </a:xfrm>
          <a:prstGeom prst="rect">
            <a:avLst/>
          </a:prstGeom>
        </p:spPr>
      </p:pic>
      <p:pic>
        <p:nvPicPr>
          <p:cNvPr id="13" name="Image 12" descr="Une image contenant personne, homme, mur, complet&#10;&#10;Description générée avec un niveau de confiance très élevé">
            <a:extLst>
              <a:ext uri="{FF2B5EF4-FFF2-40B4-BE49-F238E27FC236}">
                <a16:creationId xmlns:a16="http://schemas.microsoft.com/office/drawing/2014/main" id="{4409EC15-2616-4823-8A50-59957A87E80E}"/>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10983636" y="1559504"/>
            <a:ext cx="684000" cy="792000"/>
          </a:xfrm>
          <a:prstGeom prst="rect">
            <a:avLst/>
          </a:prstGeom>
        </p:spPr>
      </p:pic>
      <p:pic>
        <p:nvPicPr>
          <p:cNvPr id="5" name="Image 4">
            <a:extLst>
              <a:ext uri="{FF2B5EF4-FFF2-40B4-BE49-F238E27FC236}">
                <a16:creationId xmlns:a16="http://schemas.microsoft.com/office/drawing/2014/main" id="{C3E45A46-5517-4DDF-B721-B320F9E6C66A}"/>
              </a:ext>
            </a:extLst>
          </p:cNvPr>
          <p:cNvPicPr>
            <a:picLocks noChangeAspect="1"/>
          </p:cNvPicPr>
          <p:nvPr/>
        </p:nvPicPr>
        <p:blipFill rotWithShape="1">
          <a:blip r:embed="rId16" cstate="screen">
            <a:extLst>
              <a:ext uri="{BEBA8EAE-BF5A-486C-A8C5-ECC9F3942E4B}">
                <a14:imgProps xmlns:a14="http://schemas.microsoft.com/office/drawing/2010/main">
                  <a14:imgLayer r:embed="rId17">
                    <a14:imgEffect>
                      <a14:brightnessContrast bright="25000"/>
                    </a14:imgEffect>
                  </a14:imgLayer>
                </a14:imgProps>
              </a:ext>
              <a:ext uri="{28A0092B-C50C-407E-A947-70E740481C1C}">
                <a14:useLocalDpi xmlns:a14="http://schemas.microsoft.com/office/drawing/2010/main"/>
              </a:ext>
            </a:extLst>
          </a:blip>
          <a:srcRect/>
          <a:stretch/>
        </p:blipFill>
        <p:spPr>
          <a:xfrm>
            <a:off x="5083212" y="1559504"/>
            <a:ext cx="684000" cy="792000"/>
          </a:xfrm>
          <a:prstGeom prst="rect">
            <a:avLst/>
          </a:prstGeom>
        </p:spPr>
      </p:pic>
      <p:pic>
        <p:nvPicPr>
          <p:cNvPr id="201" name="Image 200">
            <a:extLst>
              <a:ext uri="{FF2B5EF4-FFF2-40B4-BE49-F238E27FC236}">
                <a16:creationId xmlns:a16="http://schemas.microsoft.com/office/drawing/2014/main" id="{97ED49E5-C52D-407B-8775-E51B7262F855}"/>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2728199" y="1559504"/>
            <a:ext cx="695923" cy="790822"/>
          </a:xfrm>
          <a:prstGeom prst="rect">
            <a:avLst/>
          </a:prstGeom>
        </p:spPr>
      </p:pic>
      <p:pic>
        <p:nvPicPr>
          <p:cNvPr id="204" name="Image 203">
            <a:extLst>
              <a:ext uri="{FF2B5EF4-FFF2-40B4-BE49-F238E27FC236}">
                <a16:creationId xmlns:a16="http://schemas.microsoft.com/office/drawing/2014/main" id="{ECF41556-6DD5-48A6-94DE-0DD4C7B9F13E}"/>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9819099" y="1559504"/>
            <a:ext cx="695923" cy="790822"/>
          </a:xfrm>
          <a:prstGeom prst="rect">
            <a:avLst/>
          </a:prstGeom>
        </p:spPr>
      </p:pic>
      <p:pic>
        <p:nvPicPr>
          <p:cNvPr id="217" name="Image 216">
            <a:extLst>
              <a:ext uri="{FF2B5EF4-FFF2-40B4-BE49-F238E27FC236}">
                <a16:creationId xmlns:a16="http://schemas.microsoft.com/office/drawing/2014/main" id="{DABBBA21-67A6-4BBA-9261-20376AB158CC}"/>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7463049" y="1559504"/>
            <a:ext cx="696960" cy="792000"/>
          </a:xfrm>
          <a:prstGeom prst="rect">
            <a:avLst/>
          </a:prstGeom>
        </p:spPr>
      </p:pic>
      <p:pic>
        <p:nvPicPr>
          <p:cNvPr id="10" name="Image 9">
            <a:extLst>
              <a:ext uri="{FF2B5EF4-FFF2-40B4-BE49-F238E27FC236}">
                <a16:creationId xmlns:a16="http://schemas.microsoft.com/office/drawing/2014/main" id="{2902EAFC-8A12-884E-A80B-A80A17903B43}"/>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950765" y="3396166"/>
            <a:ext cx="662451" cy="853156"/>
          </a:xfrm>
          <a:prstGeom prst="rect">
            <a:avLst/>
          </a:prstGeom>
        </p:spPr>
      </p:pic>
      <p:pic>
        <p:nvPicPr>
          <p:cNvPr id="205" name="Image 204">
            <a:extLst>
              <a:ext uri="{FF2B5EF4-FFF2-40B4-BE49-F238E27FC236}">
                <a16:creationId xmlns:a16="http://schemas.microsoft.com/office/drawing/2014/main" id="{2A203695-4F01-4BEB-A18D-1C9BA2F7FC98}"/>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7024867" y="3396166"/>
            <a:ext cx="695923" cy="790822"/>
          </a:xfrm>
          <a:prstGeom prst="rect">
            <a:avLst/>
          </a:prstGeom>
        </p:spPr>
      </p:pic>
      <p:pic>
        <p:nvPicPr>
          <p:cNvPr id="211" name="Image 210">
            <a:extLst>
              <a:ext uri="{FF2B5EF4-FFF2-40B4-BE49-F238E27FC236}">
                <a16:creationId xmlns:a16="http://schemas.microsoft.com/office/drawing/2014/main" id="{06746027-B1A4-4652-B46E-19ABC1CA21AE}"/>
              </a:ext>
            </a:extLst>
          </p:cNvPr>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10778635" y="3396166"/>
            <a:ext cx="695924" cy="790822"/>
          </a:xfrm>
          <a:prstGeom prst="rect">
            <a:avLst/>
          </a:prstGeom>
        </p:spPr>
      </p:pic>
      <p:cxnSp>
        <p:nvCxnSpPr>
          <p:cNvPr id="192" name="Straight Connector 300">
            <a:extLst>
              <a:ext uri="{FF2B5EF4-FFF2-40B4-BE49-F238E27FC236}">
                <a16:creationId xmlns:a16="http://schemas.microsoft.com/office/drawing/2014/main" id="{19E5F61B-1A84-4763-863C-9B310E9E33A7}"/>
              </a:ext>
            </a:extLst>
          </p:cNvPr>
          <p:cNvCxnSpPr>
            <a:cxnSpLocks/>
          </p:cNvCxnSpPr>
          <p:nvPr/>
        </p:nvCxnSpPr>
        <p:spPr>
          <a:xfrm>
            <a:off x="1199456" y="3212976"/>
            <a:ext cx="10153129"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3" name="Rectangle 2732">
            <a:extLst>
              <a:ext uri="{FF2B5EF4-FFF2-40B4-BE49-F238E27FC236}">
                <a16:creationId xmlns:a16="http://schemas.microsoft.com/office/drawing/2014/main" id="{5DE7EBAB-0BCF-4994-BC2C-3AD696E74EBA}"/>
              </a:ext>
            </a:extLst>
          </p:cNvPr>
          <p:cNvSpPr/>
          <p:nvPr/>
        </p:nvSpPr>
        <p:spPr>
          <a:xfrm>
            <a:off x="1199455" y="1383492"/>
            <a:ext cx="9829995" cy="3600000"/>
          </a:xfrm>
          <a:custGeom>
            <a:avLst/>
            <a:gdLst>
              <a:gd name="connsiteX0" fmla="*/ 0 w 10634384"/>
              <a:gd name="connsiteY0" fmla="*/ 0 h 3342861"/>
              <a:gd name="connsiteX1" fmla="*/ 10634384 w 10634384"/>
              <a:gd name="connsiteY1" fmla="*/ 0 h 3342861"/>
              <a:gd name="connsiteX2" fmla="*/ 10634384 w 10634384"/>
              <a:gd name="connsiteY2" fmla="*/ 3342861 h 3342861"/>
              <a:gd name="connsiteX3" fmla="*/ 0 w 10634384"/>
              <a:gd name="connsiteY3" fmla="*/ 3342861 h 3342861"/>
              <a:gd name="connsiteX4" fmla="*/ 0 w 10634384"/>
              <a:gd name="connsiteY4" fmla="*/ 0 h 3342861"/>
              <a:gd name="connsiteX0" fmla="*/ 10634384 w 10725824"/>
              <a:gd name="connsiteY0" fmla="*/ 3342861 h 3434301"/>
              <a:gd name="connsiteX1" fmla="*/ 0 w 10725824"/>
              <a:gd name="connsiteY1" fmla="*/ 3342861 h 3434301"/>
              <a:gd name="connsiteX2" fmla="*/ 0 w 10725824"/>
              <a:gd name="connsiteY2" fmla="*/ 0 h 3434301"/>
              <a:gd name="connsiteX3" fmla="*/ 10634384 w 10725824"/>
              <a:gd name="connsiteY3" fmla="*/ 0 h 3434301"/>
              <a:gd name="connsiteX4" fmla="*/ 10725824 w 10725824"/>
              <a:gd name="connsiteY4" fmla="*/ 3434301 h 3434301"/>
              <a:gd name="connsiteX0" fmla="*/ 10634384 w 10634384"/>
              <a:gd name="connsiteY0" fmla="*/ 3342861 h 3342861"/>
              <a:gd name="connsiteX1" fmla="*/ 0 w 10634384"/>
              <a:gd name="connsiteY1" fmla="*/ 3342861 h 3342861"/>
              <a:gd name="connsiteX2" fmla="*/ 0 w 10634384"/>
              <a:gd name="connsiteY2" fmla="*/ 0 h 3342861"/>
              <a:gd name="connsiteX3" fmla="*/ 10634384 w 10634384"/>
              <a:gd name="connsiteY3" fmla="*/ 0 h 3342861"/>
              <a:gd name="connsiteX0" fmla="*/ 10634384 w 10634384"/>
              <a:gd name="connsiteY0" fmla="*/ 3356113 h 3356113"/>
              <a:gd name="connsiteX1" fmla="*/ 0 w 10634384"/>
              <a:gd name="connsiteY1" fmla="*/ 3356113 h 3356113"/>
              <a:gd name="connsiteX2" fmla="*/ 0 w 10634384"/>
              <a:gd name="connsiteY2" fmla="*/ 13252 h 3356113"/>
              <a:gd name="connsiteX3" fmla="*/ 9004367 w 10634384"/>
              <a:gd name="connsiteY3" fmla="*/ 0 h 3356113"/>
              <a:gd name="connsiteX0" fmla="*/ 10634384 w 10634384"/>
              <a:gd name="connsiteY0" fmla="*/ 3346588 h 3346588"/>
              <a:gd name="connsiteX1" fmla="*/ 0 w 10634384"/>
              <a:gd name="connsiteY1" fmla="*/ 3346588 h 3346588"/>
              <a:gd name="connsiteX2" fmla="*/ 0 w 10634384"/>
              <a:gd name="connsiteY2" fmla="*/ 3727 h 3346588"/>
              <a:gd name="connsiteX3" fmla="*/ 9004367 w 10634384"/>
              <a:gd name="connsiteY3" fmla="*/ 0 h 3346588"/>
              <a:gd name="connsiteX0" fmla="*/ 10634384 w 10634384"/>
              <a:gd name="connsiteY0" fmla="*/ 3346588 h 3346588"/>
              <a:gd name="connsiteX1" fmla="*/ 0 w 10634384"/>
              <a:gd name="connsiteY1" fmla="*/ 3346588 h 3346588"/>
              <a:gd name="connsiteX2" fmla="*/ 0 w 10634384"/>
              <a:gd name="connsiteY2" fmla="*/ 3727 h 3346588"/>
              <a:gd name="connsiteX3" fmla="*/ 9004368 w 10634384"/>
              <a:gd name="connsiteY3" fmla="*/ 0 h 3346588"/>
              <a:gd name="connsiteX0" fmla="*/ 10634384 w 10634384"/>
              <a:gd name="connsiteY0" fmla="*/ 3342861 h 3342861"/>
              <a:gd name="connsiteX1" fmla="*/ 0 w 10634384"/>
              <a:gd name="connsiteY1" fmla="*/ 3342861 h 3342861"/>
              <a:gd name="connsiteX2" fmla="*/ 0 w 10634384"/>
              <a:gd name="connsiteY2" fmla="*/ 0 h 3342861"/>
              <a:gd name="connsiteX3" fmla="*/ 10528475 w 10634384"/>
              <a:gd name="connsiteY3" fmla="*/ 7263 h 3342861"/>
            </a:gdLst>
            <a:ahLst/>
            <a:cxnLst>
              <a:cxn ang="0">
                <a:pos x="connsiteX0" y="connsiteY0"/>
              </a:cxn>
              <a:cxn ang="0">
                <a:pos x="connsiteX1" y="connsiteY1"/>
              </a:cxn>
              <a:cxn ang="0">
                <a:pos x="connsiteX2" y="connsiteY2"/>
              </a:cxn>
              <a:cxn ang="0">
                <a:pos x="connsiteX3" y="connsiteY3"/>
              </a:cxn>
            </a:cxnLst>
            <a:rect l="l" t="t" r="r" b="b"/>
            <a:pathLst>
              <a:path w="10634384" h="3342861">
                <a:moveTo>
                  <a:pt x="10634384" y="3342861"/>
                </a:moveTo>
                <a:lnTo>
                  <a:pt x="0" y="3342861"/>
                </a:lnTo>
                <a:lnTo>
                  <a:pt x="0" y="0"/>
                </a:lnTo>
                <a:lnTo>
                  <a:pt x="10528475" y="7263"/>
                </a:lnTo>
              </a:path>
            </a:pathLst>
          </a:cu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pic>
        <p:nvPicPr>
          <p:cNvPr id="199" name="Image 198">
            <a:extLst>
              <a:ext uri="{FF2B5EF4-FFF2-40B4-BE49-F238E27FC236}">
                <a16:creationId xmlns:a16="http://schemas.microsoft.com/office/drawing/2014/main" id="{EBE8311B-19D3-4B8C-BF68-077C38232AA1}"/>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5804194" y="3396166"/>
            <a:ext cx="695924" cy="790823"/>
          </a:xfrm>
          <a:prstGeom prst="rect">
            <a:avLst/>
          </a:prstGeom>
        </p:spPr>
      </p:pic>
      <p:pic>
        <p:nvPicPr>
          <p:cNvPr id="209" name="Image 208">
            <a:extLst>
              <a:ext uri="{FF2B5EF4-FFF2-40B4-BE49-F238E27FC236}">
                <a16:creationId xmlns:a16="http://schemas.microsoft.com/office/drawing/2014/main" id="{BB31EA54-AE07-4674-856C-07BAEAAE6755}"/>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3255426" y="3396166"/>
            <a:ext cx="695924" cy="790823"/>
          </a:xfrm>
          <a:prstGeom prst="rect">
            <a:avLst/>
          </a:prstGeom>
          <a:ln>
            <a:noFill/>
          </a:ln>
        </p:spPr>
      </p:pic>
      <p:pic>
        <p:nvPicPr>
          <p:cNvPr id="210" name="Image 209">
            <a:extLst>
              <a:ext uri="{FF2B5EF4-FFF2-40B4-BE49-F238E27FC236}">
                <a16:creationId xmlns:a16="http://schemas.microsoft.com/office/drawing/2014/main" id="{63CFD4F4-1259-4BB2-907B-EB5374ED4AB0}"/>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a:xfrm>
            <a:off x="9518910" y="3396166"/>
            <a:ext cx="695923" cy="790822"/>
          </a:xfrm>
          <a:prstGeom prst="rect">
            <a:avLst/>
          </a:prstGeom>
        </p:spPr>
      </p:pic>
      <p:pic>
        <p:nvPicPr>
          <p:cNvPr id="213" name="Image 212">
            <a:extLst>
              <a:ext uri="{FF2B5EF4-FFF2-40B4-BE49-F238E27FC236}">
                <a16:creationId xmlns:a16="http://schemas.microsoft.com/office/drawing/2014/main" id="{D0D5A065-3114-4394-9D79-C8E755102BE7}"/>
              </a:ext>
            </a:extLst>
          </p:cNvPr>
          <p:cNvPicPr>
            <a:picLocks noChangeAspect="1"/>
          </p:cNvPicPr>
          <p:nvPr/>
        </p:nvPicPr>
        <p:blipFill rotWithShape="1">
          <a:blip r:embed="rId27" cstate="screen">
            <a:extLst>
              <a:ext uri="{28A0092B-C50C-407E-A947-70E740481C1C}">
                <a14:useLocalDpi xmlns:a14="http://schemas.microsoft.com/office/drawing/2010/main"/>
              </a:ext>
            </a:extLst>
          </a:blip>
          <a:srcRect/>
          <a:stretch/>
        </p:blipFill>
        <p:spPr>
          <a:xfrm>
            <a:off x="4559835" y="3396166"/>
            <a:ext cx="695923" cy="790822"/>
          </a:xfrm>
          <a:prstGeom prst="rect">
            <a:avLst/>
          </a:prstGeom>
        </p:spPr>
      </p:pic>
      <p:sp>
        <p:nvSpPr>
          <p:cNvPr id="2" name="Title 1"/>
          <p:cNvSpPr>
            <a:spLocks noGrp="1"/>
          </p:cNvSpPr>
          <p:nvPr>
            <p:ph type="title"/>
          </p:nvPr>
        </p:nvSpPr>
        <p:spPr/>
        <p:txBody>
          <a:bodyPr/>
          <a:lstStyle/>
          <a:p>
            <a:r>
              <a:rPr lang="fr-FR" dirty="0"/>
              <a:t>Group </a:t>
            </a:r>
            <a:r>
              <a:rPr lang="fr-FR" dirty="0" err="1"/>
              <a:t>Executive</a:t>
            </a:r>
            <a:r>
              <a:rPr lang="fr-FR" dirty="0"/>
              <a:t> </a:t>
            </a:r>
            <a:r>
              <a:rPr lang="fr-FR" dirty="0" err="1"/>
              <a:t>Committee</a:t>
            </a:r>
            <a:br>
              <a:rPr lang="fr-FR" dirty="0"/>
            </a:br>
            <a:r>
              <a:rPr lang="fr-FR" sz="2000" dirty="0"/>
              <a:t>(As of </a:t>
            </a:r>
            <a:r>
              <a:rPr lang="fr-FR" sz="2000" dirty="0" err="1"/>
              <a:t>January</a:t>
            </a:r>
            <a:r>
              <a:rPr lang="fr-FR" sz="2000" dirty="0"/>
              <a:t> 2019) </a:t>
            </a:r>
            <a:endParaRPr lang="fr-FR" dirty="0"/>
          </a:p>
        </p:txBody>
      </p:sp>
      <p:sp>
        <p:nvSpPr>
          <p:cNvPr id="56" name="ZoneTexte 133">
            <a:extLst>
              <a:ext uri="{FF2B5EF4-FFF2-40B4-BE49-F238E27FC236}">
                <a16:creationId xmlns:a16="http://schemas.microsoft.com/office/drawing/2014/main" id="{2CC5E69F-0E83-40CA-975D-F737FD195B6F}"/>
              </a:ext>
            </a:extLst>
          </p:cNvPr>
          <p:cNvSpPr txBox="1"/>
          <p:nvPr/>
        </p:nvSpPr>
        <p:spPr>
          <a:xfrm>
            <a:off x="232308" y="1238633"/>
            <a:ext cx="80791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r" defTabSz="410766" hangingPunct="0"/>
            <a:r>
              <a:rPr lang="en-US" sz="1200" b="1" dirty="0">
                <a:solidFill>
                  <a:schemeClr val="accent2"/>
                </a:solidFill>
              </a:rPr>
              <a:t>GEB</a:t>
            </a:r>
          </a:p>
          <a:p>
            <a:pPr algn="r" defTabSz="410766" hangingPunct="0"/>
            <a:r>
              <a:rPr lang="en-US" sz="1200" b="1" dirty="0">
                <a:solidFill>
                  <a:schemeClr val="accent2"/>
                </a:solidFill>
              </a:rPr>
              <a:t>members</a:t>
            </a:r>
            <a:endParaRPr lang="en-US" sz="1200" b="1" dirty="0">
              <a:solidFill>
                <a:schemeClr val="accent2"/>
              </a:solidFill>
              <a:sym typeface="Helvetica Light"/>
            </a:endParaRPr>
          </a:p>
        </p:txBody>
      </p:sp>
      <p:grpSp>
        <p:nvGrpSpPr>
          <p:cNvPr id="126" name="Group 234">
            <a:extLst>
              <a:ext uri="{FF2B5EF4-FFF2-40B4-BE49-F238E27FC236}">
                <a16:creationId xmlns:a16="http://schemas.microsoft.com/office/drawing/2014/main" id="{6CE69ECF-418A-43C5-AEC7-C2A4DE14A2ED}"/>
              </a:ext>
            </a:extLst>
          </p:cNvPr>
          <p:cNvGrpSpPr/>
          <p:nvPr/>
        </p:nvGrpSpPr>
        <p:grpSpPr>
          <a:xfrm>
            <a:off x="10834405" y="1188313"/>
            <a:ext cx="1020330" cy="407394"/>
            <a:chOff x="5314157" y="-776287"/>
            <a:chExt cx="1188720" cy="382231"/>
          </a:xfrm>
        </p:grpSpPr>
        <p:sp>
          <p:nvSpPr>
            <p:cNvPr id="190" name="Freeform 1401">
              <a:extLst>
                <a:ext uri="{FF2B5EF4-FFF2-40B4-BE49-F238E27FC236}">
                  <a16:creationId xmlns:a16="http://schemas.microsoft.com/office/drawing/2014/main" id="{2D9E95F1-1E50-4557-867E-E3B6DFDE0EB4}"/>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91" name="Freeform 1401">
              <a:extLst>
                <a:ext uri="{FF2B5EF4-FFF2-40B4-BE49-F238E27FC236}">
                  <a16:creationId xmlns:a16="http://schemas.microsoft.com/office/drawing/2014/main" id="{0395A8BE-54D0-4A88-ACC5-EE5B201D46C6}"/>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Jean-Philippe Bol </a:t>
              </a:r>
            </a:p>
          </p:txBody>
        </p:sp>
      </p:grpSp>
      <p:grpSp>
        <p:nvGrpSpPr>
          <p:cNvPr id="127" name="Group 235">
            <a:extLst>
              <a:ext uri="{FF2B5EF4-FFF2-40B4-BE49-F238E27FC236}">
                <a16:creationId xmlns:a16="http://schemas.microsoft.com/office/drawing/2014/main" id="{63170E69-DCD9-4B60-9620-EC33674D6EEC}"/>
              </a:ext>
            </a:extLst>
          </p:cNvPr>
          <p:cNvGrpSpPr/>
          <p:nvPr/>
        </p:nvGrpSpPr>
        <p:grpSpPr>
          <a:xfrm>
            <a:off x="6862663" y="3024475"/>
            <a:ext cx="1020330" cy="407394"/>
            <a:chOff x="5314157" y="-776287"/>
            <a:chExt cx="1188720" cy="382231"/>
          </a:xfrm>
        </p:grpSpPr>
        <p:sp>
          <p:nvSpPr>
            <p:cNvPr id="188" name="Freeform 1401">
              <a:extLst>
                <a:ext uri="{FF2B5EF4-FFF2-40B4-BE49-F238E27FC236}">
                  <a16:creationId xmlns:a16="http://schemas.microsoft.com/office/drawing/2014/main" id="{76555A16-5569-457B-9014-B3C7744D1502}"/>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89" name="Freeform 1401">
              <a:extLst>
                <a:ext uri="{FF2B5EF4-FFF2-40B4-BE49-F238E27FC236}">
                  <a16:creationId xmlns:a16="http://schemas.microsoft.com/office/drawing/2014/main" id="{4418EEBE-8C25-4B95-A3C4-3592BD8DD0EC}"/>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Cyril</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Garcia</a:t>
              </a:r>
            </a:p>
          </p:txBody>
        </p:sp>
      </p:grpSp>
      <p:grpSp>
        <p:nvGrpSpPr>
          <p:cNvPr id="128" name="Group 236">
            <a:extLst>
              <a:ext uri="{FF2B5EF4-FFF2-40B4-BE49-F238E27FC236}">
                <a16:creationId xmlns:a16="http://schemas.microsoft.com/office/drawing/2014/main" id="{335A1D5C-8C49-4FB7-BFD4-1CC880B98F20}"/>
              </a:ext>
            </a:extLst>
          </p:cNvPr>
          <p:cNvGrpSpPr/>
          <p:nvPr/>
        </p:nvGrpSpPr>
        <p:grpSpPr>
          <a:xfrm>
            <a:off x="10616432" y="3037493"/>
            <a:ext cx="1020330" cy="407394"/>
            <a:chOff x="5314157" y="-776287"/>
            <a:chExt cx="1188720" cy="382231"/>
          </a:xfrm>
        </p:grpSpPr>
        <p:sp>
          <p:nvSpPr>
            <p:cNvPr id="186" name="Freeform 1401">
              <a:extLst>
                <a:ext uri="{FF2B5EF4-FFF2-40B4-BE49-F238E27FC236}">
                  <a16:creationId xmlns:a16="http://schemas.microsoft.com/office/drawing/2014/main" id="{884F0C56-E170-49B5-AA92-7AABC1880DCD}"/>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87" name="Freeform 1401">
              <a:extLst>
                <a:ext uri="{FF2B5EF4-FFF2-40B4-BE49-F238E27FC236}">
                  <a16:creationId xmlns:a16="http://schemas.microsoft.com/office/drawing/2014/main" id="{24BF174E-5214-4849-8FFB-2C368F80B4FD}"/>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Aruna</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Jayanthi</a:t>
              </a:r>
            </a:p>
          </p:txBody>
        </p:sp>
      </p:grpSp>
      <p:grpSp>
        <p:nvGrpSpPr>
          <p:cNvPr id="129" name="Group 237">
            <a:extLst>
              <a:ext uri="{FF2B5EF4-FFF2-40B4-BE49-F238E27FC236}">
                <a16:creationId xmlns:a16="http://schemas.microsoft.com/office/drawing/2014/main" id="{6A21552A-E206-46A7-909E-19D15FF5E255}"/>
              </a:ext>
            </a:extLst>
          </p:cNvPr>
          <p:cNvGrpSpPr/>
          <p:nvPr/>
        </p:nvGrpSpPr>
        <p:grpSpPr>
          <a:xfrm>
            <a:off x="4393699" y="4791024"/>
            <a:ext cx="1020330" cy="407394"/>
            <a:chOff x="5314157" y="-776287"/>
            <a:chExt cx="1188720" cy="382231"/>
          </a:xfrm>
        </p:grpSpPr>
        <p:sp>
          <p:nvSpPr>
            <p:cNvPr id="184" name="Freeform 1401">
              <a:extLst>
                <a:ext uri="{FF2B5EF4-FFF2-40B4-BE49-F238E27FC236}">
                  <a16:creationId xmlns:a16="http://schemas.microsoft.com/office/drawing/2014/main" id="{B9CC4F99-E194-4C24-9DA2-4CFBBF0E8E65}"/>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85" name="Freeform 1401">
              <a:extLst>
                <a:ext uri="{FF2B5EF4-FFF2-40B4-BE49-F238E27FC236}">
                  <a16:creationId xmlns:a16="http://schemas.microsoft.com/office/drawing/2014/main" id="{EB0DFD9B-24FB-4907-AD92-BAABD7A80204}"/>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Maria</a:t>
              </a:r>
            </a:p>
            <a:p>
              <a:pPr algn="ctr">
                <a:lnSpc>
                  <a:spcPts val="1100"/>
                </a:lnSpc>
              </a:pPr>
              <a:r>
                <a:rPr lang="en-US" sz="900" b="1" dirty="0" err="1">
                  <a:solidFill>
                    <a:schemeClr val="bg1"/>
                  </a:solidFill>
                  <a:cs typeface="Arial" panose="020B0604020202020204" pitchFamily="34" charset="0"/>
                </a:rPr>
                <a:t>Pernas</a:t>
              </a:r>
              <a:endParaRPr lang="en-US" sz="900" b="1" dirty="0">
                <a:solidFill>
                  <a:schemeClr val="bg1"/>
                </a:solidFill>
                <a:cs typeface="Arial" panose="020B0604020202020204" pitchFamily="34" charset="0"/>
              </a:endParaRPr>
            </a:p>
          </p:txBody>
        </p:sp>
      </p:grpSp>
      <p:grpSp>
        <p:nvGrpSpPr>
          <p:cNvPr id="131" name="Group 239">
            <a:extLst>
              <a:ext uri="{FF2B5EF4-FFF2-40B4-BE49-F238E27FC236}">
                <a16:creationId xmlns:a16="http://schemas.microsoft.com/office/drawing/2014/main" id="{BE2D355F-AB65-43DB-A0E9-86E5E66008B8}"/>
              </a:ext>
            </a:extLst>
          </p:cNvPr>
          <p:cNvGrpSpPr/>
          <p:nvPr/>
        </p:nvGrpSpPr>
        <p:grpSpPr>
          <a:xfrm>
            <a:off x="9410227" y="4791024"/>
            <a:ext cx="1020330" cy="407394"/>
            <a:chOff x="5314157" y="-776287"/>
            <a:chExt cx="1188720" cy="382231"/>
          </a:xfrm>
        </p:grpSpPr>
        <p:sp>
          <p:nvSpPr>
            <p:cNvPr id="180" name="Freeform 1401">
              <a:extLst>
                <a:ext uri="{FF2B5EF4-FFF2-40B4-BE49-F238E27FC236}">
                  <a16:creationId xmlns:a16="http://schemas.microsoft.com/office/drawing/2014/main" id="{456E1938-6E1F-442A-A33E-103E1AC9FD4D}"/>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81" name="Freeform 1401">
              <a:extLst>
                <a:ext uri="{FF2B5EF4-FFF2-40B4-BE49-F238E27FC236}">
                  <a16:creationId xmlns:a16="http://schemas.microsoft.com/office/drawing/2014/main" id="{F4F02B8A-5DDE-4791-B137-B471E3B8F022}"/>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Hans van Waayenburg </a:t>
              </a:r>
            </a:p>
          </p:txBody>
        </p:sp>
      </p:grpSp>
      <p:grpSp>
        <p:nvGrpSpPr>
          <p:cNvPr id="132" name="Group 240">
            <a:extLst>
              <a:ext uri="{FF2B5EF4-FFF2-40B4-BE49-F238E27FC236}">
                <a16:creationId xmlns:a16="http://schemas.microsoft.com/office/drawing/2014/main" id="{626724F7-1FB8-4C09-9254-6A1E08D98D3D}"/>
              </a:ext>
            </a:extLst>
          </p:cNvPr>
          <p:cNvGrpSpPr/>
          <p:nvPr/>
        </p:nvGrpSpPr>
        <p:grpSpPr>
          <a:xfrm>
            <a:off x="3101116" y="4791024"/>
            <a:ext cx="1020330" cy="407394"/>
            <a:chOff x="5314157" y="-776287"/>
            <a:chExt cx="1188720" cy="382231"/>
          </a:xfrm>
        </p:grpSpPr>
        <p:sp>
          <p:nvSpPr>
            <p:cNvPr id="178" name="Freeform 1401">
              <a:extLst>
                <a:ext uri="{FF2B5EF4-FFF2-40B4-BE49-F238E27FC236}">
                  <a16:creationId xmlns:a16="http://schemas.microsoft.com/office/drawing/2014/main" id="{34DD939F-1E0D-41AE-B742-FB89198BB5C3}"/>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79" name="Freeform 1401">
              <a:extLst>
                <a:ext uri="{FF2B5EF4-FFF2-40B4-BE49-F238E27FC236}">
                  <a16:creationId xmlns:a16="http://schemas.microsoft.com/office/drawing/2014/main" id="{66AA612E-54A9-4B34-B8C8-369EBA63C81C}"/>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John</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Mullen</a:t>
              </a:r>
            </a:p>
          </p:txBody>
        </p:sp>
      </p:grpSp>
      <p:grpSp>
        <p:nvGrpSpPr>
          <p:cNvPr id="133" name="Group 241">
            <a:extLst>
              <a:ext uri="{FF2B5EF4-FFF2-40B4-BE49-F238E27FC236}">
                <a16:creationId xmlns:a16="http://schemas.microsoft.com/office/drawing/2014/main" id="{2880F2A8-B6D7-4492-9840-1C282E2B098D}"/>
              </a:ext>
            </a:extLst>
          </p:cNvPr>
          <p:cNvGrpSpPr/>
          <p:nvPr/>
        </p:nvGrpSpPr>
        <p:grpSpPr>
          <a:xfrm>
            <a:off x="1389520" y="1196752"/>
            <a:ext cx="1020330" cy="407394"/>
            <a:chOff x="5314157" y="-776287"/>
            <a:chExt cx="1188720" cy="382231"/>
          </a:xfrm>
        </p:grpSpPr>
        <p:sp>
          <p:nvSpPr>
            <p:cNvPr id="176" name="Freeform 1401">
              <a:extLst>
                <a:ext uri="{FF2B5EF4-FFF2-40B4-BE49-F238E27FC236}">
                  <a16:creationId xmlns:a16="http://schemas.microsoft.com/office/drawing/2014/main" id="{6662E906-1F33-48DB-90F7-6291A7E405BB}"/>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77" name="Freeform 1401">
              <a:extLst>
                <a:ext uri="{FF2B5EF4-FFF2-40B4-BE49-F238E27FC236}">
                  <a16:creationId xmlns:a16="http://schemas.microsoft.com/office/drawing/2014/main" id="{4A4BAC62-538A-4AC7-8A21-F005C83D7419}"/>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t"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Paul</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Hermelin</a:t>
              </a:r>
            </a:p>
          </p:txBody>
        </p:sp>
      </p:grpSp>
      <p:grpSp>
        <p:nvGrpSpPr>
          <p:cNvPr id="134" name="Group 242">
            <a:extLst>
              <a:ext uri="{FF2B5EF4-FFF2-40B4-BE49-F238E27FC236}">
                <a16:creationId xmlns:a16="http://schemas.microsoft.com/office/drawing/2014/main" id="{9124B758-0575-446C-8B18-3C5F6E5BC04E}"/>
              </a:ext>
            </a:extLst>
          </p:cNvPr>
          <p:cNvGrpSpPr/>
          <p:nvPr/>
        </p:nvGrpSpPr>
        <p:grpSpPr>
          <a:xfrm>
            <a:off x="2570131" y="1196752"/>
            <a:ext cx="1020330" cy="407394"/>
            <a:chOff x="5314157" y="-776287"/>
            <a:chExt cx="1188720" cy="382231"/>
          </a:xfrm>
        </p:grpSpPr>
        <p:sp>
          <p:nvSpPr>
            <p:cNvPr id="174" name="Freeform 1401">
              <a:extLst>
                <a:ext uri="{FF2B5EF4-FFF2-40B4-BE49-F238E27FC236}">
                  <a16:creationId xmlns:a16="http://schemas.microsoft.com/office/drawing/2014/main" id="{9A4CAD64-FF7B-4533-B889-75C0C5E3F50C}"/>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75" name="Freeform 1401">
              <a:extLst>
                <a:ext uri="{FF2B5EF4-FFF2-40B4-BE49-F238E27FC236}">
                  <a16:creationId xmlns:a16="http://schemas.microsoft.com/office/drawing/2014/main" id="{E263C6C3-F23D-4774-B713-9752A21A99CA}"/>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Aiman</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Ezzat</a:t>
              </a:r>
            </a:p>
          </p:txBody>
        </p:sp>
      </p:grpSp>
      <p:grpSp>
        <p:nvGrpSpPr>
          <p:cNvPr id="135" name="Group 243">
            <a:extLst>
              <a:ext uri="{FF2B5EF4-FFF2-40B4-BE49-F238E27FC236}">
                <a16:creationId xmlns:a16="http://schemas.microsoft.com/office/drawing/2014/main" id="{82101D6E-D292-4329-88F8-A635B6DDA592}"/>
              </a:ext>
            </a:extLst>
          </p:cNvPr>
          <p:cNvGrpSpPr/>
          <p:nvPr/>
        </p:nvGrpSpPr>
        <p:grpSpPr>
          <a:xfrm>
            <a:off x="3750742" y="1196752"/>
            <a:ext cx="1020330" cy="407394"/>
            <a:chOff x="5314157" y="-776287"/>
            <a:chExt cx="1188720" cy="382231"/>
          </a:xfrm>
        </p:grpSpPr>
        <p:sp>
          <p:nvSpPr>
            <p:cNvPr id="172" name="Freeform 1401">
              <a:extLst>
                <a:ext uri="{FF2B5EF4-FFF2-40B4-BE49-F238E27FC236}">
                  <a16:creationId xmlns:a16="http://schemas.microsoft.com/office/drawing/2014/main" id="{023CF34A-8F5C-4DD6-9D33-2094BBC10D24}"/>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73" name="Freeform 1401">
              <a:extLst>
                <a:ext uri="{FF2B5EF4-FFF2-40B4-BE49-F238E27FC236}">
                  <a16:creationId xmlns:a16="http://schemas.microsoft.com/office/drawing/2014/main" id="{7BC489FC-77D1-4E48-9691-190C907DB834}"/>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Thierry Delaporte</a:t>
              </a:r>
            </a:p>
          </p:txBody>
        </p:sp>
      </p:grpSp>
      <p:grpSp>
        <p:nvGrpSpPr>
          <p:cNvPr id="136" name="Group 244">
            <a:extLst>
              <a:ext uri="{FF2B5EF4-FFF2-40B4-BE49-F238E27FC236}">
                <a16:creationId xmlns:a16="http://schemas.microsoft.com/office/drawing/2014/main" id="{8DEAFFCB-1EE8-4D0C-8F35-DEA7942E3B9F}"/>
              </a:ext>
            </a:extLst>
          </p:cNvPr>
          <p:cNvGrpSpPr/>
          <p:nvPr/>
        </p:nvGrpSpPr>
        <p:grpSpPr>
          <a:xfrm>
            <a:off x="6111964" y="1196752"/>
            <a:ext cx="1020330" cy="407394"/>
            <a:chOff x="5314157" y="-776287"/>
            <a:chExt cx="1188720" cy="382231"/>
          </a:xfrm>
        </p:grpSpPr>
        <p:sp>
          <p:nvSpPr>
            <p:cNvPr id="170" name="Freeform 1401">
              <a:extLst>
                <a:ext uri="{FF2B5EF4-FFF2-40B4-BE49-F238E27FC236}">
                  <a16:creationId xmlns:a16="http://schemas.microsoft.com/office/drawing/2014/main" id="{39BA65EB-21C5-429F-9349-603E2FC77E1A}"/>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71" name="Freeform 1401">
              <a:extLst>
                <a:ext uri="{FF2B5EF4-FFF2-40B4-BE49-F238E27FC236}">
                  <a16:creationId xmlns:a16="http://schemas.microsoft.com/office/drawing/2014/main" id="{A8832DFF-8646-44F2-A23C-B233241DF9D5}"/>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Hubert</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Giraud</a:t>
              </a:r>
            </a:p>
          </p:txBody>
        </p:sp>
      </p:grpSp>
      <p:grpSp>
        <p:nvGrpSpPr>
          <p:cNvPr id="137" name="Group 245">
            <a:extLst>
              <a:ext uri="{FF2B5EF4-FFF2-40B4-BE49-F238E27FC236}">
                <a16:creationId xmlns:a16="http://schemas.microsoft.com/office/drawing/2014/main" id="{A2F9F1AE-BD35-4569-BAF0-2FFC003ABCE6}"/>
              </a:ext>
            </a:extLst>
          </p:cNvPr>
          <p:cNvGrpSpPr/>
          <p:nvPr/>
        </p:nvGrpSpPr>
        <p:grpSpPr>
          <a:xfrm>
            <a:off x="7292575" y="1196752"/>
            <a:ext cx="1020330" cy="407394"/>
            <a:chOff x="5314157" y="-776287"/>
            <a:chExt cx="1188720" cy="382231"/>
          </a:xfrm>
        </p:grpSpPr>
        <p:sp>
          <p:nvSpPr>
            <p:cNvPr id="168" name="Freeform 1401">
              <a:extLst>
                <a:ext uri="{FF2B5EF4-FFF2-40B4-BE49-F238E27FC236}">
                  <a16:creationId xmlns:a16="http://schemas.microsoft.com/office/drawing/2014/main" id="{4D50F5F2-E3D1-463B-8594-0C5B020F2780}"/>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69" name="Freeform 1401">
              <a:extLst>
                <a:ext uri="{FF2B5EF4-FFF2-40B4-BE49-F238E27FC236}">
                  <a16:creationId xmlns:a16="http://schemas.microsoft.com/office/drawing/2014/main" id="{EC51038F-0D84-40EC-A0C4-A8B486FA8009}"/>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Patrick</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Nicolet</a:t>
              </a:r>
            </a:p>
          </p:txBody>
        </p:sp>
      </p:grpSp>
      <p:grpSp>
        <p:nvGrpSpPr>
          <p:cNvPr id="138" name="Group 246">
            <a:extLst>
              <a:ext uri="{FF2B5EF4-FFF2-40B4-BE49-F238E27FC236}">
                <a16:creationId xmlns:a16="http://schemas.microsoft.com/office/drawing/2014/main" id="{9C33A0CA-395F-4BAA-880D-A8DC19A78FC4}"/>
              </a:ext>
            </a:extLst>
          </p:cNvPr>
          <p:cNvGrpSpPr/>
          <p:nvPr/>
        </p:nvGrpSpPr>
        <p:grpSpPr>
          <a:xfrm>
            <a:off x="8473186" y="1196752"/>
            <a:ext cx="1020330" cy="407394"/>
            <a:chOff x="5314157" y="-776287"/>
            <a:chExt cx="1188720" cy="382231"/>
          </a:xfrm>
        </p:grpSpPr>
        <p:sp>
          <p:nvSpPr>
            <p:cNvPr id="166" name="Freeform 1401">
              <a:extLst>
                <a:ext uri="{FF2B5EF4-FFF2-40B4-BE49-F238E27FC236}">
                  <a16:creationId xmlns:a16="http://schemas.microsoft.com/office/drawing/2014/main" id="{3252F758-ABBF-4F61-B296-C7C09D842D6C}"/>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67" name="Freeform 1401">
              <a:extLst>
                <a:ext uri="{FF2B5EF4-FFF2-40B4-BE49-F238E27FC236}">
                  <a16:creationId xmlns:a16="http://schemas.microsoft.com/office/drawing/2014/main" id="{BCFCFCF3-4FBB-4B4E-8FA7-D9FD52EF0441}"/>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err="1">
                  <a:solidFill>
                    <a:schemeClr val="bg1"/>
                  </a:solidFill>
                  <a:cs typeface="Arial" panose="020B0604020202020204" pitchFamily="34" charset="0"/>
                </a:rPr>
                <a:t>Anirban</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Bose</a:t>
              </a:r>
            </a:p>
          </p:txBody>
        </p:sp>
      </p:grpSp>
      <p:grpSp>
        <p:nvGrpSpPr>
          <p:cNvPr id="139" name="Group 247">
            <a:extLst>
              <a:ext uri="{FF2B5EF4-FFF2-40B4-BE49-F238E27FC236}">
                <a16:creationId xmlns:a16="http://schemas.microsoft.com/office/drawing/2014/main" id="{05816543-F604-42BB-B720-60367A468BF8}"/>
              </a:ext>
            </a:extLst>
          </p:cNvPr>
          <p:cNvGrpSpPr/>
          <p:nvPr/>
        </p:nvGrpSpPr>
        <p:grpSpPr>
          <a:xfrm>
            <a:off x="9653797" y="1196752"/>
            <a:ext cx="1020330" cy="407394"/>
            <a:chOff x="5314157" y="-776287"/>
            <a:chExt cx="1188720" cy="382231"/>
          </a:xfrm>
        </p:grpSpPr>
        <p:sp>
          <p:nvSpPr>
            <p:cNvPr id="164" name="Freeform 1401">
              <a:extLst>
                <a:ext uri="{FF2B5EF4-FFF2-40B4-BE49-F238E27FC236}">
                  <a16:creationId xmlns:a16="http://schemas.microsoft.com/office/drawing/2014/main" id="{215B632C-B149-4628-A890-245CEC41BFBF}"/>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165" name="Freeform 1401">
              <a:extLst>
                <a:ext uri="{FF2B5EF4-FFF2-40B4-BE49-F238E27FC236}">
                  <a16:creationId xmlns:a16="http://schemas.microsoft.com/office/drawing/2014/main" id="{1617D2E0-BA59-43A7-BAE2-766EB0FD5E0D}"/>
                </a:ext>
              </a:extLst>
            </p:cNvPr>
            <p:cNvSpPr>
              <a:spLocks noChangeAspect="1"/>
            </p:cNvSpPr>
            <p:nvPr/>
          </p:nvSpPr>
          <p:spPr bwMode="auto">
            <a:xfrm>
              <a:off x="5314157" y="-776287"/>
              <a:ext cx="1188718"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Olivier</a:t>
              </a:r>
              <a:br>
                <a:rPr lang="en-US" sz="900" b="1" dirty="0">
                  <a:solidFill>
                    <a:schemeClr val="bg1"/>
                  </a:solidFill>
                  <a:cs typeface="Arial" panose="020B0604020202020204" pitchFamily="34" charset="0"/>
                </a:rPr>
              </a:br>
              <a:r>
                <a:rPr lang="en-US" sz="900" b="1" dirty="0" err="1">
                  <a:solidFill>
                    <a:schemeClr val="bg1"/>
                  </a:solidFill>
                  <a:cs typeface="Arial" panose="020B0604020202020204" pitchFamily="34" charset="0"/>
                </a:rPr>
                <a:t>Sevillia</a:t>
              </a:r>
              <a:endParaRPr lang="en-US" sz="900" b="1" dirty="0">
                <a:solidFill>
                  <a:schemeClr val="bg1"/>
                </a:solidFill>
                <a:cs typeface="Arial" panose="020B0604020202020204" pitchFamily="34" charset="0"/>
              </a:endParaRPr>
            </a:p>
          </p:txBody>
        </p:sp>
      </p:grpSp>
      <p:grpSp>
        <p:nvGrpSpPr>
          <p:cNvPr id="140" name="Group 248">
            <a:extLst>
              <a:ext uri="{FF2B5EF4-FFF2-40B4-BE49-F238E27FC236}">
                <a16:creationId xmlns:a16="http://schemas.microsoft.com/office/drawing/2014/main" id="{A8A01873-567E-4ED2-BC7B-0E4A2ABA85E5}"/>
              </a:ext>
            </a:extLst>
          </p:cNvPr>
          <p:cNvGrpSpPr/>
          <p:nvPr/>
        </p:nvGrpSpPr>
        <p:grpSpPr>
          <a:xfrm>
            <a:off x="3093223" y="3009180"/>
            <a:ext cx="1020331" cy="407394"/>
            <a:chOff x="5314156" y="-776287"/>
            <a:chExt cx="1188721" cy="382231"/>
          </a:xfrm>
        </p:grpSpPr>
        <p:sp>
          <p:nvSpPr>
            <p:cNvPr id="162" name="Freeform 1401">
              <a:extLst>
                <a:ext uri="{FF2B5EF4-FFF2-40B4-BE49-F238E27FC236}">
                  <a16:creationId xmlns:a16="http://schemas.microsoft.com/office/drawing/2014/main" id="{F37D576D-DE21-4FF9-B742-B29FB2C538B8}"/>
                </a:ext>
              </a:extLst>
            </p:cNvPr>
            <p:cNvSpPr>
              <a:spLocks noChangeAspect="1"/>
            </p:cNvSpPr>
            <p:nvPr/>
          </p:nvSpPr>
          <p:spPr bwMode="auto">
            <a:xfrm>
              <a:off x="5314156"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63" name="Freeform 1401">
              <a:extLst>
                <a:ext uri="{FF2B5EF4-FFF2-40B4-BE49-F238E27FC236}">
                  <a16:creationId xmlns:a16="http://schemas.microsoft.com/office/drawing/2014/main" id="{EAB172EC-B27B-4B40-A72F-915DDEF74C89}"/>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André Cichowlas</a:t>
              </a:r>
            </a:p>
          </p:txBody>
        </p:sp>
      </p:grpSp>
      <p:grpSp>
        <p:nvGrpSpPr>
          <p:cNvPr id="142" name="Group 250">
            <a:extLst>
              <a:ext uri="{FF2B5EF4-FFF2-40B4-BE49-F238E27FC236}">
                <a16:creationId xmlns:a16="http://schemas.microsoft.com/office/drawing/2014/main" id="{B02C797C-BF2F-4F1A-9B92-21BEB69353F4}"/>
              </a:ext>
            </a:extLst>
          </p:cNvPr>
          <p:cNvGrpSpPr/>
          <p:nvPr/>
        </p:nvGrpSpPr>
        <p:grpSpPr>
          <a:xfrm>
            <a:off x="5641991" y="3002788"/>
            <a:ext cx="1020330" cy="407394"/>
            <a:chOff x="5314157" y="-776287"/>
            <a:chExt cx="1188720" cy="382231"/>
          </a:xfrm>
        </p:grpSpPr>
        <p:sp>
          <p:nvSpPr>
            <p:cNvPr id="158" name="Freeform 1401">
              <a:extLst>
                <a:ext uri="{FF2B5EF4-FFF2-40B4-BE49-F238E27FC236}">
                  <a16:creationId xmlns:a16="http://schemas.microsoft.com/office/drawing/2014/main" id="{8D6D710F-1102-476E-B40D-98EC82C145FF}"/>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59" name="Freeform 1401">
              <a:extLst>
                <a:ext uri="{FF2B5EF4-FFF2-40B4-BE49-F238E27FC236}">
                  <a16:creationId xmlns:a16="http://schemas.microsoft.com/office/drawing/2014/main" id="{404B1E57-48BE-44F6-92BB-3B940884E87F}"/>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Pierre-Yves Cros </a:t>
              </a:r>
            </a:p>
          </p:txBody>
        </p:sp>
      </p:grpSp>
      <p:grpSp>
        <p:nvGrpSpPr>
          <p:cNvPr id="143" name="Group 251">
            <a:extLst>
              <a:ext uri="{FF2B5EF4-FFF2-40B4-BE49-F238E27FC236}">
                <a16:creationId xmlns:a16="http://schemas.microsoft.com/office/drawing/2014/main" id="{BF3B329C-CAFB-426C-87E2-0061FEFEB83A}"/>
              </a:ext>
            </a:extLst>
          </p:cNvPr>
          <p:cNvGrpSpPr/>
          <p:nvPr/>
        </p:nvGrpSpPr>
        <p:grpSpPr>
          <a:xfrm>
            <a:off x="9356706" y="3006322"/>
            <a:ext cx="1020330" cy="407394"/>
            <a:chOff x="5314157" y="-776287"/>
            <a:chExt cx="1188720" cy="382231"/>
          </a:xfrm>
        </p:grpSpPr>
        <p:sp>
          <p:nvSpPr>
            <p:cNvPr id="156" name="Freeform 1401">
              <a:extLst>
                <a:ext uri="{FF2B5EF4-FFF2-40B4-BE49-F238E27FC236}">
                  <a16:creationId xmlns:a16="http://schemas.microsoft.com/office/drawing/2014/main" id="{BDB531D8-E02D-42E5-870F-B7D6590428EB}"/>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57" name="Freeform 1401">
              <a:extLst>
                <a:ext uri="{FF2B5EF4-FFF2-40B4-BE49-F238E27FC236}">
                  <a16:creationId xmlns:a16="http://schemas.microsoft.com/office/drawing/2014/main" id="{FDA28838-7D48-4250-BA7D-10FE5FE49478}"/>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Christine Hodgson</a:t>
              </a:r>
            </a:p>
          </p:txBody>
        </p:sp>
      </p:grpSp>
      <p:grpSp>
        <p:nvGrpSpPr>
          <p:cNvPr id="144" name="Group 252">
            <a:extLst>
              <a:ext uri="{FF2B5EF4-FFF2-40B4-BE49-F238E27FC236}">
                <a16:creationId xmlns:a16="http://schemas.microsoft.com/office/drawing/2014/main" id="{279161BD-2F0C-4D11-B919-EB5CDF5E28F8}"/>
              </a:ext>
            </a:extLst>
          </p:cNvPr>
          <p:cNvGrpSpPr/>
          <p:nvPr/>
        </p:nvGrpSpPr>
        <p:grpSpPr>
          <a:xfrm>
            <a:off x="8120347" y="4791024"/>
            <a:ext cx="1020330" cy="407394"/>
            <a:chOff x="5314157" y="-776287"/>
            <a:chExt cx="1188720" cy="382231"/>
          </a:xfrm>
        </p:grpSpPr>
        <p:sp>
          <p:nvSpPr>
            <p:cNvPr id="154" name="Freeform 1401">
              <a:extLst>
                <a:ext uri="{FF2B5EF4-FFF2-40B4-BE49-F238E27FC236}">
                  <a16:creationId xmlns:a16="http://schemas.microsoft.com/office/drawing/2014/main" id="{C533CBB6-6515-4405-979D-F13118EED68A}"/>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55" name="Freeform 1401">
              <a:extLst>
                <a:ext uri="{FF2B5EF4-FFF2-40B4-BE49-F238E27FC236}">
                  <a16:creationId xmlns:a16="http://schemas.microsoft.com/office/drawing/2014/main" id="{DC9D9450-036A-4F47-A6B0-EEFD521EDD5D}"/>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Rosemary Stark</a:t>
              </a:r>
            </a:p>
          </p:txBody>
        </p:sp>
      </p:grpSp>
      <p:grpSp>
        <p:nvGrpSpPr>
          <p:cNvPr id="146" name="Group 254">
            <a:extLst>
              <a:ext uri="{FF2B5EF4-FFF2-40B4-BE49-F238E27FC236}">
                <a16:creationId xmlns:a16="http://schemas.microsoft.com/office/drawing/2014/main" id="{FA60EC70-20EA-4DF8-8ABF-8F1510850595}"/>
              </a:ext>
            </a:extLst>
          </p:cNvPr>
          <p:cNvGrpSpPr/>
          <p:nvPr/>
        </p:nvGrpSpPr>
        <p:grpSpPr>
          <a:xfrm>
            <a:off x="5675093" y="4791024"/>
            <a:ext cx="1020330" cy="407394"/>
            <a:chOff x="5314157" y="-776287"/>
            <a:chExt cx="1188720" cy="382231"/>
          </a:xfrm>
        </p:grpSpPr>
        <p:sp>
          <p:nvSpPr>
            <p:cNvPr id="150" name="Freeform 1401">
              <a:extLst>
                <a:ext uri="{FF2B5EF4-FFF2-40B4-BE49-F238E27FC236}">
                  <a16:creationId xmlns:a16="http://schemas.microsoft.com/office/drawing/2014/main" id="{A8235A9A-34D7-4A7E-8474-12A88B75D737}"/>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51" name="Freeform 1401">
              <a:extLst>
                <a:ext uri="{FF2B5EF4-FFF2-40B4-BE49-F238E27FC236}">
                  <a16:creationId xmlns:a16="http://schemas.microsoft.com/office/drawing/2014/main" id="{E468BDFA-7927-4DBE-A126-EDFF783EC08B}"/>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Virginie</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Régis</a:t>
              </a:r>
            </a:p>
          </p:txBody>
        </p:sp>
      </p:grpSp>
      <p:grpSp>
        <p:nvGrpSpPr>
          <p:cNvPr id="147" name="Group 255">
            <a:extLst>
              <a:ext uri="{FF2B5EF4-FFF2-40B4-BE49-F238E27FC236}">
                <a16:creationId xmlns:a16="http://schemas.microsoft.com/office/drawing/2014/main" id="{5A287C02-C709-4C02-A27A-C85F9E435FA4}"/>
              </a:ext>
            </a:extLst>
          </p:cNvPr>
          <p:cNvGrpSpPr/>
          <p:nvPr/>
        </p:nvGrpSpPr>
        <p:grpSpPr>
          <a:xfrm>
            <a:off x="4397631" y="3012032"/>
            <a:ext cx="1020330" cy="407394"/>
            <a:chOff x="5314157" y="-776287"/>
            <a:chExt cx="1188720" cy="382231"/>
          </a:xfrm>
        </p:grpSpPr>
        <p:sp>
          <p:nvSpPr>
            <p:cNvPr id="148" name="Freeform 1401">
              <a:extLst>
                <a:ext uri="{FF2B5EF4-FFF2-40B4-BE49-F238E27FC236}">
                  <a16:creationId xmlns:a16="http://schemas.microsoft.com/office/drawing/2014/main" id="{DAABD36A-05C3-4EA6-B194-2FCDC20647FC}"/>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149" name="Freeform 1401">
              <a:extLst>
                <a:ext uri="{FF2B5EF4-FFF2-40B4-BE49-F238E27FC236}">
                  <a16:creationId xmlns:a16="http://schemas.microsoft.com/office/drawing/2014/main" id="{DD965C2A-8804-40F1-B5D0-A3E069052D91}"/>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Jean</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Coumaros</a:t>
              </a:r>
            </a:p>
          </p:txBody>
        </p:sp>
      </p:grpSp>
      <p:sp>
        <p:nvSpPr>
          <p:cNvPr id="103" name="Rectangle 102">
            <a:extLst>
              <a:ext uri="{FF2B5EF4-FFF2-40B4-BE49-F238E27FC236}">
                <a16:creationId xmlns:a16="http://schemas.microsoft.com/office/drawing/2014/main" id="{D6D39B28-71C5-4682-A754-E9B4D5FA71A1}"/>
              </a:ext>
            </a:extLst>
          </p:cNvPr>
          <p:cNvSpPr/>
          <p:nvPr/>
        </p:nvSpPr>
        <p:spPr>
          <a:xfrm>
            <a:off x="1127448" y="2376510"/>
            <a:ext cx="1477448" cy="360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Group Chairman</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&amp; CEO </a:t>
            </a:r>
            <a:r>
              <a:rPr lang="en-US" sz="1000" b="1" dirty="0">
                <a:solidFill>
                  <a:schemeClr val="tx2"/>
                </a:solidFill>
                <a:cs typeface="Arial" panose="020B0604020202020204" pitchFamily="34" charset="0"/>
              </a:rPr>
              <a:t>*</a:t>
            </a:r>
            <a:endParaRPr lang="en-US" sz="900" b="1" dirty="0">
              <a:solidFill>
                <a:schemeClr val="tx2"/>
              </a:solidFill>
              <a:cs typeface="Arial" panose="020B0604020202020204" pitchFamily="34" charset="0"/>
            </a:endParaRPr>
          </a:p>
        </p:txBody>
      </p:sp>
      <p:sp>
        <p:nvSpPr>
          <p:cNvPr id="104" name="Rectangle 103">
            <a:extLst>
              <a:ext uri="{FF2B5EF4-FFF2-40B4-BE49-F238E27FC236}">
                <a16:creationId xmlns:a16="http://schemas.microsoft.com/office/drawing/2014/main" id="{BBCCD973-5CD3-44B0-9F83-E6B68F972A69}"/>
              </a:ext>
            </a:extLst>
          </p:cNvPr>
          <p:cNvSpPr/>
          <p:nvPr/>
        </p:nvSpPr>
        <p:spPr>
          <a:xfrm>
            <a:off x="10570429" y="2385787"/>
            <a:ext cx="1548283" cy="360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pPr>
            <a:r>
              <a:rPr lang="en-US" sz="900" dirty="0">
                <a:solidFill>
                  <a:schemeClr val="tx1"/>
                </a:solidFill>
                <a:cs typeface="Arial" panose="020B0604020202020204" pitchFamily="34" charset="0"/>
              </a:rPr>
              <a:t>A&amp;A</a:t>
            </a:r>
          </a:p>
        </p:txBody>
      </p:sp>
      <p:sp>
        <p:nvSpPr>
          <p:cNvPr id="105" name="Rectangle 104">
            <a:extLst>
              <a:ext uri="{FF2B5EF4-FFF2-40B4-BE49-F238E27FC236}">
                <a16:creationId xmlns:a16="http://schemas.microsoft.com/office/drawing/2014/main" id="{C6065565-70DE-4EEA-A866-669D2E342E68}"/>
              </a:ext>
            </a:extLst>
          </p:cNvPr>
          <p:cNvSpPr/>
          <p:nvPr/>
        </p:nvSpPr>
        <p:spPr>
          <a:xfrm>
            <a:off x="2788813" y="4217434"/>
            <a:ext cx="1616998" cy="229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pPr>
            <a:r>
              <a:rPr lang="en-US" sz="900" dirty="0">
                <a:solidFill>
                  <a:schemeClr val="tx1"/>
                </a:solidFill>
                <a:cs typeface="Arial" panose="020B0604020202020204" pitchFamily="34" charset="0"/>
              </a:rPr>
              <a:t>Delivery </a:t>
            </a:r>
          </a:p>
        </p:txBody>
      </p:sp>
      <p:sp>
        <p:nvSpPr>
          <p:cNvPr id="106" name="Rectangle 105">
            <a:extLst>
              <a:ext uri="{FF2B5EF4-FFF2-40B4-BE49-F238E27FC236}">
                <a16:creationId xmlns:a16="http://schemas.microsoft.com/office/drawing/2014/main" id="{099E6333-5CA9-40B2-B1D6-FEFA520420D5}"/>
              </a:ext>
            </a:extLst>
          </p:cNvPr>
          <p:cNvSpPr/>
          <p:nvPr/>
        </p:nvSpPr>
        <p:spPr>
          <a:xfrm>
            <a:off x="2269006" y="2378591"/>
            <a:ext cx="1613032" cy="517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spcAft>
                <a:spcPts val="200"/>
              </a:spcAft>
              <a:defRPr/>
            </a:pPr>
            <a:r>
              <a:rPr lang="en-US" sz="900" kern="0" dirty="0">
                <a:solidFill>
                  <a:schemeClr val="tx1"/>
                </a:solidFill>
                <a:cs typeface="Arial" panose="020B0604020202020204" pitchFamily="34" charset="0"/>
              </a:rPr>
              <a:t>Chief Operating</a:t>
            </a:r>
            <a:br>
              <a:rPr lang="en-US" sz="900" kern="0" dirty="0">
                <a:solidFill>
                  <a:schemeClr val="tx1"/>
                </a:solidFill>
                <a:cs typeface="Arial" panose="020B0604020202020204" pitchFamily="34" charset="0"/>
              </a:rPr>
            </a:br>
            <a:r>
              <a:rPr lang="en-US" sz="900" kern="0" dirty="0">
                <a:solidFill>
                  <a:schemeClr val="tx1"/>
                </a:solidFill>
                <a:cs typeface="Arial" panose="020B0604020202020204" pitchFamily="34" charset="0"/>
              </a:rPr>
              <a:t>Officer</a:t>
            </a:r>
            <a:r>
              <a:rPr lang="en-US" sz="900" b="1" dirty="0">
                <a:solidFill>
                  <a:schemeClr val="tx2"/>
                </a:solidFill>
                <a:cs typeface="Arial" panose="020B0604020202020204" pitchFamily="34" charset="0"/>
              </a:rPr>
              <a:t>*</a:t>
            </a:r>
            <a:endParaRPr lang="en-US" sz="900" kern="0" dirty="0">
              <a:solidFill>
                <a:schemeClr val="tx1"/>
              </a:solidFill>
              <a:cs typeface="Arial" panose="020B0604020202020204" pitchFamily="34" charset="0"/>
            </a:endParaRPr>
          </a:p>
        </p:txBody>
      </p:sp>
      <p:sp>
        <p:nvSpPr>
          <p:cNvPr id="107" name="Rectangle 106">
            <a:extLst>
              <a:ext uri="{FF2B5EF4-FFF2-40B4-BE49-F238E27FC236}">
                <a16:creationId xmlns:a16="http://schemas.microsoft.com/office/drawing/2014/main" id="{E30838E5-F75D-4457-811C-97C8DA5AF1D1}"/>
              </a:ext>
            </a:extLst>
          </p:cNvPr>
          <p:cNvSpPr/>
          <p:nvPr/>
        </p:nvSpPr>
        <p:spPr>
          <a:xfrm>
            <a:off x="6728898" y="4243693"/>
            <a:ext cx="1152600" cy="342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Capgemini Invent</a:t>
            </a:r>
          </a:p>
        </p:txBody>
      </p:sp>
      <p:sp>
        <p:nvSpPr>
          <p:cNvPr id="109" name="Rectangle 108">
            <a:extLst>
              <a:ext uri="{FF2B5EF4-FFF2-40B4-BE49-F238E27FC236}">
                <a16:creationId xmlns:a16="http://schemas.microsoft.com/office/drawing/2014/main" id="{00473823-4F1F-443A-8032-60A0B9F1444F}"/>
              </a:ext>
            </a:extLst>
          </p:cNvPr>
          <p:cNvSpPr/>
          <p:nvPr/>
        </p:nvSpPr>
        <p:spPr>
          <a:xfrm>
            <a:off x="3285383" y="2393912"/>
            <a:ext cx="1962252" cy="229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kern="0" dirty="0">
                <a:solidFill>
                  <a:schemeClr val="tx1"/>
                </a:solidFill>
                <a:cs typeface="Arial" panose="020B0604020202020204" pitchFamily="34" charset="0"/>
              </a:rPr>
              <a:t>Chief Operating</a:t>
            </a:r>
            <a:br>
              <a:rPr lang="en-US" sz="900" kern="0" dirty="0">
                <a:solidFill>
                  <a:schemeClr val="tx1"/>
                </a:solidFill>
                <a:cs typeface="Arial" panose="020B0604020202020204" pitchFamily="34" charset="0"/>
              </a:rPr>
            </a:br>
            <a:r>
              <a:rPr lang="en-US" sz="900" kern="0" dirty="0">
                <a:solidFill>
                  <a:schemeClr val="tx1"/>
                </a:solidFill>
                <a:cs typeface="Arial" panose="020B0604020202020204" pitchFamily="34" charset="0"/>
              </a:rPr>
              <a:t>Officer </a:t>
            </a:r>
            <a:r>
              <a:rPr lang="en-US" sz="900" b="1" dirty="0">
                <a:solidFill>
                  <a:schemeClr val="tx2"/>
                </a:solidFill>
                <a:cs typeface="Arial" panose="020B0604020202020204" pitchFamily="34" charset="0"/>
              </a:rPr>
              <a:t>*</a:t>
            </a:r>
            <a:endParaRPr lang="en-US" sz="900" kern="0" dirty="0">
              <a:solidFill>
                <a:schemeClr val="tx1"/>
              </a:solidFill>
              <a:cs typeface="Arial" panose="020B0604020202020204" pitchFamily="34" charset="0"/>
            </a:endParaRPr>
          </a:p>
          <a:p>
            <a:pPr algn="ctr">
              <a:spcBef>
                <a:spcPts val="200"/>
              </a:spcBef>
              <a:defRPr/>
            </a:pPr>
            <a:r>
              <a:rPr lang="en-US" sz="900" dirty="0">
                <a:solidFill>
                  <a:schemeClr val="tx1"/>
                </a:solidFill>
                <a:cs typeface="Arial" panose="020B0604020202020204" pitchFamily="34" charset="0"/>
              </a:rPr>
              <a:t> </a:t>
            </a:r>
          </a:p>
        </p:txBody>
      </p:sp>
      <p:sp>
        <p:nvSpPr>
          <p:cNvPr id="110" name="Rectangle 109">
            <a:extLst>
              <a:ext uri="{FF2B5EF4-FFF2-40B4-BE49-F238E27FC236}">
                <a16:creationId xmlns:a16="http://schemas.microsoft.com/office/drawing/2014/main" id="{4022EA64-FCBB-483A-8452-CB4B1A728E60}"/>
              </a:ext>
            </a:extLst>
          </p:cNvPr>
          <p:cNvSpPr/>
          <p:nvPr/>
        </p:nvSpPr>
        <p:spPr>
          <a:xfrm>
            <a:off x="10569673" y="4234968"/>
            <a:ext cx="1086724" cy="221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Asia Pacific and Latin America</a:t>
            </a:r>
          </a:p>
        </p:txBody>
      </p:sp>
      <p:sp>
        <p:nvSpPr>
          <p:cNvPr id="111" name="Rectangle 110">
            <a:extLst>
              <a:ext uri="{FF2B5EF4-FFF2-40B4-BE49-F238E27FC236}">
                <a16:creationId xmlns:a16="http://schemas.microsoft.com/office/drawing/2014/main" id="{5B4A3F3E-9B30-4754-8DA4-EAD1AF3BC31A}"/>
              </a:ext>
            </a:extLst>
          </p:cNvPr>
          <p:cNvSpPr/>
          <p:nvPr/>
        </p:nvSpPr>
        <p:spPr>
          <a:xfrm>
            <a:off x="5581493" y="4211042"/>
            <a:ext cx="1141327" cy="360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spcBef>
                <a:spcPts val="200"/>
              </a:spcBef>
              <a:defRPr/>
            </a:pPr>
            <a:r>
              <a:rPr lang="en-US" sz="900" dirty="0">
                <a:solidFill>
                  <a:schemeClr val="tx1"/>
                </a:solidFill>
                <a:cs typeface="Arial" panose="020B0604020202020204" pitchFamily="34" charset="0"/>
              </a:rPr>
              <a:t>Strategy</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&amp; Development </a:t>
            </a:r>
          </a:p>
        </p:txBody>
      </p:sp>
      <p:sp>
        <p:nvSpPr>
          <p:cNvPr id="112" name="Rectangle 111">
            <a:extLst>
              <a:ext uri="{FF2B5EF4-FFF2-40B4-BE49-F238E27FC236}">
                <a16:creationId xmlns:a16="http://schemas.microsoft.com/office/drawing/2014/main" id="{3EE219C0-1068-4BCC-B347-F02243EEE7D4}"/>
              </a:ext>
            </a:extLst>
          </p:cNvPr>
          <p:cNvSpPr/>
          <p:nvPr/>
        </p:nvSpPr>
        <p:spPr>
          <a:xfrm>
            <a:off x="5849649" y="2393912"/>
            <a:ext cx="1613792" cy="360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spcBef>
                <a:spcPts val="200"/>
              </a:spcBef>
              <a:defRPr/>
            </a:pPr>
            <a:r>
              <a:rPr lang="en-US" sz="900" dirty="0">
                <a:solidFill>
                  <a:schemeClr val="tx1"/>
                </a:solidFill>
                <a:cs typeface="Arial" panose="020B0604020202020204" pitchFamily="34" charset="0"/>
              </a:rPr>
              <a:t>Human</a:t>
            </a:r>
          </a:p>
          <a:p>
            <a:pPr algn="ctr">
              <a:spcBef>
                <a:spcPts val="200"/>
              </a:spcBef>
              <a:defRPr/>
            </a:pPr>
            <a:r>
              <a:rPr lang="en-US" sz="900" dirty="0">
                <a:solidFill>
                  <a:schemeClr val="tx1"/>
                </a:solidFill>
                <a:cs typeface="Arial" panose="020B0604020202020204" pitchFamily="34" charset="0"/>
              </a:rPr>
              <a:t>Resources</a:t>
            </a:r>
          </a:p>
        </p:txBody>
      </p:sp>
      <p:sp>
        <p:nvSpPr>
          <p:cNvPr id="114" name="Rectangle 113">
            <a:extLst>
              <a:ext uri="{FF2B5EF4-FFF2-40B4-BE49-F238E27FC236}">
                <a16:creationId xmlns:a16="http://schemas.microsoft.com/office/drawing/2014/main" id="{FC3CFBE3-0250-4CAF-9D2E-E6DB08017F4D}"/>
              </a:ext>
            </a:extLst>
          </p:cNvPr>
          <p:cNvSpPr/>
          <p:nvPr/>
        </p:nvSpPr>
        <p:spPr>
          <a:xfrm>
            <a:off x="9247620" y="4217434"/>
            <a:ext cx="1208311" cy="508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spcBef>
                <a:spcPts val="200"/>
              </a:spcBef>
              <a:defRPr/>
            </a:pPr>
            <a:r>
              <a:rPr lang="en-US" sz="900" dirty="0">
                <a:solidFill>
                  <a:schemeClr val="tx1"/>
                </a:solidFill>
                <a:cs typeface="Arial" panose="020B0604020202020204" pitchFamily="34" charset="0"/>
              </a:rPr>
              <a:t>Corporate &amp; Social Responsibility</a:t>
            </a:r>
          </a:p>
        </p:txBody>
      </p:sp>
      <p:sp>
        <p:nvSpPr>
          <p:cNvPr id="115" name="Rectangle 114">
            <a:extLst>
              <a:ext uri="{FF2B5EF4-FFF2-40B4-BE49-F238E27FC236}">
                <a16:creationId xmlns:a16="http://schemas.microsoft.com/office/drawing/2014/main" id="{F74F0557-0282-4F42-ABFD-7ACB89FDBE6F}"/>
              </a:ext>
            </a:extLst>
          </p:cNvPr>
          <p:cNvSpPr/>
          <p:nvPr/>
        </p:nvSpPr>
        <p:spPr>
          <a:xfrm>
            <a:off x="7366184" y="2393912"/>
            <a:ext cx="848170" cy="327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lvl="0" algn="ctr">
              <a:spcBef>
                <a:spcPts val="200"/>
              </a:spcBef>
              <a:spcAft>
                <a:spcPts val="200"/>
              </a:spcAft>
              <a:defRPr/>
            </a:pPr>
            <a:r>
              <a:rPr lang="en-US" sz="900" kern="0" dirty="0">
                <a:solidFill>
                  <a:schemeClr val="tx1"/>
                </a:solidFill>
                <a:cs typeface="Arial" panose="020B0604020202020204" pitchFamily="34" charset="0"/>
              </a:rPr>
              <a:t>Chief Technology Officer</a:t>
            </a:r>
          </a:p>
        </p:txBody>
      </p:sp>
      <p:sp>
        <p:nvSpPr>
          <p:cNvPr id="117" name="Rectangle 116">
            <a:extLst>
              <a:ext uri="{FF2B5EF4-FFF2-40B4-BE49-F238E27FC236}">
                <a16:creationId xmlns:a16="http://schemas.microsoft.com/office/drawing/2014/main" id="{C4DB8629-9D17-402D-8431-7AEE376723B3}"/>
              </a:ext>
            </a:extLst>
          </p:cNvPr>
          <p:cNvSpPr/>
          <p:nvPr/>
        </p:nvSpPr>
        <p:spPr>
          <a:xfrm>
            <a:off x="8174461" y="5999278"/>
            <a:ext cx="912102" cy="34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Sales</a:t>
            </a:r>
          </a:p>
        </p:txBody>
      </p:sp>
      <p:sp>
        <p:nvSpPr>
          <p:cNvPr id="119" name="Rectangle 118">
            <a:extLst>
              <a:ext uri="{FF2B5EF4-FFF2-40B4-BE49-F238E27FC236}">
                <a16:creationId xmlns:a16="http://schemas.microsoft.com/office/drawing/2014/main" id="{749D0A79-B69A-4490-9CA7-6A2DC7093C47}"/>
              </a:ext>
            </a:extLst>
          </p:cNvPr>
          <p:cNvSpPr/>
          <p:nvPr/>
        </p:nvSpPr>
        <p:spPr>
          <a:xfrm>
            <a:off x="9346108" y="5967560"/>
            <a:ext cx="1148568" cy="347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Netherlands</a:t>
            </a:r>
          </a:p>
          <a:p>
            <a:pPr algn="ctr">
              <a:spcBef>
                <a:spcPts val="200"/>
              </a:spcBef>
              <a:defRPr/>
            </a:pPr>
            <a:r>
              <a:rPr lang="en-US" sz="900" dirty="0">
                <a:solidFill>
                  <a:schemeClr val="tx1"/>
                </a:solidFill>
                <a:cs typeface="Arial" panose="020B0604020202020204" pitchFamily="34" charset="0"/>
              </a:rPr>
              <a:t>Business Unit</a:t>
            </a:r>
          </a:p>
        </p:txBody>
      </p:sp>
      <p:sp>
        <p:nvSpPr>
          <p:cNvPr id="121" name="Rectangle 120">
            <a:extLst>
              <a:ext uri="{FF2B5EF4-FFF2-40B4-BE49-F238E27FC236}">
                <a16:creationId xmlns:a16="http://schemas.microsoft.com/office/drawing/2014/main" id="{56DF3C91-B15B-4CA3-9D47-BF55288FA790}"/>
              </a:ext>
            </a:extLst>
          </p:cNvPr>
          <p:cNvSpPr/>
          <p:nvPr/>
        </p:nvSpPr>
        <p:spPr>
          <a:xfrm>
            <a:off x="8595838" y="2393912"/>
            <a:ext cx="786570" cy="3114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Financial Services</a:t>
            </a:r>
          </a:p>
        </p:txBody>
      </p:sp>
      <p:sp>
        <p:nvSpPr>
          <p:cNvPr id="122" name="Rectangle 121">
            <a:extLst>
              <a:ext uri="{FF2B5EF4-FFF2-40B4-BE49-F238E27FC236}">
                <a16:creationId xmlns:a16="http://schemas.microsoft.com/office/drawing/2014/main" id="{33864469-BAEB-403B-949B-4CC053E8D55F}"/>
              </a:ext>
            </a:extLst>
          </p:cNvPr>
          <p:cNvSpPr/>
          <p:nvPr/>
        </p:nvSpPr>
        <p:spPr>
          <a:xfrm>
            <a:off x="2832284" y="6030712"/>
            <a:ext cx="1557995" cy="229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North America</a:t>
            </a:r>
          </a:p>
          <a:p>
            <a:pPr algn="ctr">
              <a:spcBef>
                <a:spcPts val="200"/>
              </a:spcBef>
              <a:defRPr/>
            </a:pPr>
            <a:r>
              <a:rPr lang="en-US" sz="900" dirty="0">
                <a:solidFill>
                  <a:schemeClr val="tx1"/>
                </a:solidFill>
                <a:cs typeface="Arial" panose="020B0604020202020204" pitchFamily="34" charset="0"/>
              </a:rPr>
              <a:t>Business Unit</a:t>
            </a:r>
          </a:p>
        </p:txBody>
      </p:sp>
      <p:sp>
        <p:nvSpPr>
          <p:cNvPr id="123" name="Rectangle 122">
            <a:extLst>
              <a:ext uri="{FF2B5EF4-FFF2-40B4-BE49-F238E27FC236}">
                <a16:creationId xmlns:a16="http://schemas.microsoft.com/office/drawing/2014/main" id="{9CAEEC9E-0C24-4FE3-B575-445E589995BE}"/>
              </a:ext>
            </a:extLst>
          </p:cNvPr>
          <p:cNvSpPr/>
          <p:nvPr/>
        </p:nvSpPr>
        <p:spPr>
          <a:xfrm>
            <a:off x="5537443" y="5999278"/>
            <a:ext cx="1295630" cy="360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spcBef>
                <a:spcPts val="200"/>
              </a:spcBef>
              <a:defRPr/>
            </a:pPr>
            <a:r>
              <a:rPr lang="en-US" sz="900" dirty="0">
                <a:solidFill>
                  <a:schemeClr val="tx1"/>
                </a:solidFill>
                <a:cs typeface="Arial" panose="020B0604020202020204" pitchFamily="34" charset="0"/>
              </a:rPr>
              <a:t>Marketing</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&amp; Communications </a:t>
            </a:r>
          </a:p>
        </p:txBody>
      </p:sp>
      <p:sp>
        <p:nvSpPr>
          <p:cNvPr id="125" name="Rectangle 124">
            <a:extLst>
              <a:ext uri="{FF2B5EF4-FFF2-40B4-BE49-F238E27FC236}">
                <a16:creationId xmlns:a16="http://schemas.microsoft.com/office/drawing/2014/main" id="{3266AF98-998E-4536-B967-53D8CFE8E0C1}"/>
              </a:ext>
            </a:extLst>
          </p:cNvPr>
          <p:cNvSpPr/>
          <p:nvPr/>
        </p:nvSpPr>
        <p:spPr>
          <a:xfrm>
            <a:off x="4385681" y="4220286"/>
            <a:ext cx="1044230" cy="360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spcBef>
                <a:spcPts val="200"/>
              </a:spcBef>
              <a:defRPr/>
            </a:pPr>
            <a:r>
              <a:rPr lang="en-US" sz="900" dirty="0">
                <a:solidFill>
                  <a:schemeClr val="tx1"/>
                </a:solidFill>
                <a:cs typeface="Arial" panose="020B0604020202020204" pitchFamily="34" charset="0"/>
              </a:rPr>
              <a:t>Transformation</a:t>
            </a:r>
          </a:p>
        </p:txBody>
      </p:sp>
      <p:sp>
        <p:nvSpPr>
          <p:cNvPr id="195" name="Rectangle 194">
            <a:extLst>
              <a:ext uri="{FF2B5EF4-FFF2-40B4-BE49-F238E27FC236}">
                <a16:creationId xmlns:a16="http://schemas.microsoft.com/office/drawing/2014/main" id="{8FA0F0A0-16A3-4BC2-99FB-93C1E1132158}"/>
              </a:ext>
            </a:extLst>
          </p:cNvPr>
          <p:cNvSpPr/>
          <p:nvPr/>
        </p:nvSpPr>
        <p:spPr>
          <a:xfrm>
            <a:off x="9526424" y="2417359"/>
            <a:ext cx="1277892" cy="2532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chorCtr="0">
            <a:noAutofit/>
          </a:bodyPr>
          <a:lstStyle/>
          <a:p>
            <a:pPr algn="ctr">
              <a:spcBef>
                <a:spcPts val="200"/>
              </a:spcBef>
              <a:defRPr/>
            </a:pPr>
            <a:r>
              <a:rPr lang="fr-FR" altLang="fr-FR" sz="900" dirty="0">
                <a:solidFill>
                  <a:schemeClr val="tx1"/>
                </a:solidFill>
                <a:cs typeface="Times New Roman" panose="02020603050405020304" pitchFamily="18" charset="0"/>
              </a:rPr>
              <a:t>Europe</a:t>
            </a:r>
            <a:endParaRPr lang="en-US" sz="900" dirty="0">
              <a:solidFill>
                <a:schemeClr val="tx1"/>
              </a:solidFill>
              <a:cs typeface="Arial" panose="020B0604020202020204" pitchFamily="34" charset="0"/>
            </a:endParaRPr>
          </a:p>
        </p:txBody>
      </p:sp>
      <p:sp>
        <p:nvSpPr>
          <p:cNvPr id="4" name="ZoneTexte 3">
            <a:extLst>
              <a:ext uri="{FF2B5EF4-FFF2-40B4-BE49-F238E27FC236}">
                <a16:creationId xmlns:a16="http://schemas.microsoft.com/office/drawing/2014/main" id="{4AFDD5FF-B42F-4ADC-9F38-5B059A672FE7}"/>
              </a:ext>
            </a:extLst>
          </p:cNvPr>
          <p:cNvSpPr txBox="1"/>
          <p:nvPr/>
        </p:nvSpPr>
        <p:spPr>
          <a:xfrm>
            <a:off x="142486" y="6366520"/>
            <a:ext cx="1615233" cy="230832"/>
          </a:xfrm>
          <a:prstGeom prst="rect">
            <a:avLst/>
          </a:prstGeom>
          <a:noFill/>
        </p:spPr>
        <p:txBody>
          <a:bodyPr wrap="square" rtlCol="0">
            <a:spAutoFit/>
          </a:bodyPr>
          <a:lstStyle/>
          <a:p>
            <a:r>
              <a:rPr lang="en-US" sz="900" b="1" dirty="0">
                <a:solidFill>
                  <a:schemeClr val="tx2"/>
                </a:solidFill>
                <a:cs typeface="Arial" panose="020B0604020202020204" pitchFamily="34" charset="0"/>
              </a:rPr>
              <a:t>* Office of the CEO</a:t>
            </a:r>
            <a:endParaRPr lang="fr-FR" sz="1600" dirty="0"/>
          </a:p>
        </p:txBody>
      </p:sp>
      <p:sp>
        <p:nvSpPr>
          <p:cNvPr id="218" name="Rectangle 217">
            <a:extLst>
              <a:ext uri="{FF2B5EF4-FFF2-40B4-BE49-F238E27FC236}">
                <a16:creationId xmlns:a16="http://schemas.microsoft.com/office/drawing/2014/main" id="{C43ADE81-61E8-41C4-BA80-CC7DA82DC9DF}"/>
              </a:ext>
            </a:extLst>
          </p:cNvPr>
          <p:cNvSpPr/>
          <p:nvPr/>
        </p:nvSpPr>
        <p:spPr>
          <a:xfrm>
            <a:off x="4646721" y="2393912"/>
            <a:ext cx="1613792" cy="360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noAutofit/>
          </a:bodyPr>
          <a:lstStyle/>
          <a:p>
            <a:pPr algn="ctr">
              <a:spcBef>
                <a:spcPts val="200"/>
              </a:spcBef>
              <a:defRPr/>
            </a:pPr>
            <a:r>
              <a:rPr lang="en-US" sz="900" dirty="0">
                <a:solidFill>
                  <a:schemeClr val="tx1"/>
                </a:solidFill>
                <a:cs typeface="Arial" panose="020B0604020202020204" pitchFamily="34" charset="0"/>
              </a:rPr>
              <a:t>Chief Financial</a:t>
            </a:r>
            <a:br>
              <a:rPr lang="en-US" sz="900" dirty="0">
                <a:solidFill>
                  <a:schemeClr val="tx1"/>
                </a:solidFill>
                <a:cs typeface="Arial" panose="020B0604020202020204" pitchFamily="34" charset="0"/>
              </a:rPr>
            </a:br>
            <a:r>
              <a:rPr lang="en-US" sz="900" dirty="0">
                <a:solidFill>
                  <a:schemeClr val="tx1"/>
                </a:solidFill>
                <a:cs typeface="Arial" panose="020B0604020202020204" pitchFamily="34" charset="0"/>
              </a:rPr>
              <a:t>Officer</a:t>
            </a:r>
          </a:p>
        </p:txBody>
      </p:sp>
      <p:grpSp>
        <p:nvGrpSpPr>
          <p:cNvPr id="124" name="Group 244">
            <a:extLst>
              <a:ext uri="{FF2B5EF4-FFF2-40B4-BE49-F238E27FC236}">
                <a16:creationId xmlns:a16="http://schemas.microsoft.com/office/drawing/2014/main" id="{8705B4CC-765D-4391-9429-F41F85A17177}"/>
              </a:ext>
            </a:extLst>
          </p:cNvPr>
          <p:cNvGrpSpPr/>
          <p:nvPr/>
        </p:nvGrpSpPr>
        <p:grpSpPr>
          <a:xfrm>
            <a:off x="4931353" y="1196752"/>
            <a:ext cx="1020330" cy="407394"/>
            <a:chOff x="5314157" y="-776287"/>
            <a:chExt cx="1188720" cy="382231"/>
          </a:xfrm>
        </p:grpSpPr>
        <p:sp>
          <p:nvSpPr>
            <p:cNvPr id="194" name="Freeform 1401">
              <a:extLst>
                <a:ext uri="{FF2B5EF4-FFF2-40B4-BE49-F238E27FC236}">
                  <a16:creationId xmlns:a16="http://schemas.microsoft.com/office/drawing/2014/main" id="{11BBB1E3-3A7E-435C-ABC6-65E138C0FE78}"/>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endParaRPr lang="en-GB" sz="900" dirty="0"/>
            </a:p>
          </p:txBody>
        </p:sp>
        <p:sp>
          <p:nvSpPr>
            <p:cNvPr id="215" name="Freeform 1401">
              <a:extLst>
                <a:ext uri="{FF2B5EF4-FFF2-40B4-BE49-F238E27FC236}">
                  <a16:creationId xmlns:a16="http://schemas.microsoft.com/office/drawing/2014/main" id="{D2A2D2C7-AA86-43B5-9426-0F829277ADBE}"/>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Carole</a:t>
              </a:r>
              <a:br>
                <a:rPr lang="en-US" sz="900" b="1" dirty="0">
                  <a:solidFill>
                    <a:schemeClr val="bg1"/>
                  </a:solidFill>
                  <a:cs typeface="Arial" panose="020B0604020202020204" pitchFamily="34" charset="0"/>
                </a:rPr>
              </a:br>
              <a:r>
                <a:rPr lang="en-US" sz="900" b="1" dirty="0">
                  <a:solidFill>
                    <a:schemeClr val="bg1"/>
                  </a:solidFill>
                  <a:cs typeface="Arial" panose="020B0604020202020204" pitchFamily="34" charset="0"/>
                </a:rPr>
                <a:t>Ferrand</a:t>
              </a:r>
            </a:p>
          </p:txBody>
        </p:sp>
      </p:grpSp>
      <p:sp>
        <p:nvSpPr>
          <p:cNvPr id="220" name="ZoneTexte 133">
            <a:extLst>
              <a:ext uri="{FF2B5EF4-FFF2-40B4-BE49-F238E27FC236}">
                <a16:creationId xmlns:a16="http://schemas.microsoft.com/office/drawing/2014/main" id="{13E72910-DBE9-4588-8C40-31E74151D2A5}"/>
              </a:ext>
            </a:extLst>
          </p:cNvPr>
          <p:cNvSpPr txBox="1"/>
          <p:nvPr/>
        </p:nvSpPr>
        <p:spPr>
          <a:xfrm>
            <a:off x="247527" y="3933056"/>
            <a:ext cx="80791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r" defTabSz="410766" hangingPunct="0"/>
            <a:r>
              <a:rPr lang="en-US" sz="1200" b="1" dirty="0">
                <a:solidFill>
                  <a:schemeClr val="accent2"/>
                </a:solidFill>
              </a:rPr>
              <a:t>GEC</a:t>
            </a:r>
          </a:p>
          <a:p>
            <a:pPr algn="r" defTabSz="410766" hangingPunct="0"/>
            <a:r>
              <a:rPr lang="en-US" sz="1200" b="1" dirty="0">
                <a:solidFill>
                  <a:schemeClr val="accent2"/>
                </a:solidFill>
              </a:rPr>
              <a:t>members</a:t>
            </a:r>
            <a:endParaRPr lang="en-US" sz="1200" b="1" dirty="0">
              <a:solidFill>
                <a:schemeClr val="accent2"/>
              </a:solidFill>
              <a:sym typeface="Helvetica Light"/>
            </a:endParaRPr>
          </a:p>
        </p:txBody>
      </p:sp>
      <p:grpSp>
        <p:nvGrpSpPr>
          <p:cNvPr id="222" name="Group 239">
            <a:extLst>
              <a:ext uri="{FF2B5EF4-FFF2-40B4-BE49-F238E27FC236}">
                <a16:creationId xmlns:a16="http://schemas.microsoft.com/office/drawing/2014/main" id="{31C756C8-B323-4829-B94F-4BAD08C65859}"/>
              </a:ext>
            </a:extLst>
          </p:cNvPr>
          <p:cNvGrpSpPr/>
          <p:nvPr/>
        </p:nvGrpSpPr>
        <p:grpSpPr>
          <a:xfrm>
            <a:off x="6914299" y="4791024"/>
            <a:ext cx="1020330" cy="407394"/>
            <a:chOff x="5314157" y="-776287"/>
            <a:chExt cx="1188720" cy="382231"/>
          </a:xfrm>
        </p:grpSpPr>
        <p:sp>
          <p:nvSpPr>
            <p:cNvPr id="223" name="Freeform 1401">
              <a:extLst>
                <a:ext uri="{FF2B5EF4-FFF2-40B4-BE49-F238E27FC236}">
                  <a16:creationId xmlns:a16="http://schemas.microsoft.com/office/drawing/2014/main" id="{D0B93DAD-79F2-44AE-8504-3C40378C2AB9}"/>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224" name="Freeform 1401">
              <a:extLst>
                <a:ext uri="{FF2B5EF4-FFF2-40B4-BE49-F238E27FC236}">
                  <a16:creationId xmlns:a16="http://schemas.microsoft.com/office/drawing/2014/main" id="{5A9193CD-4D38-49EC-BA76-420156439C78}"/>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Jerome Simeon</a:t>
              </a:r>
            </a:p>
          </p:txBody>
        </p:sp>
      </p:grpSp>
      <p:sp>
        <p:nvSpPr>
          <p:cNvPr id="225" name="Rectangle 224">
            <a:extLst>
              <a:ext uri="{FF2B5EF4-FFF2-40B4-BE49-F238E27FC236}">
                <a16:creationId xmlns:a16="http://schemas.microsoft.com/office/drawing/2014/main" id="{EC672904-E5DC-434C-BCC3-A3D81524FB64}"/>
              </a:ext>
            </a:extLst>
          </p:cNvPr>
          <p:cNvSpPr/>
          <p:nvPr/>
        </p:nvSpPr>
        <p:spPr>
          <a:xfrm>
            <a:off x="6874299" y="5999278"/>
            <a:ext cx="1058653" cy="2454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France</a:t>
            </a:r>
          </a:p>
          <a:p>
            <a:pPr algn="ctr">
              <a:spcBef>
                <a:spcPts val="200"/>
              </a:spcBef>
              <a:defRPr/>
            </a:pPr>
            <a:r>
              <a:rPr lang="en-US" sz="900" dirty="0">
                <a:solidFill>
                  <a:schemeClr val="tx1"/>
                </a:solidFill>
                <a:cs typeface="Arial" panose="020B0604020202020204" pitchFamily="34" charset="0"/>
              </a:rPr>
              <a:t>Business Unit</a:t>
            </a:r>
          </a:p>
        </p:txBody>
      </p:sp>
      <p:grpSp>
        <p:nvGrpSpPr>
          <p:cNvPr id="227" name="Group 239">
            <a:extLst>
              <a:ext uri="{FF2B5EF4-FFF2-40B4-BE49-F238E27FC236}">
                <a16:creationId xmlns:a16="http://schemas.microsoft.com/office/drawing/2014/main" id="{7ED75873-3511-4232-862A-930F58055D16}"/>
              </a:ext>
            </a:extLst>
          </p:cNvPr>
          <p:cNvGrpSpPr/>
          <p:nvPr/>
        </p:nvGrpSpPr>
        <p:grpSpPr>
          <a:xfrm>
            <a:off x="8066233" y="3019960"/>
            <a:ext cx="1020330" cy="407394"/>
            <a:chOff x="5314157" y="-776287"/>
            <a:chExt cx="1188720" cy="382231"/>
          </a:xfrm>
        </p:grpSpPr>
        <p:sp>
          <p:nvSpPr>
            <p:cNvPr id="228" name="Freeform 1401">
              <a:extLst>
                <a:ext uri="{FF2B5EF4-FFF2-40B4-BE49-F238E27FC236}">
                  <a16:creationId xmlns:a16="http://schemas.microsoft.com/office/drawing/2014/main" id="{4119B107-0D54-49D0-89FA-EDFD2AA89EEE}"/>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229" name="Freeform 1401">
              <a:extLst>
                <a:ext uri="{FF2B5EF4-FFF2-40B4-BE49-F238E27FC236}">
                  <a16:creationId xmlns:a16="http://schemas.microsoft.com/office/drawing/2014/main" id="{CA7EA4A7-9F5A-43D4-A440-12758D499104}"/>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Franck Greverie</a:t>
              </a:r>
            </a:p>
          </p:txBody>
        </p:sp>
      </p:grpSp>
      <p:sp>
        <p:nvSpPr>
          <p:cNvPr id="230" name="Rectangle 229">
            <a:extLst>
              <a:ext uri="{FF2B5EF4-FFF2-40B4-BE49-F238E27FC236}">
                <a16:creationId xmlns:a16="http://schemas.microsoft.com/office/drawing/2014/main" id="{FF866986-2CCE-4D5F-B56F-A418999DA447}"/>
              </a:ext>
            </a:extLst>
          </p:cNvPr>
          <p:cNvSpPr/>
          <p:nvPr/>
        </p:nvSpPr>
        <p:spPr>
          <a:xfrm>
            <a:off x="8170875" y="4217434"/>
            <a:ext cx="759188" cy="229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Portfolio</a:t>
            </a:r>
          </a:p>
        </p:txBody>
      </p:sp>
      <p:grpSp>
        <p:nvGrpSpPr>
          <p:cNvPr id="232" name="Group 235">
            <a:extLst>
              <a:ext uri="{FF2B5EF4-FFF2-40B4-BE49-F238E27FC236}">
                <a16:creationId xmlns:a16="http://schemas.microsoft.com/office/drawing/2014/main" id="{4B8F5E64-A3DE-4CE4-A794-AF01F41DC35B}"/>
              </a:ext>
            </a:extLst>
          </p:cNvPr>
          <p:cNvGrpSpPr/>
          <p:nvPr/>
        </p:nvGrpSpPr>
        <p:grpSpPr>
          <a:xfrm>
            <a:off x="1764383" y="3001757"/>
            <a:ext cx="1020330" cy="407394"/>
            <a:chOff x="5314157" y="-776287"/>
            <a:chExt cx="1188720" cy="382231"/>
          </a:xfrm>
        </p:grpSpPr>
        <p:sp>
          <p:nvSpPr>
            <p:cNvPr id="233" name="Freeform 1401">
              <a:extLst>
                <a:ext uri="{FF2B5EF4-FFF2-40B4-BE49-F238E27FC236}">
                  <a16:creationId xmlns:a16="http://schemas.microsoft.com/office/drawing/2014/main" id="{7795B0C7-AE94-471C-8D81-12862F278E73}"/>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234" name="Freeform 1401">
              <a:extLst>
                <a:ext uri="{FF2B5EF4-FFF2-40B4-BE49-F238E27FC236}">
                  <a16:creationId xmlns:a16="http://schemas.microsoft.com/office/drawing/2014/main" id="{F6F1BA36-967C-4A7C-9D6F-1FBF74851F49}"/>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Anis </a:t>
              </a:r>
            </a:p>
            <a:p>
              <a:pPr algn="ctr">
                <a:lnSpc>
                  <a:spcPts val="1100"/>
                </a:lnSpc>
              </a:pPr>
              <a:r>
                <a:rPr lang="en-US" sz="900" b="1" dirty="0">
                  <a:solidFill>
                    <a:schemeClr val="bg1"/>
                  </a:solidFill>
                  <a:cs typeface="Arial" panose="020B0604020202020204" pitchFamily="34" charset="0"/>
                </a:rPr>
                <a:t>Chenchah</a:t>
              </a:r>
            </a:p>
          </p:txBody>
        </p:sp>
      </p:grpSp>
      <p:sp>
        <p:nvSpPr>
          <p:cNvPr id="235" name="Rectangle 234">
            <a:extLst>
              <a:ext uri="{FF2B5EF4-FFF2-40B4-BE49-F238E27FC236}">
                <a16:creationId xmlns:a16="http://schemas.microsoft.com/office/drawing/2014/main" id="{29374988-4670-4C48-BD09-E3F1C9B813FA}"/>
              </a:ext>
            </a:extLst>
          </p:cNvPr>
          <p:cNvSpPr/>
          <p:nvPr/>
        </p:nvSpPr>
        <p:spPr>
          <a:xfrm>
            <a:off x="1658201" y="4224452"/>
            <a:ext cx="1152600" cy="342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Business Services</a:t>
            </a:r>
          </a:p>
        </p:txBody>
      </p:sp>
      <p:grpSp>
        <p:nvGrpSpPr>
          <p:cNvPr id="237" name="Group 240">
            <a:extLst>
              <a:ext uri="{FF2B5EF4-FFF2-40B4-BE49-F238E27FC236}">
                <a16:creationId xmlns:a16="http://schemas.microsoft.com/office/drawing/2014/main" id="{730F428D-334B-4EC6-AB70-0DFCF6DE626F}"/>
              </a:ext>
            </a:extLst>
          </p:cNvPr>
          <p:cNvGrpSpPr/>
          <p:nvPr/>
        </p:nvGrpSpPr>
        <p:grpSpPr>
          <a:xfrm>
            <a:off x="1783807" y="4791024"/>
            <a:ext cx="1020330" cy="407394"/>
            <a:chOff x="5314157" y="-776287"/>
            <a:chExt cx="1188720" cy="382231"/>
          </a:xfrm>
        </p:grpSpPr>
        <p:sp>
          <p:nvSpPr>
            <p:cNvPr id="238" name="Freeform 1401">
              <a:extLst>
                <a:ext uri="{FF2B5EF4-FFF2-40B4-BE49-F238E27FC236}">
                  <a16:creationId xmlns:a16="http://schemas.microsoft.com/office/drawing/2014/main" id="{5A13AA6A-8F80-4ADE-A60B-1A4CE77DB633}"/>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239" name="Freeform 1401">
              <a:extLst>
                <a:ext uri="{FF2B5EF4-FFF2-40B4-BE49-F238E27FC236}">
                  <a16:creationId xmlns:a16="http://schemas.microsoft.com/office/drawing/2014/main" id="{BC4261AD-F651-48B8-9556-8F5CBE377E2A}"/>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Paul </a:t>
              </a:r>
            </a:p>
            <a:p>
              <a:pPr algn="ctr">
                <a:lnSpc>
                  <a:spcPts val="1100"/>
                </a:lnSpc>
              </a:pPr>
              <a:r>
                <a:rPr lang="en-US" sz="900" b="1" dirty="0">
                  <a:solidFill>
                    <a:schemeClr val="bg1"/>
                  </a:solidFill>
                  <a:cs typeface="Arial" panose="020B0604020202020204" pitchFamily="34" charset="0"/>
                </a:rPr>
                <a:t>Margetts</a:t>
              </a:r>
            </a:p>
          </p:txBody>
        </p:sp>
      </p:grpSp>
      <p:sp>
        <p:nvSpPr>
          <p:cNvPr id="240" name="Rectangle 239">
            <a:extLst>
              <a:ext uri="{FF2B5EF4-FFF2-40B4-BE49-F238E27FC236}">
                <a16:creationId xmlns:a16="http://schemas.microsoft.com/office/drawing/2014/main" id="{290E7334-CFA7-4990-84C6-C261C040FD6A}"/>
              </a:ext>
            </a:extLst>
          </p:cNvPr>
          <p:cNvSpPr/>
          <p:nvPr/>
        </p:nvSpPr>
        <p:spPr>
          <a:xfrm>
            <a:off x="1514975" y="6049849"/>
            <a:ext cx="1557995" cy="229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United Kingdom</a:t>
            </a:r>
          </a:p>
          <a:p>
            <a:pPr algn="ctr">
              <a:spcBef>
                <a:spcPts val="200"/>
              </a:spcBef>
              <a:defRPr/>
            </a:pPr>
            <a:r>
              <a:rPr lang="en-US" sz="900" dirty="0">
                <a:solidFill>
                  <a:schemeClr val="tx1"/>
                </a:solidFill>
                <a:cs typeface="Arial" panose="020B0604020202020204" pitchFamily="34" charset="0"/>
              </a:rPr>
              <a:t>Business Unit</a:t>
            </a:r>
          </a:p>
        </p:txBody>
      </p:sp>
      <p:sp>
        <p:nvSpPr>
          <p:cNvPr id="200" name="Rectangle 199">
            <a:extLst>
              <a:ext uri="{FF2B5EF4-FFF2-40B4-BE49-F238E27FC236}">
                <a16:creationId xmlns:a16="http://schemas.microsoft.com/office/drawing/2014/main" id="{A866F351-FC08-4E0B-8133-F3490D1A7756}"/>
              </a:ext>
            </a:extLst>
          </p:cNvPr>
          <p:cNvSpPr/>
          <p:nvPr/>
        </p:nvSpPr>
        <p:spPr>
          <a:xfrm>
            <a:off x="4361204" y="5999278"/>
            <a:ext cx="1086724" cy="221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Group General Counsel</a:t>
            </a:r>
          </a:p>
        </p:txBody>
      </p:sp>
      <p:grpSp>
        <p:nvGrpSpPr>
          <p:cNvPr id="208" name="Group 252">
            <a:extLst>
              <a:ext uri="{FF2B5EF4-FFF2-40B4-BE49-F238E27FC236}">
                <a16:creationId xmlns:a16="http://schemas.microsoft.com/office/drawing/2014/main" id="{2EED8CF3-126D-40F9-AF83-3E65F481CD31}"/>
              </a:ext>
            </a:extLst>
          </p:cNvPr>
          <p:cNvGrpSpPr/>
          <p:nvPr/>
        </p:nvGrpSpPr>
        <p:grpSpPr>
          <a:xfrm>
            <a:off x="10632504" y="4791024"/>
            <a:ext cx="1020330" cy="407394"/>
            <a:chOff x="5314157" y="-776287"/>
            <a:chExt cx="1188720" cy="382231"/>
          </a:xfrm>
        </p:grpSpPr>
        <p:sp>
          <p:nvSpPr>
            <p:cNvPr id="219" name="Freeform 1401">
              <a:extLst>
                <a:ext uri="{FF2B5EF4-FFF2-40B4-BE49-F238E27FC236}">
                  <a16:creationId xmlns:a16="http://schemas.microsoft.com/office/drawing/2014/main" id="{288110ED-093F-4E1E-8E92-BFDC0646A960}"/>
                </a:ext>
              </a:extLst>
            </p:cNvPr>
            <p:cNvSpPr>
              <a:spLocks noChangeAspect="1"/>
            </p:cNvSpPr>
            <p:nvPr/>
          </p:nvSpPr>
          <p:spPr bwMode="auto">
            <a:xfrm>
              <a:off x="5314157" y="-721519"/>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chemeClr val="accent1"/>
            </a:solidFill>
            <a:ln>
              <a:noFill/>
            </a:ln>
          </p:spPr>
          <p:txBody>
            <a:bodyPr vert="horz" wrap="square" lIns="27432" tIns="18288" rIns="27432" bIns="18288" numCol="1" anchor="ctr" anchorCtr="0" compatLnSpc="1">
              <a:prstTxWarp prst="textNoShape">
                <a:avLst/>
              </a:prstTxWarp>
            </a:bodyPr>
            <a:lstStyle/>
            <a:p>
              <a:pPr algn="ctr">
                <a:lnSpc>
                  <a:spcPts val="1100"/>
                </a:lnSpc>
              </a:pPr>
              <a:endParaRPr lang="en-GB" sz="900" dirty="0"/>
            </a:p>
          </p:txBody>
        </p:sp>
        <p:sp>
          <p:nvSpPr>
            <p:cNvPr id="221" name="Freeform 1401">
              <a:extLst>
                <a:ext uri="{FF2B5EF4-FFF2-40B4-BE49-F238E27FC236}">
                  <a16:creationId xmlns:a16="http://schemas.microsoft.com/office/drawing/2014/main" id="{BDF4E07D-65CF-47AE-BFCD-A48691AE9721}"/>
                </a:ext>
              </a:extLst>
            </p:cNvPr>
            <p:cNvSpPr>
              <a:spLocks noChangeAspect="1"/>
            </p:cNvSpPr>
            <p:nvPr/>
          </p:nvSpPr>
          <p:spPr bwMode="auto">
            <a:xfrm>
              <a:off x="5314157" y="-776287"/>
              <a:ext cx="1188720" cy="327463"/>
            </a:xfrm>
            <a:custGeom>
              <a:avLst/>
              <a:gdLst>
                <a:gd name="T0" fmla="*/ 359 w 375"/>
                <a:gd name="T1" fmla="*/ 1 h 101"/>
                <a:gd name="T2" fmla="*/ 15 w 375"/>
                <a:gd name="T3" fmla="*/ 1 h 101"/>
                <a:gd name="T4" fmla="*/ 0 w 375"/>
                <a:gd name="T5" fmla="*/ 20 h 101"/>
                <a:gd name="T6" fmla="*/ 0 w 375"/>
                <a:gd name="T7" fmla="*/ 27 h 101"/>
                <a:gd name="T8" fmla="*/ 1 w 375"/>
                <a:gd name="T9" fmla="*/ 98 h 101"/>
                <a:gd name="T10" fmla="*/ 359 w 375"/>
                <a:gd name="T11" fmla="*/ 100 h 101"/>
                <a:gd name="T12" fmla="*/ 375 w 375"/>
                <a:gd name="T13" fmla="*/ 82 h 101"/>
                <a:gd name="T14" fmla="*/ 375 w 375"/>
                <a:gd name="T15" fmla="*/ 15 h 101"/>
                <a:gd name="T16" fmla="*/ 359 w 375"/>
                <a:gd name="T17" fmla="*/ 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01">
                  <a:moveTo>
                    <a:pt x="359" y="1"/>
                  </a:moveTo>
                  <a:cubicBezTo>
                    <a:pt x="349" y="0"/>
                    <a:pt x="22" y="1"/>
                    <a:pt x="15" y="1"/>
                  </a:cubicBezTo>
                  <a:cubicBezTo>
                    <a:pt x="3" y="2"/>
                    <a:pt x="0" y="7"/>
                    <a:pt x="0" y="20"/>
                  </a:cubicBezTo>
                  <a:cubicBezTo>
                    <a:pt x="0" y="27"/>
                    <a:pt x="0" y="27"/>
                    <a:pt x="0" y="27"/>
                  </a:cubicBezTo>
                  <a:cubicBezTo>
                    <a:pt x="0" y="39"/>
                    <a:pt x="2" y="85"/>
                    <a:pt x="1" y="98"/>
                  </a:cubicBezTo>
                  <a:cubicBezTo>
                    <a:pt x="4" y="99"/>
                    <a:pt x="346" y="101"/>
                    <a:pt x="359" y="100"/>
                  </a:cubicBezTo>
                  <a:cubicBezTo>
                    <a:pt x="370" y="99"/>
                    <a:pt x="375" y="97"/>
                    <a:pt x="375" y="82"/>
                  </a:cubicBezTo>
                  <a:cubicBezTo>
                    <a:pt x="375" y="15"/>
                    <a:pt x="375" y="15"/>
                    <a:pt x="375" y="15"/>
                  </a:cubicBezTo>
                  <a:cubicBezTo>
                    <a:pt x="375" y="4"/>
                    <a:pt x="371" y="1"/>
                    <a:pt x="359" y="1"/>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432" tIns="27432" rIns="27432" bIns="18288" numCol="1" anchor="ctr" anchorCtr="0" compatLnSpc="1">
              <a:prstTxWarp prst="textNoShape">
                <a:avLst/>
              </a:prstTxWarp>
            </a:bodyPr>
            <a:lstStyle/>
            <a:p>
              <a:pPr algn="ctr">
                <a:lnSpc>
                  <a:spcPts val="1100"/>
                </a:lnSpc>
              </a:pPr>
              <a:r>
                <a:rPr lang="en-US" sz="900" b="1" dirty="0">
                  <a:solidFill>
                    <a:schemeClr val="bg1"/>
                  </a:solidFill>
                  <a:cs typeface="Arial" panose="020B0604020202020204" pitchFamily="34" charset="0"/>
                </a:rPr>
                <a:t>Ashwin</a:t>
              </a:r>
            </a:p>
            <a:p>
              <a:pPr algn="ctr">
                <a:lnSpc>
                  <a:spcPts val="1100"/>
                </a:lnSpc>
              </a:pPr>
              <a:r>
                <a:rPr lang="en-US" sz="900" b="1" dirty="0" err="1">
                  <a:solidFill>
                    <a:schemeClr val="bg1"/>
                  </a:solidFill>
                  <a:cs typeface="Arial" panose="020B0604020202020204" pitchFamily="34" charset="0"/>
                </a:rPr>
                <a:t>Yardi</a:t>
              </a:r>
              <a:endParaRPr lang="en-US" sz="900" b="1" dirty="0">
                <a:solidFill>
                  <a:schemeClr val="bg1"/>
                </a:solidFill>
                <a:cs typeface="Arial" panose="020B0604020202020204" pitchFamily="34" charset="0"/>
              </a:endParaRPr>
            </a:p>
          </p:txBody>
        </p:sp>
      </p:grpSp>
      <p:sp>
        <p:nvSpPr>
          <p:cNvPr id="226" name="Rectangle 225">
            <a:extLst>
              <a:ext uri="{FF2B5EF4-FFF2-40B4-BE49-F238E27FC236}">
                <a16:creationId xmlns:a16="http://schemas.microsoft.com/office/drawing/2014/main" id="{5014D5DB-C2BC-46C9-B346-354C9C38E3A0}"/>
              </a:ext>
            </a:extLst>
          </p:cNvPr>
          <p:cNvSpPr/>
          <p:nvPr/>
        </p:nvSpPr>
        <p:spPr>
          <a:xfrm>
            <a:off x="10736371" y="5999278"/>
            <a:ext cx="912102" cy="34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algn="ctr">
              <a:spcBef>
                <a:spcPts val="200"/>
              </a:spcBef>
              <a:defRPr/>
            </a:pPr>
            <a:r>
              <a:rPr lang="en-US" sz="900" dirty="0">
                <a:solidFill>
                  <a:schemeClr val="tx1"/>
                </a:solidFill>
                <a:cs typeface="Arial" panose="020B0604020202020204" pitchFamily="34" charset="0"/>
              </a:rPr>
              <a:t>India</a:t>
            </a:r>
          </a:p>
        </p:txBody>
      </p:sp>
    </p:spTree>
    <p:extLst>
      <p:ext uri="{BB962C8B-B14F-4D97-AF65-F5344CB8AC3E}">
        <p14:creationId xmlns:p14="http://schemas.microsoft.com/office/powerpoint/2010/main" val="3458244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e 36">
            <a:extLst>
              <a:ext uri="{FF2B5EF4-FFF2-40B4-BE49-F238E27FC236}">
                <a16:creationId xmlns:a16="http://schemas.microsoft.com/office/drawing/2014/main" id="{A67AAE1D-52B8-4F76-8489-5110950CBFD7}"/>
              </a:ext>
            </a:extLst>
          </p:cNvPr>
          <p:cNvGrpSpPr/>
          <p:nvPr/>
        </p:nvGrpSpPr>
        <p:grpSpPr>
          <a:xfrm>
            <a:off x="-1813335" y="-1130624"/>
            <a:ext cx="15581204" cy="13781225"/>
            <a:chOff x="13419" y="-1081707"/>
            <a:chExt cx="15581204" cy="13781225"/>
          </a:xfrm>
        </p:grpSpPr>
        <p:grpSp>
          <p:nvGrpSpPr>
            <p:cNvPr id="33" name="Groupe 32">
              <a:extLst>
                <a:ext uri="{FF2B5EF4-FFF2-40B4-BE49-F238E27FC236}">
                  <a16:creationId xmlns:a16="http://schemas.microsoft.com/office/drawing/2014/main" id="{44C0EE30-6F53-4B6C-B37A-B66574D766FD}"/>
                </a:ext>
              </a:extLst>
            </p:cNvPr>
            <p:cNvGrpSpPr/>
            <p:nvPr/>
          </p:nvGrpSpPr>
          <p:grpSpPr>
            <a:xfrm>
              <a:off x="13419" y="-1081707"/>
              <a:ext cx="15581204" cy="13781225"/>
              <a:chOff x="-1" y="-1095860"/>
              <a:chExt cx="15581204" cy="13781225"/>
            </a:xfrm>
          </p:grpSpPr>
          <p:sp>
            <p:nvSpPr>
              <p:cNvPr id="24" name="Freeform 9">
                <a:extLst>
                  <a:ext uri="{FF2B5EF4-FFF2-40B4-BE49-F238E27FC236}">
                    <a16:creationId xmlns:a16="http://schemas.microsoft.com/office/drawing/2014/main" id="{44CA2683-947A-4B19-8E9A-82DCC855F13C}"/>
                  </a:ext>
                </a:extLst>
              </p:cNvPr>
              <p:cNvSpPr>
                <a:spLocks/>
              </p:cNvSpPr>
              <p:nvPr/>
            </p:nvSpPr>
            <p:spPr bwMode="auto">
              <a:xfrm>
                <a:off x="-1" y="0"/>
                <a:ext cx="5349173" cy="9082088"/>
              </a:xfrm>
              <a:custGeom>
                <a:avLst/>
                <a:gdLst>
                  <a:gd name="T0" fmla="*/ 2108 w 2667"/>
                  <a:gd name="T1" fmla="*/ 1136 h 4024"/>
                  <a:gd name="T2" fmla="*/ 133 w 2667"/>
                  <a:gd name="T3" fmla="*/ 0 h 4024"/>
                  <a:gd name="T4" fmla="*/ 0 w 2667"/>
                  <a:gd name="T5" fmla="*/ 0 h 4024"/>
                  <a:gd name="T6" fmla="*/ 0 w 2667"/>
                  <a:gd name="T7" fmla="*/ 4024 h 4024"/>
                  <a:gd name="T8" fmla="*/ 2108 w 2667"/>
                  <a:gd name="T9" fmla="*/ 1136 h 4024"/>
                  <a:gd name="connsiteX0" fmla="*/ 7904 w 8893"/>
                  <a:gd name="connsiteY0" fmla="*/ 2823 h 10000"/>
                  <a:gd name="connsiteX1" fmla="*/ 499 w 8893"/>
                  <a:gd name="connsiteY1" fmla="*/ 0 h 10000"/>
                  <a:gd name="connsiteX2" fmla="*/ 0 w 8893"/>
                  <a:gd name="connsiteY2" fmla="*/ 0 h 10000"/>
                  <a:gd name="connsiteX3" fmla="*/ 0 w 8893"/>
                  <a:gd name="connsiteY3" fmla="*/ 10000 h 10000"/>
                  <a:gd name="connsiteX4" fmla="*/ 7904 w 8893"/>
                  <a:gd name="connsiteY4" fmla="*/ 282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3" h="10000">
                    <a:moveTo>
                      <a:pt x="7904" y="2823"/>
                    </a:moveTo>
                    <a:cubicBezTo>
                      <a:pt x="7218" y="3641"/>
                      <a:pt x="2271" y="2007"/>
                      <a:pt x="499" y="0"/>
                    </a:cubicBezTo>
                    <a:lnTo>
                      <a:pt x="0" y="0"/>
                    </a:lnTo>
                    <a:lnTo>
                      <a:pt x="0" y="10000"/>
                    </a:lnTo>
                    <a:cubicBezTo>
                      <a:pt x="9370" y="7274"/>
                      <a:pt x="10000" y="3400"/>
                      <a:pt x="7904" y="2823"/>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9D8A74B6-467C-4D3E-830A-733EC2C7F1FB}"/>
                  </a:ext>
                </a:extLst>
              </p:cNvPr>
              <p:cNvSpPr>
                <a:spLocks/>
              </p:cNvSpPr>
              <p:nvPr/>
            </p:nvSpPr>
            <p:spPr bwMode="auto">
              <a:xfrm rot="2232782" flipH="1">
                <a:off x="2545061" y="1573453"/>
                <a:ext cx="11701149" cy="11111912"/>
              </a:xfrm>
              <a:custGeom>
                <a:avLst/>
                <a:gdLst>
                  <a:gd name="T0" fmla="*/ 2108 w 2667"/>
                  <a:gd name="T1" fmla="*/ 1136 h 4024"/>
                  <a:gd name="T2" fmla="*/ 133 w 2667"/>
                  <a:gd name="T3" fmla="*/ 0 h 4024"/>
                  <a:gd name="T4" fmla="*/ 0 w 2667"/>
                  <a:gd name="T5" fmla="*/ 0 h 4024"/>
                  <a:gd name="T6" fmla="*/ 0 w 2667"/>
                  <a:gd name="T7" fmla="*/ 4024 h 4024"/>
                  <a:gd name="T8" fmla="*/ 2108 w 2667"/>
                  <a:gd name="T9" fmla="*/ 1136 h 4024"/>
                  <a:gd name="connsiteX0" fmla="*/ 13887 w 14876"/>
                  <a:gd name="connsiteY0" fmla="*/ 2823 h 10071"/>
                  <a:gd name="connsiteX1" fmla="*/ 6482 w 14876"/>
                  <a:gd name="connsiteY1" fmla="*/ 0 h 10071"/>
                  <a:gd name="connsiteX2" fmla="*/ 0 w 14876"/>
                  <a:gd name="connsiteY2" fmla="*/ 1435 h 10071"/>
                  <a:gd name="connsiteX3" fmla="*/ 5983 w 14876"/>
                  <a:gd name="connsiteY3" fmla="*/ 10000 h 10071"/>
                  <a:gd name="connsiteX4" fmla="*/ 13887 w 14876"/>
                  <a:gd name="connsiteY4" fmla="*/ 2823 h 10071"/>
                  <a:gd name="connsiteX0" fmla="*/ 13919 w 14908"/>
                  <a:gd name="connsiteY0" fmla="*/ 4372 h 11549"/>
                  <a:gd name="connsiteX1" fmla="*/ 3586 w 14908"/>
                  <a:gd name="connsiteY1" fmla="*/ 0 h 11549"/>
                  <a:gd name="connsiteX2" fmla="*/ 32 w 14908"/>
                  <a:gd name="connsiteY2" fmla="*/ 2984 h 11549"/>
                  <a:gd name="connsiteX3" fmla="*/ 6015 w 14908"/>
                  <a:gd name="connsiteY3" fmla="*/ 11549 h 11549"/>
                  <a:gd name="connsiteX4" fmla="*/ 13919 w 14908"/>
                  <a:gd name="connsiteY4" fmla="*/ 4372 h 11549"/>
                  <a:gd name="connsiteX0" fmla="*/ 13963 w 14952"/>
                  <a:gd name="connsiteY0" fmla="*/ 4372 h 11549"/>
                  <a:gd name="connsiteX1" fmla="*/ 3630 w 14952"/>
                  <a:gd name="connsiteY1" fmla="*/ 0 h 11549"/>
                  <a:gd name="connsiteX2" fmla="*/ 76 w 14952"/>
                  <a:gd name="connsiteY2" fmla="*/ 2984 h 11549"/>
                  <a:gd name="connsiteX3" fmla="*/ 6059 w 14952"/>
                  <a:gd name="connsiteY3" fmla="*/ 11549 h 11549"/>
                  <a:gd name="connsiteX4" fmla="*/ 13963 w 14952"/>
                  <a:gd name="connsiteY4" fmla="*/ 4372 h 11549"/>
                  <a:gd name="connsiteX0" fmla="*/ 13210 w 14199"/>
                  <a:gd name="connsiteY0" fmla="*/ 4372 h 11549"/>
                  <a:gd name="connsiteX1" fmla="*/ 2877 w 14199"/>
                  <a:gd name="connsiteY1" fmla="*/ 0 h 11549"/>
                  <a:gd name="connsiteX2" fmla="*/ 136 w 14199"/>
                  <a:gd name="connsiteY2" fmla="*/ 2359 h 11549"/>
                  <a:gd name="connsiteX3" fmla="*/ 5306 w 14199"/>
                  <a:gd name="connsiteY3" fmla="*/ 11549 h 11549"/>
                  <a:gd name="connsiteX4" fmla="*/ 13210 w 14199"/>
                  <a:gd name="connsiteY4" fmla="*/ 4372 h 11549"/>
                  <a:gd name="connsiteX0" fmla="*/ 13286 w 14275"/>
                  <a:gd name="connsiteY0" fmla="*/ 4372 h 11549"/>
                  <a:gd name="connsiteX1" fmla="*/ 2953 w 14275"/>
                  <a:gd name="connsiteY1" fmla="*/ 0 h 11549"/>
                  <a:gd name="connsiteX2" fmla="*/ 212 w 14275"/>
                  <a:gd name="connsiteY2" fmla="*/ 2359 h 11549"/>
                  <a:gd name="connsiteX3" fmla="*/ 5382 w 14275"/>
                  <a:gd name="connsiteY3" fmla="*/ 11549 h 11549"/>
                  <a:gd name="connsiteX4" fmla="*/ 13286 w 14275"/>
                  <a:gd name="connsiteY4" fmla="*/ 4372 h 11549"/>
                  <a:gd name="connsiteX0" fmla="*/ 13205 w 14194"/>
                  <a:gd name="connsiteY0" fmla="*/ 4372 h 11549"/>
                  <a:gd name="connsiteX1" fmla="*/ 2872 w 14194"/>
                  <a:gd name="connsiteY1" fmla="*/ 0 h 11549"/>
                  <a:gd name="connsiteX2" fmla="*/ 131 w 14194"/>
                  <a:gd name="connsiteY2" fmla="*/ 2359 h 11549"/>
                  <a:gd name="connsiteX3" fmla="*/ 5301 w 14194"/>
                  <a:gd name="connsiteY3" fmla="*/ 11549 h 11549"/>
                  <a:gd name="connsiteX4" fmla="*/ 13205 w 14194"/>
                  <a:gd name="connsiteY4" fmla="*/ 4372 h 11549"/>
                  <a:gd name="connsiteX0" fmla="*/ 13221 w 14210"/>
                  <a:gd name="connsiteY0" fmla="*/ 4366 h 11543"/>
                  <a:gd name="connsiteX1" fmla="*/ 2823 w 14210"/>
                  <a:gd name="connsiteY1" fmla="*/ 0 h 11543"/>
                  <a:gd name="connsiteX2" fmla="*/ 147 w 14210"/>
                  <a:gd name="connsiteY2" fmla="*/ 2353 h 11543"/>
                  <a:gd name="connsiteX3" fmla="*/ 5317 w 14210"/>
                  <a:gd name="connsiteY3" fmla="*/ 11543 h 11543"/>
                  <a:gd name="connsiteX4" fmla="*/ 13221 w 14210"/>
                  <a:gd name="connsiteY4" fmla="*/ 4366 h 11543"/>
                  <a:gd name="connsiteX0" fmla="*/ 13221 w 14210"/>
                  <a:gd name="connsiteY0" fmla="*/ 4366 h 11543"/>
                  <a:gd name="connsiteX1" fmla="*/ 2823 w 14210"/>
                  <a:gd name="connsiteY1" fmla="*/ 0 h 11543"/>
                  <a:gd name="connsiteX2" fmla="*/ 147 w 14210"/>
                  <a:gd name="connsiteY2" fmla="*/ 2353 h 11543"/>
                  <a:gd name="connsiteX3" fmla="*/ 5317 w 14210"/>
                  <a:gd name="connsiteY3" fmla="*/ 11543 h 11543"/>
                  <a:gd name="connsiteX4" fmla="*/ 13221 w 14210"/>
                  <a:gd name="connsiteY4" fmla="*/ 4366 h 11543"/>
                  <a:gd name="connsiteX0" fmla="*/ 13284 w 14273"/>
                  <a:gd name="connsiteY0" fmla="*/ 4366 h 11543"/>
                  <a:gd name="connsiteX1" fmla="*/ 2886 w 14273"/>
                  <a:gd name="connsiteY1" fmla="*/ 0 h 11543"/>
                  <a:gd name="connsiteX2" fmla="*/ 210 w 14273"/>
                  <a:gd name="connsiteY2" fmla="*/ 2353 h 11543"/>
                  <a:gd name="connsiteX3" fmla="*/ 5380 w 14273"/>
                  <a:gd name="connsiteY3" fmla="*/ 11543 h 11543"/>
                  <a:gd name="connsiteX4" fmla="*/ 13284 w 14273"/>
                  <a:gd name="connsiteY4" fmla="*/ 4366 h 11543"/>
                  <a:gd name="connsiteX0" fmla="*/ 14074 w 15063"/>
                  <a:gd name="connsiteY0" fmla="*/ 4366 h 11543"/>
                  <a:gd name="connsiteX1" fmla="*/ 3676 w 15063"/>
                  <a:gd name="connsiteY1" fmla="*/ 0 h 11543"/>
                  <a:gd name="connsiteX2" fmla="*/ 189 w 15063"/>
                  <a:gd name="connsiteY2" fmla="*/ 3043 h 11543"/>
                  <a:gd name="connsiteX3" fmla="*/ 6170 w 15063"/>
                  <a:gd name="connsiteY3" fmla="*/ 11543 h 11543"/>
                  <a:gd name="connsiteX4" fmla="*/ 14074 w 15063"/>
                  <a:gd name="connsiteY4" fmla="*/ 4366 h 11543"/>
                  <a:gd name="connsiteX0" fmla="*/ 13926 w 14915"/>
                  <a:gd name="connsiteY0" fmla="*/ 4366 h 11543"/>
                  <a:gd name="connsiteX1" fmla="*/ 3528 w 14915"/>
                  <a:gd name="connsiteY1" fmla="*/ 0 h 11543"/>
                  <a:gd name="connsiteX2" fmla="*/ 41 w 14915"/>
                  <a:gd name="connsiteY2" fmla="*/ 3043 h 11543"/>
                  <a:gd name="connsiteX3" fmla="*/ 6022 w 14915"/>
                  <a:gd name="connsiteY3" fmla="*/ 11543 h 11543"/>
                  <a:gd name="connsiteX4" fmla="*/ 13926 w 14915"/>
                  <a:gd name="connsiteY4" fmla="*/ 4366 h 11543"/>
                  <a:gd name="connsiteX0" fmla="*/ 14000 w 14989"/>
                  <a:gd name="connsiteY0" fmla="*/ 4508 h 11685"/>
                  <a:gd name="connsiteX1" fmla="*/ 3602 w 14989"/>
                  <a:gd name="connsiteY1" fmla="*/ 142 h 11685"/>
                  <a:gd name="connsiteX2" fmla="*/ 2257 w 14989"/>
                  <a:gd name="connsiteY2" fmla="*/ 1250 h 11685"/>
                  <a:gd name="connsiteX3" fmla="*/ 115 w 14989"/>
                  <a:gd name="connsiteY3" fmla="*/ 3185 h 11685"/>
                  <a:gd name="connsiteX4" fmla="*/ 6096 w 14989"/>
                  <a:gd name="connsiteY4" fmla="*/ 11685 h 11685"/>
                  <a:gd name="connsiteX5" fmla="*/ 14000 w 14989"/>
                  <a:gd name="connsiteY5" fmla="*/ 4508 h 11685"/>
                  <a:gd name="connsiteX0" fmla="*/ 14000 w 14989"/>
                  <a:gd name="connsiteY0" fmla="*/ 4508 h 11685"/>
                  <a:gd name="connsiteX1" fmla="*/ 3602 w 14989"/>
                  <a:gd name="connsiteY1" fmla="*/ 142 h 11685"/>
                  <a:gd name="connsiteX2" fmla="*/ 2257 w 14989"/>
                  <a:gd name="connsiteY2" fmla="*/ 1250 h 11685"/>
                  <a:gd name="connsiteX3" fmla="*/ 115 w 14989"/>
                  <a:gd name="connsiteY3" fmla="*/ 3185 h 11685"/>
                  <a:gd name="connsiteX4" fmla="*/ 6096 w 14989"/>
                  <a:gd name="connsiteY4" fmla="*/ 11685 h 11685"/>
                  <a:gd name="connsiteX5" fmla="*/ 14000 w 14989"/>
                  <a:gd name="connsiteY5" fmla="*/ 4508 h 11685"/>
                  <a:gd name="connsiteX0" fmla="*/ 14194 w 15183"/>
                  <a:gd name="connsiteY0" fmla="*/ 4448 h 11625"/>
                  <a:gd name="connsiteX1" fmla="*/ 3796 w 15183"/>
                  <a:gd name="connsiteY1" fmla="*/ 82 h 11625"/>
                  <a:gd name="connsiteX2" fmla="*/ 1160 w 15183"/>
                  <a:gd name="connsiteY2" fmla="*/ 2367 h 11625"/>
                  <a:gd name="connsiteX3" fmla="*/ 309 w 15183"/>
                  <a:gd name="connsiteY3" fmla="*/ 3125 h 11625"/>
                  <a:gd name="connsiteX4" fmla="*/ 6290 w 15183"/>
                  <a:gd name="connsiteY4" fmla="*/ 11625 h 11625"/>
                  <a:gd name="connsiteX5" fmla="*/ 14194 w 15183"/>
                  <a:gd name="connsiteY5" fmla="*/ 4448 h 11625"/>
                  <a:gd name="connsiteX0" fmla="*/ 14194 w 15183"/>
                  <a:gd name="connsiteY0" fmla="*/ 4366 h 11543"/>
                  <a:gd name="connsiteX1" fmla="*/ 3796 w 15183"/>
                  <a:gd name="connsiteY1" fmla="*/ 0 h 11543"/>
                  <a:gd name="connsiteX2" fmla="*/ 1160 w 15183"/>
                  <a:gd name="connsiteY2" fmla="*/ 2285 h 11543"/>
                  <a:gd name="connsiteX3" fmla="*/ 309 w 15183"/>
                  <a:gd name="connsiteY3" fmla="*/ 3043 h 11543"/>
                  <a:gd name="connsiteX4" fmla="*/ 6290 w 15183"/>
                  <a:gd name="connsiteY4" fmla="*/ 11543 h 11543"/>
                  <a:gd name="connsiteX5" fmla="*/ 14194 w 15183"/>
                  <a:gd name="connsiteY5" fmla="*/ 4366 h 11543"/>
                  <a:gd name="connsiteX0" fmla="*/ 13093 w 14082"/>
                  <a:gd name="connsiteY0" fmla="*/ 4366 h 11543"/>
                  <a:gd name="connsiteX1" fmla="*/ 2695 w 14082"/>
                  <a:gd name="connsiteY1" fmla="*/ 0 h 11543"/>
                  <a:gd name="connsiteX2" fmla="*/ 59 w 14082"/>
                  <a:gd name="connsiteY2" fmla="*/ 2285 h 11543"/>
                  <a:gd name="connsiteX3" fmla="*/ 5189 w 14082"/>
                  <a:gd name="connsiteY3" fmla="*/ 11543 h 11543"/>
                  <a:gd name="connsiteX4" fmla="*/ 13093 w 14082"/>
                  <a:gd name="connsiteY4" fmla="*/ 4366 h 11543"/>
                  <a:gd name="connsiteX0" fmla="*/ 13948 w 14937"/>
                  <a:gd name="connsiteY0" fmla="*/ 4366 h 11543"/>
                  <a:gd name="connsiteX1" fmla="*/ 3550 w 14937"/>
                  <a:gd name="connsiteY1" fmla="*/ 0 h 11543"/>
                  <a:gd name="connsiteX2" fmla="*/ 42 w 14937"/>
                  <a:gd name="connsiteY2" fmla="*/ 2995 h 11543"/>
                  <a:gd name="connsiteX3" fmla="*/ 6044 w 14937"/>
                  <a:gd name="connsiteY3" fmla="*/ 11543 h 11543"/>
                  <a:gd name="connsiteX4" fmla="*/ 13948 w 14937"/>
                  <a:gd name="connsiteY4" fmla="*/ 4366 h 11543"/>
                  <a:gd name="connsiteX0" fmla="*/ 14198 w 15187"/>
                  <a:gd name="connsiteY0" fmla="*/ 4366 h 11543"/>
                  <a:gd name="connsiteX1" fmla="*/ 3800 w 15187"/>
                  <a:gd name="connsiteY1" fmla="*/ 0 h 11543"/>
                  <a:gd name="connsiteX2" fmla="*/ 292 w 15187"/>
                  <a:gd name="connsiteY2" fmla="*/ 2995 h 11543"/>
                  <a:gd name="connsiteX3" fmla="*/ 6294 w 15187"/>
                  <a:gd name="connsiteY3" fmla="*/ 11543 h 11543"/>
                  <a:gd name="connsiteX4" fmla="*/ 14198 w 15187"/>
                  <a:gd name="connsiteY4" fmla="*/ 4366 h 11543"/>
                  <a:gd name="connsiteX0" fmla="*/ 14168 w 15157"/>
                  <a:gd name="connsiteY0" fmla="*/ 4366 h 11543"/>
                  <a:gd name="connsiteX1" fmla="*/ 3770 w 15157"/>
                  <a:gd name="connsiteY1" fmla="*/ 0 h 11543"/>
                  <a:gd name="connsiteX2" fmla="*/ 262 w 15157"/>
                  <a:gd name="connsiteY2" fmla="*/ 2995 h 11543"/>
                  <a:gd name="connsiteX3" fmla="*/ 6264 w 15157"/>
                  <a:gd name="connsiteY3" fmla="*/ 11543 h 11543"/>
                  <a:gd name="connsiteX4" fmla="*/ 14168 w 15157"/>
                  <a:gd name="connsiteY4" fmla="*/ 4366 h 1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7" h="11543">
                    <a:moveTo>
                      <a:pt x="14168" y="4366"/>
                    </a:moveTo>
                    <a:cubicBezTo>
                      <a:pt x="13482" y="5184"/>
                      <a:pt x="5576" y="3052"/>
                      <a:pt x="3770" y="0"/>
                    </a:cubicBezTo>
                    <a:cubicBezTo>
                      <a:pt x="2598" y="975"/>
                      <a:pt x="1868" y="1628"/>
                      <a:pt x="262" y="2995"/>
                    </a:cubicBezTo>
                    <a:cubicBezTo>
                      <a:pt x="-1344" y="4362"/>
                      <a:pt x="4932" y="9793"/>
                      <a:pt x="6264" y="11543"/>
                    </a:cubicBezTo>
                    <a:cubicBezTo>
                      <a:pt x="15634" y="8817"/>
                      <a:pt x="16264" y="4943"/>
                      <a:pt x="14168" y="4366"/>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
                <a:extLst>
                  <a:ext uri="{FF2B5EF4-FFF2-40B4-BE49-F238E27FC236}">
                    <a16:creationId xmlns:a16="http://schemas.microsoft.com/office/drawing/2014/main" id="{B4BF1E98-58DA-486D-B502-2D15D4493B29}"/>
                  </a:ext>
                </a:extLst>
              </p:cNvPr>
              <p:cNvSpPr>
                <a:spLocks/>
              </p:cNvSpPr>
              <p:nvPr/>
            </p:nvSpPr>
            <p:spPr bwMode="auto">
              <a:xfrm rot="19800000" flipH="1">
                <a:off x="5392578" y="-1095860"/>
                <a:ext cx="10188625" cy="9322684"/>
              </a:xfrm>
              <a:custGeom>
                <a:avLst/>
                <a:gdLst>
                  <a:gd name="T0" fmla="*/ 2108 w 2667"/>
                  <a:gd name="T1" fmla="*/ 1136 h 4024"/>
                  <a:gd name="T2" fmla="*/ 133 w 2667"/>
                  <a:gd name="T3" fmla="*/ 0 h 4024"/>
                  <a:gd name="T4" fmla="*/ 0 w 2667"/>
                  <a:gd name="T5" fmla="*/ 0 h 4024"/>
                  <a:gd name="T6" fmla="*/ 0 w 2667"/>
                  <a:gd name="T7" fmla="*/ 4024 h 4024"/>
                  <a:gd name="T8" fmla="*/ 2108 w 2667"/>
                  <a:gd name="T9" fmla="*/ 1136 h 4024"/>
                  <a:gd name="connsiteX0" fmla="*/ 12957 w 13946"/>
                  <a:gd name="connsiteY0" fmla="*/ 2823 h 10879"/>
                  <a:gd name="connsiteX1" fmla="*/ 5552 w 13946"/>
                  <a:gd name="connsiteY1" fmla="*/ 0 h 10879"/>
                  <a:gd name="connsiteX2" fmla="*/ 0 w 13946"/>
                  <a:gd name="connsiteY2" fmla="*/ 4210 h 10879"/>
                  <a:gd name="connsiteX3" fmla="*/ 5053 w 13946"/>
                  <a:gd name="connsiteY3" fmla="*/ 10000 h 10879"/>
                  <a:gd name="connsiteX4" fmla="*/ 12957 w 13946"/>
                  <a:gd name="connsiteY4" fmla="*/ 2823 h 10879"/>
                  <a:gd name="connsiteX0" fmla="*/ 12970 w 13959"/>
                  <a:gd name="connsiteY0" fmla="*/ 1307 h 8484"/>
                  <a:gd name="connsiteX1" fmla="*/ 6975 w 13959"/>
                  <a:gd name="connsiteY1" fmla="*/ 0 h 8484"/>
                  <a:gd name="connsiteX2" fmla="*/ 13 w 13959"/>
                  <a:gd name="connsiteY2" fmla="*/ 2694 h 8484"/>
                  <a:gd name="connsiteX3" fmla="*/ 5066 w 13959"/>
                  <a:gd name="connsiteY3" fmla="*/ 8484 h 8484"/>
                  <a:gd name="connsiteX4" fmla="*/ 12970 w 13959"/>
                  <a:gd name="connsiteY4" fmla="*/ 1307 h 8484"/>
                  <a:gd name="connsiteX0" fmla="*/ 9291 w 9999"/>
                  <a:gd name="connsiteY0" fmla="*/ 1541 h 10000"/>
                  <a:gd name="connsiteX1" fmla="*/ 4997 w 9999"/>
                  <a:gd name="connsiteY1" fmla="*/ 0 h 10000"/>
                  <a:gd name="connsiteX2" fmla="*/ 9 w 9999"/>
                  <a:gd name="connsiteY2" fmla="*/ 3175 h 10000"/>
                  <a:gd name="connsiteX3" fmla="*/ 3629 w 9999"/>
                  <a:gd name="connsiteY3" fmla="*/ 10000 h 10000"/>
                  <a:gd name="connsiteX4" fmla="*/ 9291 w 9999"/>
                  <a:gd name="connsiteY4" fmla="*/ 1541 h 10000"/>
                  <a:gd name="connsiteX0" fmla="*/ 9540 w 10248"/>
                  <a:gd name="connsiteY0" fmla="*/ 1541 h 10000"/>
                  <a:gd name="connsiteX1" fmla="*/ 5245 w 10248"/>
                  <a:gd name="connsiteY1" fmla="*/ 0 h 10000"/>
                  <a:gd name="connsiteX2" fmla="*/ 257 w 10248"/>
                  <a:gd name="connsiteY2" fmla="*/ 3175 h 10000"/>
                  <a:gd name="connsiteX3" fmla="*/ 3877 w 10248"/>
                  <a:gd name="connsiteY3" fmla="*/ 10000 h 10000"/>
                  <a:gd name="connsiteX4" fmla="*/ 9540 w 10248"/>
                  <a:gd name="connsiteY4" fmla="*/ 1541 h 10000"/>
                  <a:gd name="connsiteX0" fmla="*/ 9290 w 9998"/>
                  <a:gd name="connsiteY0" fmla="*/ 1541 h 10000"/>
                  <a:gd name="connsiteX1" fmla="*/ 4995 w 9998"/>
                  <a:gd name="connsiteY1" fmla="*/ 0 h 10000"/>
                  <a:gd name="connsiteX2" fmla="*/ 7 w 9998"/>
                  <a:gd name="connsiteY2" fmla="*/ 3175 h 10000"/>
                  <a:gd name="connsiteX3" fmla="*/ 3627 w 9998"/>
                  <a:gd name="connsiteY3" fmla="*/ 10000 h 10000"/>
                  <a:gd name="connsiteX4" fmla="*/ 9290 w 9998"/>
                  <a:gd name="connsiteY4" fmla="*/ 1541 h 10000"/>
                  <a:gd name="connsiteX0" fmla="*/ 9292 w 10000"/>
                  <a:gd name="connsiteY0" fmla="*/ 1541 h 10000"/>
                  <a:gd name="connsiteX1" fmla="*/ 4996 w 10000"/>
                  <a:gd name="connsiteY1" fmla="*/ 0 h 10000"/>
                  <a:gd name="connsiteX2" fmla="*/ 7 w 10000"/>
                  <a:gd name="connsiteY2" fmla="*/ 3175 h 10000"/>
                  <a:gd name="connsiteX3" fmla="*/ 3628 w 10000"/>
                  <a:gd name="connsiteY3" fmla="*/ 10000 h 10000"/>
                  <a:gd name="connsiteX4" fmla="*/ 9292 w 10000"/>
                  <a:gd name="connsiteY4" fmla="*/ 1541 h 10000"/>
                  <a:gd name="connsiteX0" fmla="*/ 9292 w 10000"/>
                  <a:gd name="connsiteY0" fmla="*/ 1541 h 10000"/>
                  <a:gd name="connsiteX1" fmla="*/ 4996 w 10000"/>
                  <a:gd name="connsiteY1" fmla="*/ 0 h 10000"/>
                  <a:gd name="connsiteX2" fmla="*/ 979 w 10000"/>
                  <a:gd name="connsiteY2" fmla="*/ 2549 h 10000"/>
                  <a:gd name="connsiteX3" fmla="*/ 7 w 10000"/>
                  <a:gd name="connsiteY3" fmla="*/ 3175 h 10000"/>
                  <a:gd name="connsiteX4" fmla="*/ 3628 w 10000"/>
                  <a:gd name="connsiteY4" fmla="*/ 10000 h 10000"/>
                  <a:gd name="connsiteX5" fmla="*/ 9292 w 10000"/>
                  <a:gd name="connsiteY5" fmla="*/ 1541 h 10000"/>
                  <a:gd name="connsiteX0" fmla="*/ 8313 w 9021"/>
                  <a:gd name="connsiteY0" fmla="*/ 1541 h 10000"/>
                  <a:gd name="connsiteX1" fmla="*/ 4017 w 9021"/>
                  <a:gd name="connsiteY1" fmla="*/ 0 h 10000"/>
                  <a:gd name="connsiteX2" fmla="*/ 0 w 9021"/>
                  <a:gd name="connsiteY2" fmla="*/ 2549 h 10000"/>
                  <a:gd name="connsiteX3" fmla="*/ 2649 w 9021"/>
                  <a:gd name="connsiteY3" fmla="*/ 10000 h 10000"/>
                  <a:gd name="connsiteX4" fmla="*/ 8313 w 9021"/>
                  <a:gd name="connsiteY4" fmla="*/ 1541 h 10000"/>
                  <a:gd name="connsiteX0" fmla="*/ 10336 w 11121"/>
                  <a:gd name="connsiteY0" fmla="*/ 1541 h 10000"/>
                  <a:gd name="connsiteX1" fmla="*/ 5574 w 11121"/>
                  <a:gd name="connsiteY1" fmla="*/ 0 h 10000"/>
                  <a:gd name="connsiteX2" fmla="*/ 0 w 11121"/>
                  <a:gd name="connsiteY2" fmla="*/ 3158 h 10000"/>
                  <a:gd name="connsiteX3" fmla="*/ 4057 w 11121"/>
                  <a:gd name="connsiteY3" fmla="*/ 10000 h 10000"/>
                  <a:gd name="connsiteX4" fmla="*/ 10336 w 11121"/>
                  <a:gd name="connsiteY4" fmla="*/ 154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1" h="10000">
                    <a:moveTo>
                      <a:pt x="10336" y="1541"/>
                    </a:moveTo>
                    <a:cubicBezTo>
                      <a:pt x="9792" y="2505"/>
                      <a:pt x="7015" y="3767"/>
                      <a:pt x="5574" y="0"/>
                    </a:cubicBezTo>
                    <a:lnTo>
                      <a:pt x="0" y="3158"/>
                    </a:lnTo>
                    <a:lnTo>
                      <a:pt x="4057" y="10000"/>
                    </a:lnTo>
                    <a:cubicBezTo>
                      <a:pt x="11501" y="6787"/>
                      <a:pt x="12001" y="2221"/>
                      <a:pt x="10336" y="154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8" name="Image 37">
              <a:extLst>
                <a:ext uri="{FF2B5EF4-FFF2-40B4-BE49-F238E27FC236}">
                  <a16:creationId xmlns:a16="http://schemas.microsoft.com/office/drawing/2014/main" id="{7CFA8537-4D53-4742-B6EC-3772FDF4343A}"/>
                </a:ext>
              </a:extLst>
            </p:cNvPr>
            <p:cNvPicPr>
              <a:picLocks noChangeAspect="1"/>
            </p:cNvPicPr>
            <p:nvPr/>
          </p:nvPicPr>
          <p:blipFill>
            <a:blip r:embed="rId2"/>
            <a:stretch>
              <a:fillRect/>
            </a:stretch>
          </p:blipFill>
          <p:spPr>
            <a:xfrm>
              <a:off x="3923060" y="2488137"/>
              <a:ext cx="1378457" cy="1278720"/>
            </a:xfrm>
            <a:prstGeom prst="rect">
              <a:avLst/>
            </a:prstGeom>
          </p:spPr>
        </p:pic>
      </p:grpSp>
      <p:sp>
        <p:nvSpPr>
          <p:cNvPr id="46" name="Title 1">
            <a:extLst>
              <a:ext uri="{FF2B5EF4-FFF2-40B4-BE49-F238E27FC236}">
                <a16:creationId xmlns:a16="http://schemas.microsoft.com/office/drawing/2014/main" id="{30346F50-2ABE-477A-B28C-BA349DC96257}"/>
              </a:ext>
            </a:extLst>
          </p:cNvPr>
          <p:cNvSpPr txBox="1">
            <a:spLocks/>
          </p:cNvSpPr>
          <p:nvPr/>
        </p:nvSpPr>
        <p:spPr>
          <a:xfrm>
            <a:off x="119336" y="617583"/>
            <a:ext cx="6228691" cy="1104900"/>
          </a:xfrm>
          <a:prstGeom prst="rect">
            <a:avLst/>
          </a:prstGeom>
        </p:spPr>
        <p:txBody>
          <a:bodyPr anchor="ctr"/>
          <a:lst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pPr algn="ctr"/>
            <a:r>
              <a:rPr lang="fr-FR"/>
              <a:t>Our brand </a:t>
            </a:r>
            <a:r>
              <a:rPr lang="fr-FR" err="1"/>
              <a:t>embodies</a:t>
            </a:r>
            <a:endParaRPr lang="fr-FR">
              <a:ea typeface="Verdana"/>
              <a:cs typeface="Verdana"/>
            </a:endParaRPr>
          </a:p>
          <a:p>
            <a:pPr algn="ctr"/>
            <a:r>
              <a:rPr lang="fr-FR" err="1"/>
              <a:t>who</a:t>
            </a:r>
            <a:r>
              <a:rPr lang="fr-FR"/>
              <a:t> </a:t>
            </a:r>
            <a:r>
              <a:rPr lang="fr-FR" err="1"/>
              <a:t>we</a:t>
            </a:r>
            <a:r>
              <a:rPr lang="fr-FR"/>
              <a:t> are</a:t>
            </a:r>
            <a:endParaRPr lang="fr-FR">
              <a:ea typeface="Verdana"/>
              <a:cs typeface="Verdana"/>
            </a:endParaRPr>
          </a:p>
        </p:txBody>
      </p:sp>
      <p:sp>
        <p:nvSpPr>
          <p:cNvPr id="9" name="CaixaDeTexto 96">
            <a:extLst>
              <a:ext uri="{FF2B5EF4-FFF2-40B4-BE49-F238E27FC236}">
                <a16:creationId xmlns:a16="http://schemas.microsoft.com/office/drawing/2014/main" id="{F381380D-FB96-4EA5-B6E1-E85CED0E692E}"/>
              </a:ext>
            </a:extLst>
          </p:cNvPr>
          <p:cNvSpPr txBox="1"/>
          <p:nvPr/>
        </p:nvSpPr>
        <p:spPr>
          <a:xfrm>
            <a:off x="6600056" y="1921235"/>
            <a:ext cx="5242204" cy="3970318"/>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lang="en-US" sz="2400" b="1" kern="0">
                <a:solidFill>
                  <a:schemeClr val="bg1"/>
                </a:solidFill>
                <a:latin typeface="Verdana"/>
                <a:ea typeface="Segoe UI" panose="020B0502040204020203" pitchFamily="34" charset="0"/>
                <a:cs typeface="Arial" panose="020B0604020202020204" pitchFamily="34" charset="0"/>
              </a:rPr>
              <a:t>Human, dynamic and precise.</a:t>
            </a:r>
          </a:p>
          <a:p>
            <a:pPr marL="0" marR="0" lvl="0" indent="0" algn="ctr" defTabSz="914400" rtl="0" eaLnBrk="1" fontAlgn="auto" latinLnBrk="0" hangingPunct="1">
              <a:spcBef>
                <a:spcPts val="0"/>
              </a:spcBef>
              <a:spcAft>
                <a:spcPts val="0"/>
              </a:spcAft>
              <a:buClrTx/>
              <a:buSzTx/>
              <a:buFontTx/>
              <a:buNone/>
              <a:tabLst/>
              <a:defRPr/>
            </a:pPr>
            <a:endParaRPr kumimoji="0" lang="en-US" sz="2400" b="1" i="0" u="none" strike="noStrike" kern="0" cap="none" spc="0" normalizeH="0" baseline="0" noProof="0">
              <a:ln>
                <a:noFill/>
              </a:ln>
              <a:solidFill>
                <a:srgbClr val="12ABDB"/>
              </a:solidFill>
              <a:effectLst/>
              <a:uLnTx/>
              <a:uFillTx/>
              <a:latin typeface="Verdana"/>
              <a:ea typeface="Segoe UI" panose="020B0502040204020203" pitchFamily="34" charset="0"/>
              <a:cs typeface="Arial" panose="020B0604020202020204" pitchFamily="34" charset="0"/>
            </a:endParaRPr>
          </a:p>
          <a:p>
            <a:pPr marL="0" marR="0" lvl="0" indent="0" algn="ctr" defTabSz="914400" rtl="0" eaLnBrk="1" fontAlgn="auto" latinLnBrk="0" hangingPunct="1">
              <a:spcBef>
                <a:spcPts val="0"/>
              </a:spcBef>
              <a:spcAft>
                <a:spcPts val="0"/>
              </a:spcAft>
              <a:buClrTx/>
              <a:buSzTx/>
              <a:buFontTx/>
              <a:buNone/>
              <a:tabLst/>
              <a:defRPr/>
            </a:pPr>
            <a:r>
              <a:rPr kumimoji="0" lang="en-US" sz="2400" b="0" i="0" u="none" strike="noStrike" kern="0" cap="none" spc="0" normalizeH="0" baseline="0" noProof="0">
                <a:ln>
                  <a:noFill/>
                </a:ln>
                <a:solidFill>
                  <a:schemeClr val="bg1"/>
                </a:solidFill>
                <a:effectLst/>
                <a:uLnTx/>
                <a:uFillTx/>
                <a:latin typeface="Verdana"/>
                <a:cs typeface="Arial" panose="020B0604020202020204" pitchFamily="34" charset="0"/>
              </a:rPr>
              <a:t>Our brand identity shows our true nature and our difference.</a:t>
            </a:r>
          </a:p>
          <a:p>
            <a:pPr marL="0" marR="0" lvl="0" indent="0" algn="ctr" defTabSz="914400" rtl="0" eaLnBrk="1" fontAlgn="auto" latinLnBrk="0" hangingPunct="1">
              <a:spcBef>
                <a:spcPts val="0"/>
              </a:spcBef>
              <a:spcAft>
                <a:spcPts val="0"/>
              </a:spcAft>
              <a:buClrTx/>
              <a:buSzTx/>
              <a:buFontTx/>
              <a:buNone/>
              <a:tabLst/>
              <a:defRPr/>
            </a:pPr>
            <a:r>
              <a:rPr kumimoji="0" lang="en-US" sz="2400" b="0" i="0" u="none" strike="noStrike" kern="0" cap="none" spc="0" normalizeH="0" baseline="0" noProof="0">
                <a:ln>
                  <a:noFill/>
                </a:ln>
                <a:solidFill>
                  <a:schemeClr val="bg1"/>
                </a:solidFill>
                <a:effectLst/>
                <a:uLnTx/>
                <a:uFillTx/>
                <a:latin typeface="Verdana"/>
                <a:cs typeface="Arial" panose="020B0604020202020204" pitchFamily="34" charset="0"/>
              </a:rPr>
              <a:t> </a:t>
            </a:r>
          </a:p>
          <a:p>
            <a:pPr marL="0" marR="0" lvl="0" indent="0" algn="ctr" defTabSz="914400" rtl="0" eaLnBrk="1" fontAlgn="auto" latinLnBrk="0" hangingPunct="1">
              <a:spcBef>
                <a:spcPts val="0"/>
              </a:spcBef>
              <a:spcAft>
                <a:spcPts val="0"/>
              </a:spcAft>
              <a:buClrTx/>
              <a:buSzTx/>
              <a:buFontTx/>
              <a:buNone/>
              <a:tabLst/>
              <a:defRPr/>
            </a:pPr>
            <a:r>
              <a:rPr lang="en-US" sz="2400" kern="0">
                <a:solidFill>
                  <a:schemeClr val="bg1"/>
                </a:solidFill>
                <a:latin typeface="Verdana"/>
                <a:ea typeface="Segoe UI" panose="020B0502040204020203" pitchFamily="34" charset="0"/>
                <a:cs typeface="Arial" panose="020B0604020202020204" pitchFamily="34" charset="0"/>
              </a:rPr>
              <a:t>We are proud of carrying a 50 year legacy into the future, through technology</a:t>
            </a:r>
            <a:br>
              <a:rPr lang="en-US" sz="2400" kern="0">
                <a:solidFill>
                  <a:schemeClr val="bg1"/>
                </a:solidFill>
                <a:latin typeface="Verdana"/>
                <a:ea typeface="Segoe UI" panose="020B0502040204020203" pitchFamily="34" charset="0"/>
                <a:cs typeface="Arial" panose="020B0604020202020204" pitchFamily="34" charset="0"/>
              </a:rPr>
            </a:br>
            <a:r>
              <a:rPr lang="en-US" sz="2400" kern="0">
                <a:solidFill>
                  <a:schemeClr val="bg1"/>
                </a:solidFill>
                <a:latin typeface="Verdana"/>
                <a:ea typeface="Segoe UI" panose="020B0502040204020203" pitchFamily="34" charset="0"/>
                <a:cs typeface="Arial" panose="020B0604020202020204" pitchFamily="34" charset="0"/>
              </a:rPr>
              <a:t>with a human touch.</a:t>
            </a:r>
          </a:p>
          <a:p>
            <a:pPr marL="0" marR="0" lvl="0" indent="0" algn="ctr" defTabSz="914400" rtl="0" eaLnBrk="1" fontAlgn="auto" latinLnBrk="0" hangingPunct="1">
              <a:spcBef>
                <a:spcPts val="0"/>
              </a:spcBef>
              <a:spcAft>
                <a:spcPts val="0"/>
              </a:spcAft>
              <a:buClrTx/>
              <a:buSzTx/>
              <a:buFontTx/>
              <a:buNone/>
              <a:tabLst/>
              <a:defRPr/>
            </a:pPr>
            <a:endParaRPr lang="en-US" sz="2000" kern="0">
              <a:solidFill>
                <a:schemeClr val="bg1"/>
              </a:solidFill>
              <a:latin typeface="Verdana"/>
              <a:ea typeface="Segoe UI" panose="020B0502040204020203" pitchFamily="34" charset="0"/>
              <a:cs typeface="Arial" panose="020B0604020202020204" pitchFamily="34" charset="0"/>
            </a:endParaRPr>
          </a:p>
          <a:p>
            <a:pPr marL="0" marR="0" lvl="0" indent="0" algn="ctr" defTabSz="914400" rtl="0" eaLnBrk="1" fontAlgn="auto" latinLnBrk="0" hangingPunct="1">
              <a:spcBef>
                <a:spcPts val="0"/>
              </a:spcBef>
              <a:spcAft>
                <a:spcPts val="0"/>
              </a:spcAft>
              <a:buClrTx/>
              <a:buSzTx/>
              <a:buFontTx/>
              <a:buNone/>
              <a:tabLst/>
              <a:defRPr/>
            </a:pPr>
            <a:r>
              <a:rPr lang="en-US" sz="1600" b="1" kern="0">
                <a:solidFill>
                  <a:schemeClr val="bg2">
                    <a:lumMod val="75000"/>
                  </a:schemeClr>
                </a:solidFill>
                <a:latin typeface="Verdana"/>
                <a:ea typeface="Segoe UI" panose="020B0502040204020203" pitchFamily="34" charset="0"/>
                <a:cs typeface="Arial" panose="020B0604020202020204" pitchFamily="34" charset="0"/>
              </a:rPr>
              <a:t>People matter, results count.  </a:t>
            </a:r>
            <a:endParaRPr kumimoji="0" lang="en-US" sz="1600" b="1" i="0" u="none" strike="noStrike" kern="0" cap="none" spc="0" normalizeH="0" baseline="0" noProof="0">
              <a:ln>
                <a:noFill/>
              </a:ln>
              <a:solidFill>
                <a:schemeClr val="bg2">
                  <a:lumMod val="75000"/>
                </a:schemeClr>
              </a:solidFill>
              <a:effectLst/>
              <a:uLnTx/>
              <a:uFillTx/>
              <a:latin typeface="Verdana"/>
              <a:ea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79321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10.xml><?xml version="1.0" encoding="utf-8"?>
<a:theme xmlns:a="http://schemas.openxmlformats.org/drawingml/2006/main" name="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51AD774D-AD95-463E-ADD3-C41EF9C35FAA}" vid="{FE32739A-AA78-4F95-9C96-B9B4B4C05AEA}"/>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1_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51AD774D-AD95-463E-ADD3-C41EF9C35FAA}" vid="{FE32739A-AA78-4F95-9C96-B9B4B4C05AEA}"/>
    </a:ext>
  </a:extLst>
</a:theme>
</file>

<file path=ppt/theme/theme6.xml><?xml version="1.0" encoding="utf-8"?>
<a:theme xmlns:a="http://schemas.openxmlformats.org/drawingml/2006/main" name="3_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51AD774D-AD95-463E-ADD3-C41EF9C35FAA}" vid="{FE32739A-AA78-4F95-9C96-B9B4B4C05AEA}"/>
    </a:ext>
  </a:extLst>
</a:theme>
</file>

<file path=ppt/theme/theme7.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8.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9.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4BDDB2EA5290499F7DDBA07277D340" ma:contentTypeVersion="4" ma:contentTypeDescription="Create a new document." ma:contentTypeScope="" ma:versionID="674e8cb4e9cd06a0479b60bc29fc38c4">
  <xsd:schema xmlns:xsd="http://www.w3.org/2001/XMLSchema" xmlns:xs="http://www.w3.org/2001/XMLSchema" xmlns:p="http://schemas.microsoft.com/office/2006/metadata/properties" xmlns:ns2="46c31255-38af-4958-bc41-fc2b8d4a3f05" xmlns:ns3="61692f4b-d8c7-454e-87cd-5647a39843bf" targetNamespace="http://schemas.microsoft.com/office/2006/metadata/properties" ma:root="true" ma:fieldsID="f326f548c362c5076c912f3efde91e25" ns2:_="" ns3:_="">
    <xsd:import namespace="46c31255-38af-4958-bc41-fc2b8d4a3f05"/>
    <xsd:import namespace="61692f4b-d8c7-454e-87cd-5647a39843b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c31255-38af-4958-bc41-fc2b8d4a3f0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1692f4b-d8c7-454e-87cd-5647a39843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A73ABB-D39C-488D-861D-1D1A146588EE}">
  <ds:schemaRefs>
    <ds:schemaRef ds:uri="http://schemas.microsoft.com/sharepoint/v3/contenttype/forms"/>
  </ds:schemaRefs>
</ds:datastoreItem>
</file>

<file path=customXml/itemProps2.xml><?xml version="1.0" encoding="utf-8"?>
<ds:datastoreItem xmlns:ds="http://schemas.openxmlformats.org/officeDocument/2006/customXml" ds:itemID="{5C5645DF-ED65-4446-A9DD-D7E816FE0E6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E2D128E-E988-46B0-8002-90DDE10927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c31255-38af-4958-bc41-fc2b8d4a3f05"/>
    <ds:schemaRef ds:uri="61692f4b-d8c7-454e-87cd-5647a39843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FS GBU 2011 PowerPoint Template</Template>
  <TotalTime>396</TotalTime>
  <Words>1671</Words>
  <Application>Microsoft Office PowerPoint</Application>
  <PresentationFormat>Widescreen</PresentationFormat>
  <Paragraphs>427</Paragraphs>
  <Slides>23</Slides>
  <Notes>12</Notes>
  <HiddenSlides>0</HiddenSlides>
  <MMClips>1</MMClips>
  <ScaleCrop>false</ScaleCrop>
  <HeadingPairs>
    <vt:vector size="8" baseType="variant">
      <vt:variant>
        <vt:lpstr>Fonts Used</vt:lpstr>
      </vt:variant>
      <vt:variant>
        <vt:i4>9</vt:i4>
      </vt:variant>
      <vt:variant>
        <vt:lpstr>Theme</vt:lpstr>
      </vt:variant>
      <vt:variant>
        <vt:i4>10</vt:i4>
      </vt:variant>
      <vt:variant>
        <vt:lpstr>Embedded OLE Servers</vt:lpstr>
      </vt:variant>
      <vt:variant>
        <vt:i4>1</vt:i4>
      </vt:variant>
      <vt:variant>
        <vt:lpstr>Slide Titles</vt:lpstr>
      </vt:variant>
      <vt:variant>
        <vt:i4>23</vt:i4>
      </vt:variant>
    </vt:vector>
  </HeadingPairs>
  <TitlesOfParts>
    <vt:vector size="43" baseType="lpstr">
      <vt:lpstr>Arial</vt:lpstr>
      <vt:lpstr>Arial Narrow</vt:lpstr>
      <vt:lpstr>Calibri</vt:lpstr>
      <vt:lpstr>Calibri Light</vt:lpstr>
      <vt:lpstr>Lato Light</vt:lpstr>
      <vt:lpstr>Ubuntu</vt:lpstr>
      <vt:lpstr>Ubuntu-Bold</vt:lpstr>
      <vt:lpstr>Verdana</vt:lpstr>
      <vt:lpstr>Wingdings</vt:lpstr>
      <vt:lpstr>Capgemini_Template</vt:lpstr>
      <vt:lpstr>Content Layouts</vt:lpstr>
      <vt:lpstr>Content and Image Layouts</vt:lpstr>
      <vt:lpstr>1_Capgemini Master</vt:lpstr>
      <vt:lpstr>2_Capgemini Master</vt:lpstr>
      <vt:lpstr>3_Capgemini Master</vt:lpstr>
      <vt:lpstr>1_Content Layouts</vt:lpstr>
      <vt:lpstr>1_Content and Image Layouts</vt:lpstr>
      <vt:lpstr>2_Content Layouts</vt:lpstr>
      <vt:lpstr>Capgemini Master</vt:lpstr>
      <vt:lpstr>think-cell Slide</vt:lpstr>
      <vt:lpstr>Welcome to Capgemini         </vt:lpstr>
      <vt:lpstr>Ground Rules</vt:lpstr>
      <vt:lpstr>Very glad to meet you, welcome to Capgemini!</vt:lpstr>
      <vt:lpstr>PowerPoint Presentation</vt:lpstr>
      <vt:lpstr>PowerPoint Presentation</vt:lpstr>
      <vt:lpstr>Agenda: Day 1</vt:lpstr>
      <vt:lpstr>Agenda: Day 2</vt:lpstr>
      <vt:lpstr>Group Executive Committee (As of January 2019) </vt:lpstr>
      <vt:lpstr>PowerPoint Presentation</vt:lpstr>
      <vt:lpstr>PowerPoint Presentation</vt:lpstr>
      <vt:lpstr>PowerPoint Presentation</vt:lpstr>
      <vt:lpstr>In a rapidly changing business climate</vt:lpstr>
      <vt:lpstr>From purpose ...to creating impact</vt:lpstr>
      <vt:lpstr>A complete range of businesses </vt:lpstr>
      <vt:lpstr>With breadth of expertise across Capgemini sector groupings …</vt:lpstr>
      <vt:lpstr>We have a competitive global delivery model</vt:lpstr>
      <vt:lpstr>Market recognitions</vt:lpstr>
      <vt:lpstr>2018 Group Performance</vt:lpstr>
      <vt:lpstr>We are “Architects of Positive Futures”, using our expertise for positive social and environmental impact </vt:lpstr>
      <vt:lpstr>PowerPoint Presentation</vt:lpstr>
      <vt:lpstr>Connect with us</vt:lpstr>
      <vt:lpstr>Up Next!  What we will do together: Welcome to the FS SBU family!</vt:lpstr>
      <vt:lpstr>PowerPoint Presentation</vt:lpstr>
    </vt:vector>
  </TitlesOfParts>
  <Company>Capgemini India Private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White background</dc:subject>
  <dc:creator>sarmani</dc:creator>
  <cp:lastModifiedBy>Rajesh, Purnima</cp:lastModifiedBy>
  <cp:revision>82</cp:revision>
  <cp:lastPrinted>2017-06-01T14:52:27Z</cp:lastPrinted>
  <dcterms:created xsi:type="dcterms:W3CDTF">2011-05-24T09:23:36Z</dcterms:created>
  <dcterms:modified xsi:type="dcterms:W3CDTF">2019-10-10T15:48:19Z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0x0101007E4BDDB2EA5290499F7DDBA07277D340</vt:lpwstr>
  </property>
</Properties>
</file>